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drawings/drawing1.xml" ContentType="application/vnd.openxmlformats-officedocument.drawingml.chartshapes+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rts/chart2.xml" ContentType="application/vnd.openxmlformats-officedocument.drawingml.chart+xml"/>
  <Override PartName="/ppt/theme/themeOverride2.xml" ContentType="application/vnd.openxmlformats-officedocument.themeOverr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4"/>
  </p:sldMasterIdLst>
  <p:notesMasterIdLst>
    <p:notesMasterId r:id="rId38"/>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 id="279" r:id="rId28"/>
    <p:sldId id="280" r:id="rId29"/>
    <p:sldId id="281" r:id="rId30"/>
    <p:sldId id="282" r:id="rId31"/>
    <p:sldId id="283" r:id="rId32"/>
    <p:sldId id="284" r:id="rId33"/>
    <p:sldId id="285" r:id="rId34"/>
    <p:sldId id="286" r:id="rId35"/>
    <p:sldId id="287" r:id="rId36"/>
    <p:sldId id="288" r:id="rId37"/>
  </p:sldIdLst>
  <p:sldSz cx="12192000" cy="6858000"/>
  <p:notesSz cx="7315200" cy="96012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816">
          <p15:clr>
            <a:srgbClr val="A4A3A4"/>
          </p15:clr>
        </p15:guide>
        <p15:guide id="2" pos="1280">
          <p15:clr>
            <a:srgbClr val="A4A3A4"/>
          </p15:clr>
        </p15:guide>
      </p15:sldGuideLst>
    </p:ext>
    <p:ext uri="{2D200454-40CA-4A62-9FC3-DE9A4176ACB9}">
      <p15:notesGuideLst xmlns:p15="http://schemas.microsoft.com/office/powerpoint/2012/main">
        <p15:guide id="1" orient="horz" pos="3024" userDrawn="1">
          <p15:clr>
            <a:srgbClr val="A4A3A4"/>
          </p15:clr>
        </p15:guide>
        <p15:guide id="2" pos="2304" userDrawn="1">
          <p15:clr>
            <a:srgbClr val="A4A3A4"/>
          </p15:clr>
        </p15:guide>
      </p15:notesGuideLst>
    </p:ex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44" roundtripDataSignature="AMtx7miwvgB2AgG73zizDRyU1eM0ieXmIQ=="/>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48E03DE-A7F5-417C-A392-EE8B624B8BDA}" v="1" dt="2025-11-21T20:27:34.047"/>
  </p1510:revLst>
</p1510:revInfo>
</file>

<file path=ppt/tableStyles.xml><?xml version="1.0" encoding="utf-8"?>
<a:tblStyleLst xmlns:a="http://schemas.openxmlformats.org/drawingml/2006/main" def="{BBE12D2A-BCA0-46B6-8DA1-630158CA39E6}">
  <a:tblStyle styleId="{BBE12D2A-BCA0-46B6-8DA1-630158CA39E6}" styleName="Table_0">
    <a:wholeTbl>
      <a:tcTxStyle>
        <a:font>
          <a:latin typeface="Arial"/>
          <a:ea typeface="Arial"/>
          <a:cs typeface="Arial"/>
        </a:font>
        <a:srgbClr val="000000"/>
      </a:tcTxStyle>
      <a:tcStyle>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 styleId="{909BB95D-2957-4ACE-B5B3-951823626E04}" styleName="Table_1">
    <a:wholeTbl>
      <a:tcTxStyle b="off" i="off">
        <a:font>
          <a:latin typeface="Arial"/>
          <a:ea typeface="Arial"/>
          <a:cs typeface="Arial"/>
        </a:font>
        <a:schemeClr val="dk1"/>
      </a:tcTxStyle>
      <a:tcStyle>
        <a:tcBdr>
          <a:left>
            <a:ln w="12700" cap="flat" cmpd="sng">
              <a:solidFill>
                <a:schemeClr val="lt1"/>
              </a:solidFill>
              <a:prstDash val="solid"/>
              <a:round/>
              <a:headEnd type="none" w="sm" len="sm"/>
              <a:tailEnd type="none" w="sm" len="sm"/>
            </a:ln>
          </a:left>
          <a:right>
            <a:ln w="12700" cap="flat" cmpd="sng">
              <a:solidFill>
                <a:schemeClr val="lt1"/>
              </a:solidFill>
              <a:prstDash val="solid"/>
              <a:round/>
              <a:headEnd type="none" w="sm" len="sm"/>
              <a:tailEnd type="none" w="sm" len="sm"/>
            </a:ln>
          </a:right>
          <a:top>
            <a:ln w="12700" cap="flat" cmpd="sng">
              <a:solidFill>
                <a:schemeClr val="lt1"/>
              </a:solidFill>
              <a:prstDash val="solid"/>
              <a:round/>
              <a:headEnd type="none" w="sm" len="sm"/>
              <a:tailEnd type="none" w="sm" len="sm"/>
            </a:ln>
          </a:top>
          <a:bottom>
            <a:ln w="12700" cap="flat" cmpd="sng">
              <a:solidFill>
                <a:schemeClr val="lt1"/>
              </a:solidFill>
              <a:prstDash val="solid"/>
              <a:round/>
              <a:headEnd type="none" w="sm" len="sm"/>
              <a:tailEnd type="none" w="sm" len="sm"/>
            </a:ln>
          </a:bottom>
          <a:insideH>
            <a:ln w="12700" cap="flat" cmpd="sng">
              <a:solidFill>
                <a:schemeClr val="lt1"/>
              </a:solidFill>
              <a:prstDash val="solid"/>
              <a:round/>
              <a:headEnd type="none" w="sm" len="sm"/>
              <a:tailEnd type="none" w="sm" len="sm"/>
            </a:ln>
          </a:insideH>
          <a:insideV>
            <a:ln w="12700" cap="flat" cmpd="sng">
              <a:solidFill>
                <a:schemeClr val="lt1"/>
              </a:solidFill>
              <a:prstDash val="solid"/>
              <a:round/>
              <a:headEnd type="none" w="sm" len="sm"/>
              <a:tailEnd type="none" w="sm" len="sm"/>
            </a:ln>
          </a:insideV>
        </a:tcBdr>
        <a:fill>
          <a:solidFill>
            <a:srgbClr val="E8EBF5"/>
          </a:solidFill>
        </a:fill>
      </a:tcStyle>
    </a:wholeTbl>
    <a:band1H>
      <a:tcTxStyle/>
      <a:tcStyle>
        <a:tcBdr/>
        <a:fill>
          <a:solidFill>
            <a:srgbClr val="CDD4EA"/>
          </a:solidFill>
        </a:fill>
      </a:tcStyle>
    </a:band1H>
    <a:band2H>
      <a:tcTxStyle/>
      <a:tcStyle>
        <a:tcBdr/>
      </a:tcStyle>
    </a:band2H>
    <a:band1V>
      <a:tcTxStyle/>
      <a:tcStyle>
        <a:tcBdr/>
        <a:fill>
          <a:solidFill>
            <a:srgbClr val="CDD4EA"/>
          </a:solidFill>
        </a:fill>
      </a:tcStyle>
    </a:band1V>
    <a:band2V>
      <a:tcTxStyle/>
      <a:tcStyle>
        <a:tcBdr/>
      </a:tcStyle>
    </a:band2V>
    <a:lastCol>
      <a:tcTxStyle b="on" i="off">
        <a:font>
          <a:latin typeface="Arial"/>
          <a:ea typeface="Arial"/>
          <a:cs typeface="Arial"/>
        </a:font>
        <a:schemeClr val="lt1"/>
      </a:tcTxStyle>
      <a:tcStyle>
        <a:tcBdr/>
        <a:fill>
          <a:solidFill>
            <a:schemeClr val="accent1"/>
          </a:solidFill>
        </a:fill>
      </a:tcStyle>
    </a:lastCol>
    <a:firstCol>
      <a:tcTxStyle b="on" i="off">
        <a:font>
          <a:latin typeface="Arial"/>
          <a:ea typeface="Arial"/>
          <a:cs typeface="Arial"/>
        </a:font>
        <a:schemeClr val="lt1"/>
      </a:tcTxStyle>
      <a:tcStyle>
        <a:tcBdr/>
        <a:fill>
          <a:solidFill>
            <a:schemeClr val="accent1"/>
          </a:solidFill>
        </a:fill>
      </a:tcStyle>
    </a:firstCol>
    <a:lastRow>
      <a:tcTxStyle b="on" i="off">
        <a:font>
          <a:latin typeface="Arial"/>
          <a:ea typeface="Arial"/>
          <a:cs typeface="Arial"/>
        </a:font>
        <a:schemeClr val="lt1"/>
      </a:tcTxStyle>
      <a:tcStyle>
        <a:tcBdr>
          <a:top>
            <a:ln w="38100" cap="flat" cmpd="sng">
              <a:solidFill>
                <a:schemeClr val="lt1"/>
              </a:solidFill>
              <a:prstDash val="solid"/>
              <a:round/>
              <a:headEnd type="none" w="sm" len="sm"/>
              <a:tailEnd type="none" w="sm" len="sm"/>
            </a:ln>
          </a:top>
        </a:tcBdr>
        <a:fill>
          <a:solidFill>
            <a:schemeClr val="accent1"/>
          </a:solidFill>
        </a:fill>
      </a:tcStyle>
    </a:lastRow>
    <a:seCell>
      <a:tcTxStyle/>
      <a:tcStyle>
        <a:tcBdr/>
      </a:tcStyle>
    </a:seCell>
    <a:swCell>
      <a:tcTxStyle/>
      <a:tcStyle>
        <a:tcBdr/>
      </a:tcStyle>
    </a:swCell>
    <a:firstRow>
      <a:tcTxStyle b="on" i="off">
        <a:font>
          <a:latin typeface="Arial"/>
          <a:ea typeface="Arial"/>
          <a:cs typeface="Arial"/>
        </a:font>
        <a:schemeClr val="lt1"/>
      </a:tcTxStyle>
      <a:tcStyle>
        <a:tcBdr>
          <a:bottom>
            <a:ln w="38100" cap="flat" cmpd="sng">
              <a:solidFill>
                <a:schemeClr val="lt1"/>
              </a:solidFill>
              <a:prstDash val="solid"/>
              <a:round/>
              <a:headEnd type="none" w="sm" len="sm"/>
              <a:tailEnd type="none" w="sm" len="sm"/>
            </a:ln>
          </a:bottom>
        </a:tcBdr>
        <a:fill>
          <a:solidFill>
            <a:schemeClr val="accent1"/>
          </a:solidFill>
        </a:fill>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6385" autoAdjust="0"/>
    <p:restoredTop sz="78080" autoAdjust="0"/>
  </p:normalViewPr>
  <p:slideViewPr>
    <p:cSldViewPr snapToGrid="0">
      <p:cViewPr varScale="1">
        <p:scale>
          <a:sx n="83" d="100"/>
          <a:sy n="83" d="100"/>
        </p:scale>
        <p:origin x="936" y="60"/>
      </p:cViewPr>
      <p:guideLst>
        <p:guide orient="horz" pos="816"/>
        <p:guide pos="1280"/>
      </p:guideLst>
    </p:cSldViewPr>
  </p:slideViewPr>
  <p:notesTextViewPr>
    <p:cViewPr>
      <p:scale>
        <a:sx n="1" d="1"/>
        <a:sy n="1" d="1"/>
      </p:scale>
      <p:origin x="0" y="0"/>
    </p:cViewPr>
  </p:notesTextViewPr>
  <p:notesViewPr>
    <p:cSldViewPr snapToGrid="0">
      <p:cViewPr varScale="1">
        <p:scale>
          <a:sx n="100" d="100"/>
          <a:sy n="100" d="100"/>
        </p:scale>
        <p:origin x="0" y="0"/>
      </p:cViewPr>
      <p:guideLst>
        <p:guide orient="horz" pos="3024"/>
        <p:guide pos="2304"/>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21" Type="http://schemas.openxmlformats.org/officeDocument/2006/relationships/slide" Target="slides/slide17.xml"/><Relationship Id="rId34" Type="http://schemas.openxmlformats.org/officeDocument/2006/relationships/slide" Target="slides/slide30.xml"/><Relationship Id="rId47" Type="http://schemas.openxmlformats.org/officeDocument/2006/relationships/theme" Target="theme/theme1.xml"/><Relationship Id="rId50" Type="http://schemas.microsoft.com/office/2015/10/relationships/revisionInfo" Target="revisionInfo.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5"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microsoft.com/office/2016/11/relationships/changesInfo" Target="changesInfos/changesInfo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customschemas.google.com/relationships/presentationmetadata" Target="metadata"/><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8" Type="http://schemas.openxmlformats.org/officeDocument/2006/relationships/tableStyles" Target="tableStyles.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notesMaster" Target="notesMasters/notesMaster1.xml"/><Relationship Id="rId46" Type="http://schemas.openxmlformats.org/officeDocument/2006/relationships/viewProps" Target="viewProps.xml"/><Relationship Id="rId20" Type="http://schemas.openxmlformats.org/officeDocument/2006/relationships/slide" Target="slides/slide16.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askerville, Kristin (CDC/GHC/DGHP)" userId="e5846ad4-249e-4a35-baa4-77ba58151c68" providerId="ADAL" clId="{44F7F191-E449-4EF1-9358-9593EAF020D7}"/>
    <pc:docChg chg="undo custSel modSld modMainMaster">
      <pc:chgData name="Baskerville, Kristin (CDC/GHC/DGHP)" userId="e5846ad4-249e-4a35-baa4-77ba58151c68" providerId="ADAL" clId="{44F7F191-E449-4EF1-9358-9593EAF020D7}" dt="2025-06-03T02:55:36.058" v="1095" actId="20577"/>
      <pc:docMkLst>
        <pc:docMk/>
      </pc:docMkLst>
      <pc:sldChg chg="modSp mod modNotesTx">
        <pc:chgData name="Baskerville, Kristin (CDC/GHC/DGHP)" userId="e5846ad4-249e-4a35-baa4-77ba58151c68" providerId="ADAL" clId="{44F7F191-E449-4EF1-9358-9593EAF020D7}" dt="2025-06-03T02:14:11.241" v="934" actId="6549"/>
        <pc:sldMkLst>
          <pc:docMk/>
          <pc:sldMk cId="0" sldId="256"/>
        </pc:sldMkLst>
      </pc:sldChg>
      <pc:sldChg chg="modNotesTx">
        <pc:chgData name="Baskerville, Kristin (CDC/GHC/DGHP)" userId="e5846ad4-249e-4a35-baa4-77ba58151c68" providerId="ADAL" clId="{44F7F191-E449-4EF1-9358-9593EAF020D7}" dt="2025-06-03T02:15:45.841" v="936" actId="20577"/>
        <pc:sldMkLst>
          <pc:docMk/>
          <pc:sldMk cId="0" sldId="257"/>
        </pc:sldMkLst>
      </pc:sldChg>
      <pc:sldChg chg="modSp mod modNotesTx">
        <pc:chgData name="Baskerville, Kristin (CDC/GHC/DGHP)" userId="e5846ad4-249e-4a35-baa4-77ba58151c68" providerId="ADAL" clId="{44F7F191-E449-4EF1-9358-9593EAF020D7}" dt="2025-06-03T00:54:28.083" v="373" actId="790"/>
        <pc:sldMkLst>
          <pc:docMk/>
          <pc:sldMk cId="0" sldId="258"/>
        </pc:sldMkLst>
      </pc:sldChg>
      <pc:sldChg chg="modSp mod modNotesTx">
        <pc:chgData name="Baskerville, Kristin (CDC/GHC/DGHP)" userId="e5846ad4-249e-4a35-baa4-77ba58151c68" providerId="ADAL" clId="{44F7F191-E449-4EF1-9358-9593EAF020D7}" dt="2025-06-03T00:57:16.906" v="376"/>
        <pc:sldMkLst>
          <pc:docMk/>
          <pc:sldMk cId="0" sldId="259"/>
        </pc:sldMkLst>
      </pc:sldChg>
      <pc:sldChg chg="modSp mod modAnim modNotesTx">
        <pc:chgData name="Baskerville, Kristin (CDC/GHC/DGHP)" userId="e5846ad4-249e-4a35-baa4-77ba58151c68" providerId="ADAL" clId="{44F7F191-E449-4EF1-9358-9593EAF020D7}" dt="2025-06-03T02:36:15.622" v="1042"/>
        <pc:sldMkLst>
          <pc:docMk/>
          <pc:sldMk cId="0" sldId="260"/>
        </pc:sldMkLst>
      </pc:sldChg>
      <pc:sldChg chg="modSp mod modNotesTx">
        <pc:chgData name="Baskerville, Kristin (CDC/GHC/DGHP)" userId="e5846ad4-249e-4a35-baa4-77ba58151c68" providerId="ADAL" clId="{44F7F191-E449-4EF1-9358-9593EAF020D7}" dt="2025-06-03T01:01:47.965" v="388"/>
        <pc:sldMkLst>
          <pc:docMk/>
          <pc:sldMk cId="0" sldId="261"/>
        </pc:sldMkLst>
      </pc:sldChg>
      <pc:sldChg chg="modSp mod modClrScheme chgLayout modNotesTx">
        <pc:chgData name="Baskerville, Kristin (CDC/GHC/DGHP)" userId="e5846ad4-249e-4a35-baa4-77ba58151c68" providerId="ADAL" clId="{44F7F191-E449-4EF1-9358-9593EAF020D7}" dt="2025-06-03T02:19:15.970" v="988" actId="20577"/>
        <pc:sldMkLst>
          <pc:docMk/>
          <pc:sldMk cId="0" sldId="262"/>
        </pc:sldMkLst>
      </pc:sldChg>
      <pc:sldChg chg="modSp mod chgLayout modNotesTx">
        <pc:chgData name="Baskerville, Kristin (CDC/GHC/DGHP)" userId="e5846ad4-249e-4a35-baa4-77ba58151c68" providerId="ADAL" clId="{44F7F191-E449-4EF1-9358-9593EAF020D7}" dt="2025-06-03T02:19:45.668" v="1000" actId="20577"/>
        <pc:sldMkLst>
          <pc:docMk/>
          <pc:sldMk cId="0" sldId="263"/>
        </pc:sldMkLst>
      </pc:sldChg>
      <pc:sldChg chg="modSp mod chgLayout modNotesTx">
        <pc:chgData name="Baskerville, Kristin (CDC/GHC/DGHP)" userId="e5846ad4-249e-4a35-baa4-77ba58151c68" providerId="ADAL" clId="{44F7F191-E449-4EF1-9358-9593EAF020D7}" dt="2025-06-03T01:05:57.478" v="442" actId="790"/>
        <pc:sldMkLst>
          <pc:docMk/>
          <pc:sldMk cId="0" sldId="264"/>
        </pc:sldMkLst>
      </pc:sldChg>
      <pc:sldChg chg="modSp mod modAnim modNotesTx">
        <pc:chgData name="Baskerville, Kristin (CDC/GHC/DGHP)" userId="e5846ad4-249e-4a35-baa4-77ba58151c68" providerId="ADAL" clId="{44F7F191-E449-4EF1-9358-9593EAF020D7}" dt="2025-06-03T02:39:46.730" v="1058"/>
        <pc:sldMkLst>
          <pc:docMk/>
          <pc:sldMk cId="0" sldId="265"/>
        </pc:sldMkLst>
      </pc:sldChg>
      <pc:sldChg chg="modSp mod modNotesTx">
        <pc:chgData name="Baskerville, Kristin (CDC/GHC/DGHP)" userId="e5846ad4-249e-4a35-baa4-77ba58151c68" providerId="ADAL" clId="{44F7F191-E449-4EF1-9358-9593EAF020D7}" dt="2025-06-03T01:10:03.342" v="475" actId="14100"/>
        <pc:sldMkLst>
          <pc:docMk/>
          <pc:sldMk cId="0" sldId="266"/>
        </pc:sldMkLst>
      </pc:sldChg>
      <pc:sldChg chg="modSp mod chgLayout modNotesTx">
        <pc:chgData name="Baskerville, Kristin (CDC/GHC/DGHP)" userId="e5846ad4-249e-4a35-baa4-77ba58151c68" providerId="ADAL" clId="{44F7F191-E449-4EF1-9358-9593EAF020D7}" dt="2025-06-03T02:44:01.711" v="1067" actId="14100"/>
        <pc:sldMkLst>
          <pc:docMk/>
          <pc:sldMk cId="0" sldId="267"/>
        </pc:sldMkLst>
      </pc:sldChg>
      <pc:sldChg chg="modSp mod modNotesTx">
        <pc:chgData name="Baskerville, Kristin (CDC/GHC/DGHP)" userId="e5846ad4-249e-4a35-baa4-77ba58151c68" providerId="ADAL" clId="{44F7F191-E449-4EF1-9358-9593EAF020D7}" dt="2025-06-03T02:50:02.134" v="1083" actId="1076"/>
        <pc:sldMkLst>
          <pc:docMk/>
          <pc:sldMk cId="0" sldId="268"/>
        </pc:sldMkLst>
      </pc:sldChg>
      <pc:sldChg chg="modSp mod modNotesTx">
        <pc:chgData name="Baskerville, Kristin (CDC/GHC/DGHP)" userId="e5846ad4-249e-4a35-baa4-77ba58151c68" providerId="ADAL" clId="{44F7F191-E449-4EF1-9358-9593EAF020D7}" dt="2025-06-03T01:19:37.142" v="539" actId="790"/>
        <pc:sldMkLst>
          <pc:docMk/>
          <pc:sldMk cId="0" sldId="269"/>
        </pc:sldMkLst>
      </pc:sldChg>
      <pc:sldChg chg="addSp delSp modSp mod modClrScheme chgLayout modNotesTx">
        <pc:chgData name="Baskerville, Kristin (CDC/GHC/DGHP)" userId="e5846ad4-249e-4a35-baa4-77ba58151c68" providerId="ADAL" clId="{44F7F191-E449-4EF1-9358-9593EAF020D7}" dt="2025-06-03T02:50:58.395" v="1084" actId="2062"/>
        <pc:sldMkLst>
          <pc:docMk/>
          <pc:sldMk cId="0" sldId="270"/>
        </pc:sldMkLst>
      </pc:sldChg>
      <pc:sldChg chg="addSp delSp modSp mod chgLayout modNotesTx">
        <pc:chgData name="Baskerville, Kristin (CDC/GHC/DGHP)" userId="e5846ad4-249e-4a35-baa4-77ba58151c68" providerId="ADAL" clId="{44F7F191-E449-4EF1-9358-9593EAF020D7}" dt="2025-06-03T02:51:40.537" v="1088" actId="14100"/>
        <pc:sldMkLst>
          <pc:docMk/>
          <pc:sldMk cId="0" sldId="271"/>
        </pc:sldMkLst>
      </pc:sldChg>
      <pc:sldChg chg="modSp mod chgLayout modNotesTx">
        <pc:chgData name="Baskerville, Kristin (CDC/GHC/DGHP)" userId="e5846ad4-249e-4a35-baa4-77ba58151c68" providerId="ADAL" clId="{44F7F191-E449-4EF1-9358-9593EAF020D7}" dt="2025-06-03T01:37:35.791" v="733" actId="790"/>
        <pc:sldMkLst>
          <pc:docMk/>
          <pc:sldMk cId="0" sldId="272"/>
        </pc:sldMkLst>
      </pc:sldChg>
      <pc:sldChg chg="modSp mod chgLayout modNotesTx">
        <pc:chgData name="Baskerville, Kristin (CDC/GHC/DGHP)" userId="e5846ad4-249e-4a35-baa4-77ba58151c68" providerId="ADAL" clId="{44F7F191-E449-4EF1-9358-9593EAF020D7}" dt="2025-06-03T01:43:58.143" v="762" actId="790"/>
        <pc:sldMkLst>
          <pc:docMk/>
          <pc:sldMk cId="0" sldId="273"/>
        </pc:sldMkLst>
      </pc:sldChg>
      <pc:sldChg chg="modSp mod modNotesTx">
        <pc:chgData name="Baskerville, Kristin (CDC/GHC/DGHP)" userId="e5846ad4-249e-4a35-baa4-77ba58151c68" providerId="ADAL" clId="{44F7F191-E449-4EF1-9358-9593EAF020D7}" dt="2025-06-03T01:43:52.778" v="761" actId="790"/>
        <pc:sldMkLst>
          <pc:docMk/>
          <pc:sldMk cId="0" sldId="274"/>
        </pc:sldMkLst>
      </pc:sldChg>
      <pc:sldChg chg="modSp mod chgLayout modNotesTx">
        <pc:chgData name="Baskerville, Kristin (CDC/GHC/DGHP)" userId="e5846ad4-249e-4a35-baa4-77ba58151c68" providerId="ADAL" clId="{44F7F191-E449-4EF1-9358-9593EAF020D7}" dt="2025-06-03T01:43:45.152" v="760" actId="790"/>
        <pc:sldMkLst>
          <pc:docMk/>
          <pc:sldMk cId="0" sldId="275"/>
        </pc:sldMkLst>
      </pc:sldChg>
      <pc:sldChg chg="modSp mod modAnim chgLayout modNotesTx">
        <pc:chgData name="Baskerville, Kristin (CDC/GHC/DGHP)" userId="e5846ad4-249e-4a35-baa4-77ba58151c68" providerId="ADAL" clId="{44F7F191-E449-4EF1-9358-9593EAF020D7}" dt="2025-06-03T02:45:37.284" v="1071"/>
        <pc:sldMkLst>
          <pc:docMk/>
          <pc:sldMk cId="0" sldId="276"/>
        </pc:sldMkLst>
      </pc:sldChg>
      <pc:sldChg chg="modSp mod modClrScheme modAnim chgLayout modNotesTx">
        <pc:chgData name="Baskerville, Kristin (CDC/GHC/DGHP)" userId="e5846ad4-249e-4a35-baa4-77ba58151c68" providerId="ADAL" clId="{44F7F191-E449-4EF1-9358-9593EAF020D7}" dt="2025-06-03T02:46:17.555" v="1077"/>
        <pc:sldMkLst>
          <pc:docMk/>
          <pc:sldMk cId="0" sldId="277"/>
        </pc:sldMkLst>
      </pc:sldChg>
      <pc:sldChg chg="addSp delSp modSp mod chgLayout modNotesTx">
        <pc:chgData name="Baskerville, Kristin (CDC/GHC/DGHP)" userId="e5846ad4-249e-4a35-baa4-77ba58151c68" providerId="ADAL" clId="{44F7F191-E449-4EF1-9358-9593EAF020D7}" dt="2025-06-03T01:52:47.041" v="814" actId="790"/>
        <pc:sldMkLst>
          <pc:docMk/>
          <pc:sldMk cId="0" sldId="278"/>
        </pc:sldMkLst>
      </pc:sldChg>
      <pc:sldChg chg="modSp mod modAnim chgLayout modNotesTx">
        <pc:chgData name="Baskerville, Kristin (CDC/GHC/DGHP)" userId="e5846ad4-249e-4a35-baa4-77ba58151c68" providerId="ADAL" clId="{44F7F191-E449-4EF1-9358-9593EAF020D7}" dt="2025-06-03T02:46:49.867" v="1079"/>
        <pc:sldMkLst>
          <pc:docMk/>
          <pc:sldMk cId="0" sldId="279"/>
        </pc:sldMkLst>
      </pc:sldChg>
      <pc:sldChg chg="modSp mod chgLayout modNotesTx">
        <pc:chgData name="Baskerville, Kristin (CDC/GHC/DGHP)" userId="e5846ad4-249e-4a35-baa4-77ba58151c68" providerId="ADAL" clId="{44F7F191-E449-4EF1-9358-9593EAF020D7}" dt="2025-06-03T02:30:27.258" v="1012" actId="20577"/>
        <pc:sldMkLst>
          <pc:docMk/>
          <pc:sldMk cId="0" sldId="280"/>
        </pc:sldMkLst>
      </pc:sldChg>
      <pc:sldChg chg="modSp mod modAnim chgLayout modNotesTx">
        <pc:chgData name="Baskerville, Kristin (CDC/GHC/DGHP)" userId="e5846ad4-249e-4a35-baa4-77ba58151c68" providerId="ADAL" clId="{44F7F191-E449-4EF1-9358-9593EAF020D7}" dt="2025-06-03T02:47:36.867" v="1082"/>
        <pc:sldMkLst>
          <pc:docMk/>
          <pc:sldMk cId="0" sldId="281"/>
        </pc:sldMkLst>
      </pc:sldChg>
      <pc:sldChg chg="addSp delSp modSp mod modNotesTx">
        <pc:chgData name="Baskerville, Kristin (CDC/GHC/DGHP)" userId="e5846ad4-249e-4a35-baa4-77ba58151c68" providerId="ADAL" clId="{44F7F191-E449-4EF1-9358-9593EAF020D7}" dt="2025-06-03T02:03:18.681" v="856" actId="1582"/>
        <pc:sldMkLst>
          <pc:docMk/>
          <pc:sldMk cId="0" sldId="282"/>
        </pc:sldMkLst>
      </pc:sldChg>
      <pc:sldChg chg="addSp delSp modSp mod modNotesTx">
        <pc:chgData name="Baskerville, Kristin (CDC/GHC/DGHP)" userId="e5846ad4-249e-4a35-baa4-77ba58151c68" providerId="ADAL" clId="{44F7F191-E449-4EF1-9358-9593EAF020D7}" dt="2025-06-03T02:05:52.914" v="877" actId="790"/>
        <pc:sldMkLst>
          <pc:docMk/>
          <pc:sldMk cId="0" sldId="283"/>
        </pc:sldMkLst>
      </pc:sldChg>
      <pc:sldChg chg="modSp mod modNotesTx">
        <pc:chgData name="Baskerville, Kristin (CDC/GHC/DGHP)" userId="e5846ad4-249e-4a35-baa4-77ba58151c68" providerId="ADAL" clId="{44F7F191-E449-4EF1-9358-9593EAF020D7}" dt="2025-06-03T02:31:59.550" v="1031" actId="20577"/>
        <pc:sldMkLst>
          <pc:docMk/>
          <pc:sldMk cId="0" sldId="284"/>
        </pc:sldMkLst>
      </pc:sldChg>
      <pc:sldChg chg="modSp mod chgLayout modNotesTx">
        <pc:chgData name="Baskerville, Kristin (CDC/GHC/DGHP)" userId="e5846ad4-249e-4a35-baa4-77ba58151c68" providerId="ADAL" clId="{44F7F191-E449-4EF1-9358-9593EAF020D7}" dt="2025-06-03T02:32:45.246" v="1033"/>
        <pc:sldMkLst>
          <pc:docMk/>
          <pc:sldMk cId="0" sldId="285"/>
        </pc:sldMkLst>
      </pc:sldChg>
      <pc:sldChg chg="modSp mod modNotesTx">
        <pc:chgData name="Baskerville, Kristin (CDC/GHC/DGHP)" userId="e5846ad4-249e-4a35-baa4-77ba58151c68" providerId="ADAL" clId="{44F7F191-E449-4EF1-9358-9593EAF020D7}" dt="2025-06-03T02:55:36.058" v="1095" actId="20577"/>
        <pc:sldMkLst>
          <pc:docMk/>
          <pc:sldMk cId="0" sldId="286"/>
        </pc:sldMkLst>
      </pc:sldChg>
      <pc:sldChg chg="modSp mod modNotesTx">
        <pc:chgData name="Baskerville, Kristin (CDC/GHC/DGHP)" userId="e5846ad4-249e-4a35-baa4-77ba58151c68" providerId="ADAL" clId="{44F7F191-E449-4EF1-9358-9593EAF020D7}" dt="2025-06-03T02:11:54.764" v="920" actId="790"/>
        <pc:sldMkLst>
          <pc:docMk/>
          <pc:sldMk cId="0" sldId="287"/>
        </pc:sldMkLst>
      </pc:sldChg>
      <pc:sldChg chg="modSp mod modNotesTx">
        <pc:chgData name="Baskerville, Kristin (CDC/GHC/DGHP)" userId="e5846ad4-249e-4a35-baa4-77ba58151c68" providerId="ADAL" clId="{44F7F191-E449-4EF1-9358-9593EAF020D7}" dt="2025-06-03T02:12:54.620" v="929" actId="790"/>
        <pc:sldMkLst>
          <pc:docMk/>
          <pc:sldMk cId="0" sldId="288"/>
        </pc:sldMkLst>
      </pc:sldChg>
      <pc:sldMasterChg chg="modSldLayout">
        <pc:chgData name="Baskerville, Kristin (CDC/GHC/DGHP)" userId="e5846ad4-249e-4a35-baa4-77ba58151c68" providerId="ADAL" clId="{44F7F191-E449-4EF1-9358-9593EAF020D7}" dt="2025-06-03T00:50:40.826" v="359" actId="113"/>
        <pc:sldMasterMkLst>
          <pc:docMk/>
          <pc:sldMasterMk cId="0" sldId="2147483648"/>
        </pc:sldMasterMkLst>
        <pc:sldLayoutChg chg="modSp mod">
          <pc:chgData name="Baskerville, Kristin (CDC/GHC/DGHP)" userId="e5846ad4-249e-4a35-baa4-77ba58151c68" providerId="ADAL" clId="{44F7F191-E449-4EF1-9358-9593EAF020D7}" dt="2025-06-03T00:50:40.826" v="359" actId="113"/>
          <pc:sldLayoutMkLst>
            <pc:docMk/>
            <pc:sldMasterMk cId="0" sldId="2147483648"/>
            <pc:sldLayoutMk cId="0" sldId="2147483649"/>
          </pc:sldLayoutMkLst>
        </pc:sldLayoutChg>
        <pc:sldLayoutChg chg="modSp mod">
          <pc:chgData name="Baskerville, Kristin (CDC/GHC/DGHP)" userId="e5846ad4-249e-4a35-baa4-77ba58151c68" providerId="ADAL" clId="{44F7F191-E449-4EF1-9358-9593EAF020D7}" dt="2025-06-03T00:07:11.933" v="8" actId="2711"/>
          <pc:sldLayoutMkLst>
            <pc:docMk/>
            <pc:sldMasterMk cId="0" sldId="2147483648"/>
            <pc:sldLayoutMk cId="0" sldId="2147483650"/>
          </pc:sldLayoutMkLst>
        </pc:sldLayoutChg>
        <pc:sldLayoutChg chg="modSp mod">
          <pc:chgData name="Baskerville, Kristin (CDC/GHC/DGHP)" userId="e5846ad4-249e-4a35-baa4-77ba58151c68" providerId="ADAL" clId="{44F7F191-E449-4EF1-9358-9593EAF020D7}" dt="2025-06-03T00:07:26.230" v="9" actId="2711"/>
          <pc:sldLayoutMkLst>
            <pc:docMk/>
            <pc:sldMasterMk cId="0" sldId="2147483648"/>
            <pc:sldLayoutMk cId="0" sldId="2147483651"/>
          </pc:sldLayoutMkLst>
        </pc:sldLayoutChg>
      </pc:sldMasterChg>
    </pc:docChg>
  </pc:docChgLst>
  <pc:docChgLst>
    <pc:chgData name="Baskerville, Kristin (CDC/GHC/DGHP)" userId="e5846ad4-249e-4a35-baa4-77ba58151c68" providerId="ADAL" clId="{613EFEC5-BEAB-4681-8F18-22D7E4BC25F2}"/>
    <pc:docChg chg="custSel modSld modNotesMaster">
      <pc:chgData name="Baskerville, Kristin (CDC/GHC/DGHP)" userId="e5846ad4-249e-4a35-baa4-77ba58151c68" providerId="ADAL" clId="{613EFEC5-BEAB-4681-8F18-22D7E4BC25F2}" dt="2025-11-21T20:28:20.715" v="5" actId="207"/>
      <pc:docMkLst>
        <pc:docMk/>
      </pc:docMkLst>
      <pc:sldChg chg="modNotes">
        <pc:chgData name="Baskerville, Kristin (CDC/GHC/DGHP)" userId="e5846ad4-249e-4a35-baa4-77ba58151c68" providerId="ADAL" clId="{613EFEC5-BEAB-4681-8F18-22D7E4BC25F2}" dt="2025-11-21T20:27:34.047" v="4"/>
        <pc:sldMkLst>
          <pc:docMk/>
          <pc:sldMk cId="0" sldId="256"/>
        </pc:sldMkLst>
      </pc:sldChg>
      <pc:sldChg chg="modNotes">
        <pc:chgData name="Baskerville, Kristin (CDC/GHC/DGHP)" userId="e5846ad4-249e-4a35-baa4-77ba58151c68" providerId="ADAL" clId="{613EFEC5-BEAB-4681-8F18-22D7E4BC25F2}" dt="2025-11-21T20:27:34.047" v="4"/>
        <pc:sldMkLst>
          <pc:docMk/>
          <pc:sldMk cId="0" sldId="257"/>
        </pc:sldMkLst>
      </pc:sldChg>
      <pc:sldChg chg="modNotes">
        <pc:chgData name="Baskerville, Kristin (CDC/GHC/DGHP)" userId="e5846ad4-249e-4a35-baa4-77ba58151c68" providerId="ADAL" clId="{613EFEC5-BEAB-4681-8F18-22D7E4BC25F2}" dt="2025-11-21T20:27:34.047" v="4"/>
        <pc:sldMkLst>
          <pc:docMk/>
          <pc:sldMk cId="0" sldId="258"/>
        </pc:sldMkLst>
      </pc:sldChg>
      <pc:sldChg chg="modNotes">
        <pc:chgData name="Baskerville, Kristin (CDC/GHC/DGHP)" userId="e5846ad4-249e-4a35-baa4-77ba58151c68" providerId="ADAL" clId="{613EFEC5-BEAB-4681-8F18-22D7E4BC25F2}" dt="2025-11-21T20:27:34.047" v="4"/>
        <pc:sldMkLst>
          <pc:docMk/>
          <pc:sldMk cId="0" sldId="259"/>
        </pc:sldMkLst>
      </pc:sldChg>
      <pc:sldChg chg="modNotes">
        <pc:chgData name="Baskerville, Kristin (CDC/GHC/DGHP)" userId="e5846ad4-249e-4a35-baa4-77ba58151c68" providerId="ADAL" clId="{613EFEC5-BEAB-4681-8F18-22D7E4BC25F2}" dt="2025-11-21T20:27:34.047" v="4"/>
        <pc:sldMkLst>
          <pc:docMk/>
          <pc:sldMk cId="0" sldId="260"/>
        </pc:sldMkLst>
      </pc:sldChg>
      <pc:sldChg chg="modNotes">
        <pc:chgData name="Baskerville, Kristin (CDC/GHC/DGHP)" userId="e5846ad4-249e-4a35-baa4-77ba58151c68" providerId="ADAL" clId="{613EFEC5-BEAB-4681-8F18-22D7E4BC25F2}" dt="2025-11-21T20:27:34.047" v="4"/>
        <pc:sldMkLst>
          <pc:docMk/>
          <pc:sldMk cId="0" sldId="261"/>
        </pc:sldMkLst>
      </pc:sldChg>
      <pc:sldChg chg="modNotes">
        <pc:chgData name="Baskerville, Kristin (CDC/GHC/DGHP)" userId="e5846ad4-249e-4a35-baa4-77ba58151c68" providerId="ADAL" clId="{613EFEC5-BEAB-4681-8F18-22D7E4BC25F2}" dt="2025-11-21T20:27:34.047" v="4"/>
        <pc:sldMkLst>
          <pc:docMk/>
          <pc:sldMk cId="0" sldId="262"/>
        </pc:sldMkLst>
      </pc:sldChg>
      <pc:sldChg chg="modNotes">
        <pc:chgData name="Baskerville, Kristin (CDC/GHC/DGHP)" userId="e5846ad4-249e-4a35-baa4-77ba58151c68" providerId="ADAL" clId="{613EFEC5-BEAB-4681-8F18-22D7E4BC25F2}" dt="2025-11-21T20:27:34.047" v="4"/>
        <pc:sldMkLst>
          <pc:docMk/>
          <pc:sldMk cId="0" sldId="263"/>
        </pc:sldMkLst>
      </pc:sldChg>
      <pc:sldChg chg="modNotes">
        <pc:chgData name="Baskerville, Kristin (CDC/GHC/DGHP)" userId="e5846ad4-249e-4a35-baa4-77ba58151c68" providerId="ADAL" clId="{613EFEC5-BEAB-4681-8F18-22D7E4BC25F2}" dt="2025-11-21T20:27:34.047" v="4"/>
        <pc:sldMkLst>
          <pc:docMk/>
          <pc:sldMk cId="0" sldId="264"/>
        </pc:sldMkLst>
      </pc:sldChg>
      <pc:sldChg chg="modNotes">
        <pc:chgData name="Baskerville, Kristin (CDC/GHC/DGHP)" userId="e5846ad4-249e-4a35-baa4-77ba58151c68" providerId="ADAL" clId="{613EFEC5-BEAB-4681-8F18-22D7E4BC25F2}" dt="2025-11-21T20:27:34.047" v="4"/>
        <pc:sldMkLst>
          <pc:docMk/>
          <pc:sldMk cId="0" sldId="265"/>
        </pc:sldMkLst>
      </pc:sldChg>
      <pc:sldChg chg="modNotes">
        <pc:chgData name="Baskerville, Kristin (CDC/GHC/DGHP)" userId="e5846ad4-249e-4a35-baa4-77ba58151c68" providerId="ADAL" clId="{613EFEC5-BEAB-4681-8F18-22D7E4BC25F2}" dt="2025-11-21T20:27:34.047" v="4"/>
        <pc:sldMkLst>
          <pc:docMk/>
          <pc:sldMk cId="0" sldId="266"/>
        </pc:sldMkLst>
      </pc:sldChg>
      <pc:sldChg chg="modNotes modNotesTx">
        <pc:chgData name="Baskerville, Kristin (CDC/GHC/DGHP)" userId="e5846ad4-249e-4a35-baa4-77ba58151c68" providerId="ADAL" clId="{613EFEC5-BEAB-4681-8F18-22D7E4BC25F2}" dt="2025-11-21T20:28:20.715" v="5" actId="207"/>
        <pc:sldMkLst>
          <pc:docMk/>
          <pc:sldMk cId="0" sldId="267"/>
        </pc:sldMkLst>
      </pc:sldChg>
      <pc:sldChg chg="modNotes">
        <pc:chgData name="Baskerville, Kristin (CDC/GHC/DGHP)" userId="e5846ad4-249e-4a35-baa4-77ba58151c68" providerId="ADAL" clId="{613EFEC5-BEAB-4681-8F18-22D7E4BC25F2}" dt="2025-11-21T20:27:34.047" v="4"/>
        <pc:sldMkLst>
          <pc:docMk/>
          <pc:sldMk cId="0" sldId="268"/>
        </pc:sldMkLst>
      </pc:sldChg>
      <pc:sldChg chg="modNotes">
        <pc:chgData name="Baskerville, Kristin (CDC/GHC/DGHP)" userId="e5846ad4-249e-4a35-baa4-77ba58151c68" providerId="ADAL" clId="{613EFEC5-BEAB-4681-8F18-22D7E4BC25F2}" dt="2025-11-21T20:27:34.047" v="4"/>
        <pc:sldMkLst>
          <pc:docMk/>
          <pc:sldMk cId="0" sldId="269"/>
        </pc:sldMkLst>
      </pc:sldChg>
      <pc:sldChg chg="modNotes">
        <pc:chgData name="Baskerville, Kristin (CDC/GHC/DGHP)" userId="e5846ad4-249e-4a35-baa4-77ba58151c68" providerId="ADAL" clId="{613EFEC5-BEAB-4681-8F18-22D7E4BC25F2}" dt="2025-11-21T20:27:34.047" v="4"/>
        <pc:sldMkLst>
          <pc:docMk/>
          <pc:sldMk cId="0" sldId="270"/>
        </pc:sldMkLst>
      </pc:sldChg>
      <pc:sldChg chg="modNotes">
        <pc:chgData name="Baskerville, Kristin (CDC/GHC/DGHP)" userId="e5846ad4-249e-4a35-baa4-77ba58151c68" providerId="ADAL" clId="{613EFEC5-BEAB-4681-8F18-22D7E4BC25F2}" dt="2025-11-21T20:27:34.047" v="4"/>
        <pc:sldMkLst>
          <pc:docMk/>
          <pc:sldMk cId="0" sldId="271"/>
        </pc:sldMkLst>
      </pc:sldChg>
      <pc:sldChg chg="modNotes">
        <pc:chgData name="Baskerville, Kristin (CDC/GHC/DGHP)" userId="e5846ad4-249e-4a35-baa4-77ba58151c68" providerId="ADAL" clId="{613EFEC5-BEAB-4681-8F18-22D7E4BC25F2}" dt="2025-11-21T20:27:34.047" v="4"/>
        <pc:sldMkLst>
          <pc:docMk/>
          <pc:sldMk cId="0" sldId="272"/>
        </pc:sldMkLst>
      </pc:sldChg>
      <pc:sldChg chg="modNotes">
        <pc:chgData name="Baskerville, Kristin (CDC/GHC/DGHP)" userId="e5846ad4-249e-4a35-baa4-77ba58151c68" providerId="ADAL" clId="{613EFEC5-BEAB-4681-8F18-22D7E4BC25F2}" dt="2025-11-21T20:27:34.047" v="4"/>
        <pc:sldMkLst>
          <pc:docMk/>
          <pc:sldMk cId="0" sldId="273"/>
        </pc:sldMkLst>
      </pc:sldChg>
      <pc:sldChg chg="modNotes">
        <pc:chgData name="Baskerville, Kristin (CDC/GHC/DGHP)" userId="e5846ad4-249e-4a35-baa4-77ba58151c68" providerId="ADAL" clId="{613EFEC5-BEAB-4681-8F18-22D7E4BC25F2}" dt="2025-11-21T20:27:34.047" v="4"/>
        <pc:sldMkLst>
          <pc:docMk/>
          <pc:sldMk cId="0" sldId="274"/>
        </pc:sldMkLst>
      </pc:sldChg>
      <pc:sldChg chg="modNotes">
        <pc:chgData name="Baskerville, Kristin (CDC/GHC/DGHP)" userId="e5846ad4-249e-4a35-baa4-77ba58151c68" providerId="ADAL" clId="{613EFEC5-BEAB-4681-8F18-22D7E4BC25F2}" dt="2025-11-21T20:27:34.047" v="4"/>
        <pc:sldMkLst>
          <pc:docMk/>
          <pc:sldMk cId="0" sldId="275"/>
        </pc:sldMkLst>
      </pc:sldChg>
      <pc:sldChg chg="modNotes">
        <pc:chgData name="Baskerville, Kristin (CDC/GHC/DGHP)" userId="e5846ad4-249e-4a35-baa4-77ba58151c68" providerId="ADAL" clId="{613EFEC5-BEAB-4681-8F18-22D7E4BC25F2}" dt="2025-11-21T20:27:34.047" v="4"/>
        <pc:sldMkLst>
          <pc:docMk/>
          <pc:sldMk cId="0" sldId="276"/>
        </pc:sldMkLst>
      </pc:sldChg>
      <pc:sldChg chg="modSp mod modNotes">
        <pc:chgData name="Baskerville, Kristin (CDC/GHC/DGHP)" userId="e5846ad4-249e-4a35-baa4-77ba58151c68" providerId="ADAL" clId="{613EFEC5-BEAB-4681-8F18-22D7E4BC25F2}" dt="2025-11-21T20:27:34.047" v="4"/>
        <pc:sldMkLst>
          <pc:docMk/>
          <pc:sldMk cId="0" sldId="277"/>
        </pc:sldMkLst>
        <pc:spChg chg="mod">
          <ac:chgData name="Baskerville, Kristin (CDC/GHC/DGHP)" userId="e5846ad4-249e-4a35-baa4-77ba58151c68" providerId="ADAL" clId="{613EFEC5-BEAB-4681-8F18-22D7E4BC25F2}" dt="2025-11-20T19:03:29.243" v="0" actId="14100"/>
          <ac:spMkLst>
            <pc:docMk/>
            <pc:sldMk cId="0" sldId="277"/>
            <ac:spMk id="574" creationId="{00000000-0000-0000-0000-000000000000}"/>
          </ac:spMkLst>
        </pc:spChg>
        <pc:picChg chg="mod">
          <ac:chgData name="Baskerville, Kristin (CDC/GHC/DGHP)" userId="e5846ad4-249e-4a35-baa4-77ba58151c68" providerId="ADAL" clId="{613EFEC5-BEAB-4681-8F18-22D7E4BC25F2}" dt="2025-11-20T19:03:35.007" v="1" actId="14100"/>
          <ac:picMkLst>
            <pc:docMk/>
            <pc:sldMk cId="0" sldId="277"/>
            <ac:picMk id="576" creationId="{00000000-0000-0000-0000-000000000000}"/>
          </ac:picMkLst>
        </pc:picChg>
      </pc:sldChg>
      <pc:sldChg chg="modNotes">
        <pc:chgData name="Baskerville, Kristin (CDC/GHC/DGHP)" userId="e5846ad4-249e-4a35-baa4-77ba58151c68" providerId="ADAL" clId="{613EFEC5-BEAB-4681-8F18-22D7E4BC25F2}" dt="2025-11-21T20:27:34.047" v="4"/>
        <pc:sldMkLst>
          <pc:docMk/>
          <pc:sldMk cId="0" sldId="278"/>
        </pc:sldMkLst>
      </pc:sldChg>
      <pc:sldChg chg="modNotes">
        <pc:chgData name="Baskerville, Kristin (CDC/GHC/DGHP)" userId="e5846ad4-249e-4a35-baa4-77ba58151c68" providerId="ADAL" clId="{613EFEC5-BEAB-4681-8F18-22D7E4BC25F2}" dt="2025-11-21T20:27:34.047" v="4"/>
        <pc:sldMkLst>
          <pc:docMk/>
          <pc:sldMk cId="0" sldId="279"/>
        </pc:sldMkLst>
      </pc:sldChg>
      <pc:sldChg chg="modSp mod modNotes">
        <pc:chgData name="Baskerville, Kristin (CDC/GHC/DGHP)" userId="e5846ad4-249e-4a35-baa4-77ba58151c68" providerId="ADAL" clId="{613EFEC5-BEAB-4681-8F18-22D7E4BC25F2}" dt="2025-11-21T20:27:34.047" v="4"/>
        <pc:sldMkLst>
          <pc:docMk/>
          <pc:sldMk cId="0" sldId="280"/>
        </pc:sldMkLst>
        <pc:spChg chg="mod">
          <ac:chgData name="Baskerville, Kristin (CDC/GHC/DGHP)" userId="e5846ad4-249e-4a35-baa4-77ba58151c68" providerId="ADAL" clId="{613EFEC5-BEAB-4681-8F18-22D7E4BC25F2}" dt="2025-11-20T19:03:51.583" v="2" actId="20577"/>
          <ac:spMkLst>
            <pc:docMk/>
            <pc:sldMk cId="0" sldId="280"/>
            <ac:spMk id="598" creationId="{00000000-0000-0000-0000-000000000000}"/>
          </ac:spMkLst>
        </pc:spChg>
      </pc:sldChg>
      <pc:sldChg chg="modNotes">
        <pc:chgData name="Baskerville, Kristin (CDC/GHC/DGHP)" userId="e5846ad4-249e-4a35-baa4-77ba58151c68" providerId="ADAL" clId="{613EFEC5-BEAB-4681-8F18-22D7E4BC25F2}" dt="2025-11-21T20:27:34.047" v="4"/>
        <pc:sldMkLst>
          <pc:docMk/>
          <pc:sldMk cId="0" sldId="281"/>
        </pc:sldMkLst>
      </pc:sldChg>
      <pc:sldChg chg="modNotes">
        <pc:chgData name="Baskerville, Kristin (CDC/GHC/DGHP)" userId="e5846ad4-249e-4a35-baa4-77ba58151c68" providerId="ADAL" clId="{613EFEC5-BEAB-4681-8F18-22D7E4BC25F2}" dt="2025-11-21T20:27:34.047" v="4"/>
        <pc:sldMkLst>
          <pc:docMk/>
          <pc:sldMk cId="0" sldId="282"/>
        </pc:sldMkLst>
      </pc:sldChg>
      <pc:sldChg chg="modNotes">
        <pc:chgData name="Baskerville, Kristin (CDC/GHC/DGHP)" userId="e5846ad4-249e-4a35-baa4-77ba58151c68" providerId="ADAL" clId="{613EFEC5-BEAB-4681-8F18-22D7E4BC25F2}" dt="2025-11-21T20:27:34.047" v="4"/>
        <pc:sldMkLst>
          <pc:docMk/>
          <pc:sldMk cId="0" sldId="283"/>
        </pc:sldMkLst>
      </pc:sldChg>
      <pc:sldChg chg="modNotes">
        <pc:chgData name="Baskerville, Kristin (CDC/GHC/DGHP)" userId="e5846ad4-249e-4a35-baa4-77ba58151c68" providerId="ADAL" clId="{613EFEC5-BEAB-4681-8F18-22D7E4BC25F2}" dt="2025-11-21T20:27:34.047" v="4"/>
        <pc:sldMkLst>
          <pc:docMk/>
          <pc:sldMk cId="0" sldId="284"/>
        </pc:sldMkLst>
      </pc:sldChg>
      <pc:sldChg chg="modNotes">
        <pc:chgData name="Baskerville, Kristin (CDC/GHC/DGHP)" userId="e5846ad4-249e-4a35-baa4-77ba58151c68" providerId="ADAL" clId="{613EFEC5-BEAB-4681-8F18-22D7E4BC25F2}" dt="2025-11-21T20:27:34.047" v="4"/>
        <pc:sldMkLst>
          <pc:docMk/>
          <pc:sldMk cId="0" sldId="285"/>
        </pc:sldMkLst>
      </pc:sldChg>
      <pc:sldChg chg="modNotes">
        <pc:chgData name="Baskerville, Kristin (CDC/GHC/DGHP)" userId="e5846ad4-249e-4a35-baa4-77ba58151c68" providerId="ADAL" clId="{613EFEC5-BEAB-4681-8F18-22D7E4BC25F2}" dt="2025-11-21T20:27:34.047" v="4"/>
        <pc:sldMkLst>
          <pc:docMk/>
          <pc:sldMk cId="0" sldId="286"/>
        </pc:sldMkLst>
      </pc:sldChg>
      <pc:sldChg chg="delSp mod modNotes">
        <pc:chgData name="Baskerville, Kristin (CDC/GHC/DGHP)" userId="e5846ad4-249e-4a35-baa4-77ba58151c68" providerId="ADAL" clId="{613EFEC5-BEAB-4681-8F18-22D7E4BC25F2}" dt="2025-11-21T20:27:34.047" v="4"/>
        <pc:sldMkLst>
          <pc:docMk/>
          <pc:sldMk cId="0" sldId="287"/>
        </pc:sldMkLst>
        <pc:spChg chg="del">
          <ac:chgData name="Baskerville, Kristin (CDC/GHC/DGHP)" userId="e5846ad4-249e-4a35-baa4-77ba58151c68" providerId="ADAL" clId="{613EFEC5-BEAB-4681-8F18-22D7E4BC25F2}" dt="2025-11-20T19:04:47.421" v="3" actId="478"/>
          <ac:spMkLst>
            <pc:docMk/>
            <pc:sldMk cId="0" sldId="287"/>
            <ac:spMk id="3" creationId="{5D7858C4-656F-F320-840D-1046A29C7036}"/>
          </ac:spMkLst>
        </pc:spChg>
      </pc:sldChg>
      <pc:sldChg chg="modNotes">
        <pc:chgData name="Baskerville, Kristin (CDC/GHC/DGHP)" userId="e5846ad4-249e-4a35-baa4-77ba58151c68" providerId="ADAL" clId="{613EFEC5-BEAB-4681-8F18-22D7E4BC25F2}" dt="2025-11-21T20:27:34.047" v="4"/>
        <pc:sldMkLst>
          <pc:docMk/>
          <pc:sldMk cId="0" sldId="288"/>
        </pc:sldMkLst>
      </pc:sldChg>
    </pc:docChg>
  </pc:docChgLst>
</pc:chgInfo>
</file>

<file path=ppt/charts/_rels/chart1.xml.rels><?xml version="1.0" encoding="UTF-8" standalone="yes"?>
<Relationships xmlns="http://schemas.openxmlformats.org/package/2006/relationships"><Relationship Id="rId3" Type="http://schemas.openxmlformats.org/officeDocument/2006/relationships/chartUserShapes" Target="../drawings/drawing1.xml"/><Relationship Id="rId2" Type="http://schemas.openxmlformats.org/officeDocument/2006/relationships/package" Target="../embeddings/Microsoft_Excel_Worksheet.xlsx"/><Relationship Id="rId1" Type="http://schemas.openxmlformats.org/officeDocument/2006/relationships/themeOverride" Target="../theme/themeOverride1.xml"/></Relationships>
</file>

<file path=ppt/charts/_rels/chart2.xml.rels><?xml version="1.0" encoding="UTF-8" standalone="yes"?>
<Relationships xmlns="http://schemas.openxmlformats.org/package/2006/relationships"><Relationship Id="rId2" Type="http://schemas.openxmlformats.org/officeDocument/2006/relationships/package" Target="../embeddings/Microsoft_Excel_Worksheet1.xlsx"/><Relationship Id="rId1" Type="http://schemas.openxmlformats.org/officeDocument/2006/relationships/themeOverride" Target="../theme/themeOverrid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4688590396788601"/>
          <c:y val="0.24109220218440436"/>
          <c:w val="0.82333088878595995"/>
          <c:h val="0.52675377190754369"/>
        </c:manualLayout>
      </c:layout>
      <c:barChart>
        <c:barDir val="col"/>
        <c:grouping val="stacked"/>
        <c:varyColors val="0"/>
        <c:ser>
          <c:idx val="0"/>
          <c:order val="0"/>
          <c:tx>
            <c:strRef>
              <c:f>Sheet1!$B$1</c:f>
              <c:strCache>
                <c:ptCount val="1"/>
                <c:pt idx="0">
                  <c:v>Série 1</c:v>
                </c:pt>
              </c:strCache>
            </c:strRef>
          </c:tx>
          <c:spPr>
            <a:solidFill>
              <a:srgbClr val="00953A"/>
            </a:solidFill>
            <a:ln>
              <a:noFill/>
            </a:ln>
            <a:effectLst/>
          </c:spPr>
          <c:invertIfNegative val="0"/>
          <c:cat>
            <c:numRef>
              <c:f>Sheet1!$A$2:$A$12</c:f>
              <c:numCache>
                <c:formatCode>General</c:formatCode>
                <c:ptCount val="11"/>
                <c:pt idx="0">
                  <c:v>1</c:v>
                </c:pt>
                <c:pt idx="1">
                  <c:v>2</c:v>
                </c:pt>
                <c:pt idx="2">
                  <c:v>3</c:v>
                </c:pt>
                <c:pt idx="3">
                  <c:v>4</c:v>
                </c:pt>
                <c:pt idx="4">
                  <c:v>5</c:v>
                </c:pt>
                <c:pt idx="5">
                  <c:v>6</c:v>
                </c:pt>
                <c:pt idx="6">
                  <c:v>7</c:v>
                </c:pt>
                <c:pt idx="7">
                  <c:v>8</c:v>
                </c:pt>
                <c:pt idx="8">
                  <c:v>9</c:v>
                </c:pt>
                <c:pt idx="9">
                  <c:v>10</c:v>
                </c:pt>
                <c:pt idx="10">
                  <c:v>11</c:v>
                </c:pt>
              </c:numCache>
            </c:numRef>
          </c:cat>
          <c:val>
            <c:numRef>
              <c:f>Sheet1!$B$2:$B$12</c:f>
              <c:numCache>
                <c:formatCode>General</c:formatCode>
                <c:ptCount val="11"/>
                <c:pt idx="0">
                  <c:v>1</c:v>
                </c:pt>
                <c:pt idx="1">
                  <c:v>0</c:v>
                </c:pt>
                <c:pt idx="2">
                  <c:v>1</c:v>
                </c:pt>
                <c:pt idx="3">
                  <c:v>0</c:v>
                </c:pt>
                <c:pt idx="4">
                  <c:v>1</c:v>
                </c:pt>
                <c:pt idx="5">
                  <c:v>0</c:v>
                </c:pt>
                <c:pt idx="6">
                  <c:v>1</c:v>
                </c:pt>
                <c:pt idx="7">
                  <c:v>0</c:v>
                </c:pt>
                <c:pt idx="8">
                  <c:v>0</c:v>
                </c:pt>
                <c:pt idx="9">
                  <c:v>0</c:v>
                </c:pt>
                <c:pt idx="10">
                  <c:v>0</c:v>
                </c:pt>
              </c:numCache>
            </c:numRef>
          </c:val>
          <c:extLst xmlns:mc="http://schemas.openxmlformats.org/markup-compatibility/2006" xmlns:c14="http://schemas.microsoft.com/office/drawing/2007/8/2/chart" xmlns:c16="http://schemas.microsoft.com/office/drawing/2014/chart">
            <c:ext xmlns:c16="http://schemas.microsoft.com/office/drawing/2014/chart" uri="{C3380CC4-5D6E-409C-BE32-E72D297353CC}">
              <c16:uniqueId val="{00000000-AF8A-4C69-9BC5-7B0D8BBE27A1}"/>
            </c:ext>
          </c:extLst>
        </c:ser>
        <c:ser>
          <c:idx val="1"/>
          <c:order val="1"/>
          <c:tx>
            <c:strRef>
              <c:f>Sheet1!$C$1</c:f>
              <c:strCache>
                <c:ptCount val="1"/>
                <c:pt idx="0">
                  <c:v>Série 2</c:v>
                </c:pt>
              </c:strCache>
            </c:strRef>
          </c:tx>
          <c:spPr>
            <a:solidFill>
              <a:srgbClr val="00953A"/>
            </a:solidFill>
            <a:ln>
              <a:noFill/>
            </a:ln>
          </c:spPr>
          <c:invertIfNegative val="0"/>
          <c:cat>
            <c:numRef>
              <c:f>Sheet1!$A$2:$A$12</c:f>
              <c:numCache>
                <c:formatCode>General</c:formatCode>
                <c:ptCount val="11"/>
                <c:pt idx="0">
                  <c:v>1</c:v>
                </c:pt>
                <c:pt idx="1">
                  <c:v>2</c:v>
                </c:pt>
                <c:pt idx="2">
                  <c:v>3</c:v>
                </c:pt>
                <c:pt idx="3">
                  <c:v>4</c:v>
                </c:pt>
                <c:pt idx="4">
                  <c:v>5</c:v>
                </c:pt>
                <c:pt idx="5">
                  <c:v>6</c:v>
                </c:pt>
                <c:pt idx="6">
                  <c:v>7</c:v>
                </c:pt>
                <c:pt idx="7">
                  <c:v>8</c:v>
                </c:pt>
                <c:pt idx="8">
                  <c:v>9</c:v>
                </c:pt>
                <c:pt idx="9">
                  <c:v>10</c:v>
                </c:pt>
                <c:pt idx="10">
                  <c:v>11</c:v>
                </c:pt>
              </c:numCache>
            </c:numRef>
          </c:cat>
          <c:val>
            <c:numRef>
              <c:f>Sheet1!$C$2:$C$12</c:f>
              <c:numCache>
                <c:formatCode>General</c:formatCode>
                <c:ptCount val="11"/>
                <c:pt idx="2">
                  <c:v>1</c:v>
                </c:pt>
              </c:numCache>
            </c:numRef>
          </c:val>
          <c:extLst xmlns:mc="http://schemas.openxmlformats.org/markup-compatibility/2006" xmlns:c14="http://schemas.microsoft.com/office/drawing/2007/8/2/chart" xmlns:c16="http://schemas.microsoft.com/office/drawing/2014/chart">
            <c:ext xmlns:c16="http://schemas.microsoft.com/office/drawing/2014/chart" uri="{C3380CC4-5D6E-409C-BE32-E72D297353CC}">
              <c16:uniqueId val="{00000000-2D2D-4B5E-8ECD-0B7589E09BA4}"/>
            </c:ext>
          </c:extLst>
        </c:ser>
        <c:dLbls>
          <c:showLegendKey val="0"/>
          <c:showVal val="0"/>
          <c:showCatName val="0"/>
          <c:showSerName val="0"/>
          <c:showPercent val="0"/>
          <c:showBubbleSize val="0"/>
        </c:dLbls>
        <c:gapWidth val="0"/>
        <c:overlap val="100"/>
        <c:axId val="-2118940280"/>
        <c:axId val="-2118945192"/>
      </c:barChart>
      <c:catAx>
        <c:axId val="-2118940280"/>
        <c:scaling>
          <c:orientation val="minMax"/>
        </c:scaling>
        <c:delete val="0"/>
        <c:axPos val="b"/>
        <c:title>
          <c:tx>
            <c:rich>
              <a:bodyPr rot="0" spcFirstLastPara="1" vertOverflow="ellipsis" vert="horz" wrap="square" anchor="ctr" anchorCtr="1"/>
              <a:lstStyle/>
              <a:p>
                <a:pPr>
                  <a:defRPr sz="2800" b="0" i="0" u="none" strike="noStrike" kern="1200" baseline="0">
                    <a:solidFill>
                      <a:schemeClr val="tx1">
                        <a:lumMod val="65000"/>
                        <a:lumOff val="35000"/>
                      </a:schemeClr>
                    </a:solidFill>
                    <a:latin typeface="+mn-lt"/>
                    <a:ea typeface="+mn-ea"/>
                    <a:cs typeface="+mn-cs"/>
                  </a:defRPr>
                </a:pPr>
                <a:r>
                  <a:rPr lang="en-US" sz="2400">
                    <a:solidFill>
                      <a:schemeClr val="tx1"/>
                    </a:solidFill>
                    <a:latin typeface="Arial" panose="020B0604020202020204" pitchFamily="34" charset="0"/>
                    <a:cs typeface="Arial" panose="020B0604020202020204" pitchFamily="34" charset="0"/>
                  </a:rPr>
                  <a:t>Semaine épidémiologique</a:t>
                </a:r>
              </a:p>
            </c:rich>
          </c:tx>
          <c:layout>
            <c:manualLayout>
              <c:xMode val="edge"/>
              <c:yMode val="edge"/>
              <c:x val="0.3725187340712845"/>
              <c:y val="0.91429375242530075"/>
            </c:manualLayout>
          </c:layout>
          <c:overlay val="0"/>
          <c:spPr>
            <a:noFill/>
            <a:ln>
              <a:noFill/>
            </a:ln>
            <a:effectLst/>
          </c:spPr>
        </c:title>
        <c:numFmt formatCode="General" sourceLinked="1"/>
        <c:majorTickMark val="none"/>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2000" b="0" i="0" u="none" strike="noStrike" kern="1200" baseline="0">
                <a:solidFill>
                  <a:schemeClr val="tx1"/>
                </a:solidFill>
                <a:latin typeface="+mn-lt"/>
                <a:ea typeface="+mn-ea"/>
                <a:cs typeface="+mn-cs"/>
              </a:defRPr>
            </a:pPr>
            <a:endParaRPr lang="en-US"/>
          </a:p>
        </c:txPr>
        <c:crossAx val="-2118945192"/>
        <c:crosses val="autoZero"/>
        <c:auto val="1"/>
        <c:lblAlgn val="ctr"/>
        <c:lblOffset val="100"/>
        <c:noMultiLvlLbl val="0"/>
      </c:catAx>
      <c:valAx>
        <c:axId val="-2118945192"/>
        <c:scaling>
          <c:orientation val="minMax"/>
          <c:max val="9"/>
          <c:min val="0"/>
        </c:scaling>
        <c:delete val="0"/>
        <c:axPos val="l"/>
        <c:majorGridlines>
          <c:spPr>
            <a:ln w="9525" cap="flat" cmpd="sng" algn="ctr">
              <a:noFill/>
              <a:round/>
            </a:ln>
            <a:effectLst/>
          </c:spPr>
        </c:majorGridlines>
        <c:title>
          <c:tx>
            <c:rich>
              <a:bodyPr rot="-5400000" spcFirstLastPara="1" vertOverflow="ellipsis" vert="horz" wrap="square" anchor="ctr" anchorCtr="1"/>
              <a:lstStyle/>
              <a:p>
                <a:pPr>
                  <a:defRPr sz="2400" b="0" i="0" u="none" strike="noStrike" kern="1200" baseline="0">
                    <a:solidFill>
                      <a:schemeClr val="tx1"/>
                    </a:solidFill>
                    <a:latin typeface="+mn-lt"/>
                    <a:ea typeface="+mn-ea"/>
                    <a:cs typeface="+mn-cs"/>
                  </a:defRPr>
                </a:pPr>
                <a:r>
                  <a:rPr lang="en-US" sz="2400" baseline="0">
                    <a:solidFill>
                      <a:schemeClr val="tx1"/>
                    </a:solidFill>
                    <a:latin typeface="Arial" panose="020B0604020202020204" pitchFamily="34" charset="0"/>
                    <a:cs typeface="Arial" panose="020B0604020202020204" pitchFamily="34" charset="0"/>
                  </a:rPr>
                  <a:t>Nombre de cas</a:t>
                </a:r>
              </a:p>
            </c:rich>
          </c:tx>
          <c:layout>
            <c:manualLayout>
              <c:xMode val="edge"/>
              <c:yMode val="edge"/>
              <c:x val="3.2416600098900683E-2"/>
              <c:y val="0.31174168930280688"/>
            </c:manualLayout>
          </c:layout>
          <c:overlay val="0"/>
          <c:spPr>
            <a:noFill/>
            <a:ln>
              <a:noFill/>
            </a:ln>
            <a:effectLst/>
          </c:spPr>
        </c:title>
        <c:numFmt formatCode="General" sourceLinked="1"/>
        <c:majorTickMark val="out"/>
        <c:minorTickMark val="none"/>
        <c:tickLblPos val="nextTo"/>
        <c:spPr>
          <a:noFill/>
          <a:ln>
            <a:solidFill>
              <a:schemeClr val="tx1"/>
            </a:solidFill>
          </a:ln>
          <a:effectLst/>
        </c:spPr>
        <c:txPr>
          <a:bodyPr rot="-60000000" spcFirstLastPara="1" vertOverflow="ellipsis" vert="horz" wrap="square" anchor="ctr" anchorCtr="1"/>
          <a:lstStyle/>
          <a:p>
            <a:pPr>
              <a:defRPr sz="2400" b="0" i="0" u="none" strike="noStrike" kern="1200" baseline="0">
                <a:solidFill>
                  <a:schemeClr val="tx1"/>
                </a:solidFill>
                <a:latin typeface="+mn-lt"/>
                <a:ea typeface="+mn-ea"/>
                <a:cs typeface="+mn-cs"/>
              </a:defRPr>
            </a:pPr>
            <a:endParaRPr lang="en-US"/>
          </a:p>
        </c:txPr>
        <c:crossAx val="-2118940280"/>
        <c:crosses val="autoZero"/>
        <c:crossBetween val="between"/>
        <c:majorUnit val="2"/>
      </c:valAx>
      <c:spPr>
        <a:noFill/>
        <a:ln>
          <a:noFill/>
        </a:ln>
        <a:effectLst/>
      </c:spPr>
    </c:plotArea>
    <c:plotVisOnly val="1"/>
    <c:dispBlanksAs val="gap"/>
    <c:showDLblsOverMax val="0"/>
  </c:chart>
  <c:spPr>
    <a:noFill/>
    <a:ln>
      <a:noFill/>
    </a:ln>
    <a:effectLst/>
  </c:spPr>
  <c:txPr>
    <a:bodyPr/>
    <a:lstStyle/>
    <a:p>
      <a:pPr>
        <a:defRPr sz="1800" baseline="0"/>
      </a:pPr>
      <a:endParaRPr lang="en-US"/>
    </a:p>
  </c:txPr>
  <c:externalData r:id="rId2">
    <c:autoUpdate val="0"/>
  </c:externalData>
  <c:userShapes r:id="rId3"/>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4688590396788601"/>
          <c:y val="0.26412266481395708"/>
          <c:w val="0.82333088878595995"/>
          <c:h val="0.53469102207812258"/>
        </c:manualLayout>
      </c:layout>
      <c:barChart>
        <c:barDir val="col"/>
        <c:grouping val="stacked"/>
        <c:varyColors val="0"/>
        <c:ser>
          <c:idx val="0"/>
          <c:order val="0"/>
          <c:tx>
            <c:strRef>
              <c:f>Sheet1!$B$1</c:f>
              <c:strCache>
                <c:ptCount val="1"/>
                <c:pt idx="0">
                  <c:v>Série 1</c:v>
                </c:pt>
              </c:strCache>
            </c:strRef>
          </c:tx>
          <c:spPr>
            <a:solidFill>
              <a:srgbClr val="00953A"/>
            </a:solidFill>
            <a:ln>
              <a:noFill/>
            </a:ln>
            <a:effectLst/>
          </c:spPr>
          <c:invertIfNegative val="0"/>
          <c:cat>
            <c:numRef>
              <c:f>Sheet1!$A$2:$A$12</c:f>
              <c:numCache>
                <c:formatCode>General</c:formatCode>
                <c:ptCount val="11"/>
                <c:pt idx="0">
                  <c:v>1</c:v>
                </c:pt>
                <c:pt idx="1">
                  <c:v>2</c:v>
                </c:pt>
                <c:pt idx="2">
                  <c:v>3</c:v>
                </c:pt>
                <c:pt idx="3">
                  <c:v>4</c:v>
                </c:pt>
                <c:pt idx="4">
                  <c:v>5</c:v>
                </c:pt>
                <c:pt idx="5">
                  <c:v>6</c:v>
                </c:pt>
                <c:pt idx="6">
                  <c:v>7</c:v>
                </c:pt>
                <c:pt idx="7">
                  <c:v>8</c:v>
                </c:pt>
                <c:pt idx="8">
                  <c:v>9</c:v>
                </c:pt>
                <c:pt idx="9">
                  <c:v>10</c:v>
                </c:pt>
                <c:pt idx="10">
                  <c:v>11</c:v>
                </c:pt>
              </c:numCache>
            </c:numRef>
          </c:cat>
          <c:val>
            <c:numRef>
              <c:f>Sheet1!$B$2:$B$12</c:f>
              <c:numCache>
                <c:formatCode>General</c:formatCode>
                <c:ptCount val="11"/>
                <c:pt idx="0">
                  <c:v>1</c:v>
                </c:pt>
                <c:pt idx="1">
                  <c:v>0</c:v>
                </c:pt>
                <c:pt idx="2">
                  <c:v>1</c:v>
                </c:pt>
                <c:pt idx="3">
                  <c:v>0</c:v>
                </c:pt>
                <c:pt idx="4">
                  <c:v>1</c:v>
                </c:pt>
                <c:pt idx="5">
                  <c:v>0</c:v>
                </c:pt>
                <c:pt idx="6">
                  <c:v>1</c:v>
                </c:pt>
                <c:pt idx="7">
                  <c:v>0</c:v>
                </c:pt>
                <c:pt idx="8">
                  <c:v>1</c:v>
                </c:pt>
                <c:pt idx="9">
                  <c:v>1</c:v>
                </c:pt>
                <c:pt idx="10">
                  <c:v>1</c:v>
                </c:pt>
              </c:numCache>
            </c:numRef>
          </c:val>
          <c:extLst xmlns:mc="http://schemas.openxmlformats.org/markup-compatibility/2006" xmlns:c14="http://schemas.microsoft.com/office/drawing/2007/8/2/chart" xmlns:c16="http://schemas.microsoft.com/office/drawing/2014/chart">
            <c:ext xmlns:c16="http://schemas.microsoft.com/office/drawing/2014/chart" uri="{C3380CC4-5D6E-409C-BE32-E72D297353CC}">
              <c16:uniqueId val="{00000000-0FAD-4C8B-86ED-4C7B0B9EE271}"/>
            </c:ext>
          </c:extLst>
        </c:ser>
        <c:ser>
          <c:idx val="1"/>
          <c:order val="1"/>
          <c:tx>
            <c:strRef>
              <c:f>Sheet1!$C$1</c:f>
              <c:strCache>
                <c:ptCount val="1"/>
                <c:pt idx="0">
                  <c:v>Série 2</c:v>
                </c:pt>
              </c:strCache>
            </c:strRef>
          </c:tx>
          <c:spPr>
            <a:solidFill>
              <a:srgbClr val="00953A"/>
            </a:solidFill>
            <a:ln>
              <a:noFill/>
            </a:ln>
          </c:spPr>
          <c:invertIfNegative val="0"/>
          <c:cat>
            <c:numRef>
              <c:f>Sheet1!$A$2:$A$12</c:f>
              <c:numCache>
                <c:formatCode>General</c:formatCode>
                <c:ptCount val="11"/>
                <c:pt idx="0">
                  <c:v>1</c:v>
                </c:pt>
                <c:pt idx="1">
                  <c:v>2</c:v>
                </c:pt>
                <c:pt idx="2">
                  <c:v>3</c:v>
                </c:pt>
                <c:pt idx="3">
                  <c:v>4</c:v>
                </c:pt>
                <c:pt idx="4">
                  <c:v>5</c:v>
                </c:pt>
                <c:pt idx="5">
                  <c:v>6</c:v>
                </c:pt>
                <c:pt idx="6">
                  <c:v>7</c:v>
                </c:pt>
                <c:pt idx="7">
                  <c:v>8</c:v>
                </c:pt>
                <c:pt idx="8">
                  <c:v>9</c:v>
                </c:pt>
                <c:pt idx="9">
                  <c:v>10</c:v>
                </c:pt>
                <c:pt idx="10">
                  <c:v>11</c:v>
                </c:pt>
              </c:numCache>
            </c:numRef>
          </c:cat>
          <c:val>
            <c:numRef>
              <c:f>Sheet1!$C$2:$C$12</c:f>
              <c:numCache>
                <c:formatCode>General</c:formatCode>
                <c:ptCount val="11"/>
                <c:pt idx="2">
                  <c:v>1</c:v>
                </c:pt>
                <c:pt idx="8">
                  <c:v>1</c:v>
                </c:pt>
                <c:pt idx="9">
                  <c:v>1</c:v>
                </c:pt>
                <c:pt idx="10">
                  <c:v>1</c:v>
                </c:pt>
              </c:numCache>
            </c:numRef>
          </c:val>
          <c:extLst xmlns:mc="http://schemas.openxmlformats.org/markup-compatibility/2006" xmlns:c14="http://schemas.microsoft.com/office/drawing/2007/8/2/chart" xmlns:c16="http://schemas.microsoft.com/office/drawing/2014/chart">
            <c:ext xmlns:c16="http://schemas.microsoft.com/office/drawing/2014/chart" uri="{C3380CC4-5D6E-409C-BE32-E72D297353CC}">
              <c16:uniqueId val="{00000000-466B-46C2-BAF5-C29024A38470}"/>
            </c:ext>
          </c:extLst>
        </c:ser>
        <c:ser>
          <c:idx val="2"/>
          <c:order val="2"/>
          <c:tx>
            <c:strRef>
              <c:f>Sheet1!$D$1</c:f>
              <c:strCache>
                <c:ptCount val="1"/>
                <c:pt idx="0">
                  <c:v>Série 3</c:v>
                </c:pt>
              </c:strCache>
            </c:strRef>
          </c:tx>
          <c:spPr>
            <a:solidFill>
              <a:srgbClr val="00953A"/>
            </a:solidFill>
            <a:ln>
              <a:noFill/>
            </a:ln>
          </c:spPr>
          <c:invertIfNegative val="0"/>
          <c:cat>
            <c:numRef>
              <c:f>Sheet1!$A$2:$A$12</c:f>
              <c:numCache>
                <c:formatCode>General</c:formatCode>
                <c:ptCount val="11"/>
                <c:pt idx="0">
                  <c:v>1</c:v>
                </c:pt>
                <c:pt idx="1">
                  <c:v>2</c:v>
                </c:pt>
                <c:pt idx="2">
                  <c:v>3</c:v>
                </c:pt>
                <c:pt idx="3">
                  <c:v>4</c:v>
                </c:pt>
                <c:pt idx="4">
                  <c:v>5</c:v>
                </c:pt>
                <c:pt idx="5">
                  <c:v>6</c:v>
                </c:pt>
                <c:pt idx="6">
                  <c:v>7</c:v>
                </c:pt>
                <c:pt idx="7">
                  <c:v>8</c:v>
                </c:pt>
                <c:pt idx="8">
                  <c:v>9</c:v>
                </c:pt>
                <c:pt idx="9">
                  <c:v>10</c:v>
                </c:pt>
                <c:pt idx="10">
                  <c:v>11</c:v>
                </c:pt>
              </c:numCache>
            </c:numRef>
          </c:cat>
          <c:val>
            <c:numRef>
              <c:f>Sheet1!$D$2:$D$12</c:f>
              <c:numCache>
                <c:formatCode>General</c:formatCode>
                <c:ptCount val="11"/>
                <c:pt idx="9">
                  <c:v>1</c:v>
                </c:pt>
                <c:pt idx="10">
                  <c:v>1</c:v>
                </c:pt>
              </c:numCache>
            </c:numRef>
          </c:val>
          <c:extLst xmlns:mc="http://schemas.openxmlformats.org/markup-compatibility/2006" xmlns:c14="http://schemas.microsoft.com/office/drawing/2007/8/2/chart" xmlns:c16="http://schemas.microsoft.com/office/drawing/2014/chart">
            <c:ext xmlns:c16="http://schemas.microsoft.com/office/drawing/2014/chart" uri="{C3380CC4-5D6E-409C-BE32-E72D297353CC}">
              <c16:uniqueId val="{00000001-466B-46C2-BAF5-C29024A38470}"/>
            </c:ext>
          </c:extLst>
        </c:ser>
        <c:ser>
          <c:idx val="3"/>
          <c:order val="3"/>
          <c:tx>
            <c:strRef>
              <c:f>Sheet1!$E$1</c:f>
              <c:strCache>
                <c:ptCount val="1"/>
                <c:pt idx="0">
                  <c:v>Série 4</c:v>
                </c:pt>
              </c:strCache>
            </c:strRef>
          </c:tx>
          <c:spPr>
            <a:solidFill>
              <a:srgbClr val="00953A"/>
            </a:solidFill>
            <a:ln>
              <a:noFill/>
            </a:ln>
          </c:spPr>
          <c:invertIfNegative val="0"/>
          <c:cat>
            <c:numRef>
              <c:f>Sheet1!$A$2:$A$12</c:f>
              <c:numCache>
                <c:formatCode>General</c:formatCode>
                <c:ptCount val="11"/>
                <c:pt idx="0">
                  <c:v>1</c:v>
                </c:pt>
                <c:pt idx="1">
                  <c:v>2</c:v>
                </c:pt>
                <c:pt idx="2">
                  <c:v>3</c:v>
                </c:pt>
                <c:pt idx="3">
                  <c:v>4</c:v>
                </c:pt>
                <c:pt idx="4">
                  <c:v>5</c:v>
                </c:pt>
                <c:pt idx="5">
                  <c:v>6</c:v>
                </c:pt>
                <c:pt idx="6">
                  <c:v>7</c:v>
                </c:pt>
                <c:pt idx="7">
                  <c:v>8</c:v>
                </c:pt>
                <c:pt idx="8">
                  <c:v>9</c:v>
                </c:pt>
                <c:pt idx="9">
                  <c:v>10</c:v>
                </c:pt>
                <c:pt idx="10">
                  <c:v>11</c:v>
                </c:pt>
              </c:numCache>
            </c:numRef>
          </c:cat>
          <c:val>
            <c:numRef>
              <c:f>Sheet1!$E$2:$E$12</c:f>
              <c:numCache>
                <c:formatCode>General</c:formatCode>
                <c:ptCount val="11"/>
                <c:pt idx="9">
                  <c:v>1</c:v>
                </c:pt>
                <c:pt idx="10">
                  <c:v>1</c:v>
                </c:pt>
              </c:numCache>
            </c:numRef>
          </c:val>
          <c:extLst xmlns:mc="http://schemas.openxmlformats.org/markup-compatibility/2006" xmlns:c14="http://schemas.microsoft.com/office/drawing/2007/8/2/chart" xmlns:c16="http://schemas.microsoft.com/office/drawing/2014/chart">
            <c:ext xmlns:c16="http://schemas.microsoft.com/office/drawing/2014/chart" uri="{C3380CC4-5D6E-409C-BE32-E72D297353CC}">
              <c16:uniqueId val="{00000002-466B-46C2-BAF5-C29024A38470}"/>
            </c:ext>
          </c:extLst>
        </c:ser>
        <c:ser>
          <c:idx val="4"/>
          <c:order val="4"/>
          <c:tx>
            <c:strRef>
              <c:f>Sheet1!$F$1</c:f>
              <c:strCache>
                <c:ptCount val="1"/>
                <c:pt idx="0">
                  <c:v>Série 5</c:v>
                </c:pt>
              </c:strCache>
            </c:strRef>
          </c:tx>
          <c:spPr>
            <a:solidFill>
              <a:srgbClr val="00953A"/>
            </a:solidFill>
            <a:ln>
              <a:noFill/>
            </a:ln>
          </c:spPr>
          <c:invertIfNegative val="0"/>
          <c:cat>
            <c:numRef>
              <c:f>Sheet1!$A$2:$A$12</c:f>
              <c:numCache>
                <c:formatCode>General</c:formatCode>
                <c:ptCount val="11"/>
                <c:pt idx="0">
                  <c:v>1</c:v>
                </c:pt>
                <c:pt idx="1">
                  <c:v>2</c:v>
                </c:pt>
                <c:pt idx="2">
                  <c:v>3</c:v>
                </c:pt>
                <c:pt idx="3">
                  <c:v>4</c:v>
                </c:pt>
                <c:pt idx="4">
                  <c:v>5</c:v>
                </c:pt>
                <c:pt idx="5">
                  <c:v>6</c:v>
                </c:pt>
                <c:pt idx="6">
                  <c:v>7</c:v>
                </c:pt>
                <c:pt idx="7">
                  <c:v>8</c:v>
                </c:pt>
                <c:pt idx="8">
                  <c:v>9</c:v>
                </c:pt>
                <c:pt idx="9">
                  <c:v>10</c:v>
                </c:pt>
                <c:pt idx="10">
                  <c:v>11</c:v>
                </c:pt>
              </c:numCache>
            </c:numRef>
          </c:cat>
          <c:val>
            <c:numRef>
              <c:f>Sheet1!$F$2:$F$12</c:f>
              <c:numCache>
                <c:formatCode>General</c:formatCode>
                <c:ptCount val="11"/>
                <c:pt idx="9">
                  <c:v>1</c:v>
                </c:pt>
                <c:pt idx="10">
                  <c:v>1</c:v>
                </c:pt>
              </c:numCache>
            </c:numRef>
          </c:val>
          <c:extLst xmlns:mc="http://schemas.openxmlformats.org/markup-compatibility/2006" xmlns:c14="http://schemas.microsoft.com/office/drawing/2007/8/2/chart" xmlns:c16="http://schemas.microsoft.com/office/drawing/2014/chart">
            <c:ext xmlns:c16="http://schemas.microsoft.com/office/drawing/2014/chart" uri="{C3380CC4-5D6E-409C-BE32-E72D297353CC}">
              <c16:uniqueId val="{00000003-466B-46C2-BAF5-C29024A38470}"/>
            </c:ext>
          </c:extLst>
        </c:ser>
        <c:ser>
          <c:idx val="5"/>
          <c:order val="5"/>
          <c:tx>
            <c:strRef>
              <c:f>Sheet1!$G$1</c:f>
              <c:strCache>
                <c:ptCount val="1"/>
                <c:pt idx="0">
                  <c:v>Série 6</c:v>
                </c:pt>
              </c:strCache>
            </c:strRef>
          </c:tx>
          <c:spPr>
            <a:solidFill>
              <a:srgbClr val="00953A"/>
            </a:solidFill>
            <a:ln>
              <a:noFill/>
            </a:ln>
          </c:spPr>
          <c:invertIfNegative val="0"/>
          <c:cat>
            <c:numRef>
              <c:f>Sheet1!$A$2:$A$12</c:f>
              <c:numCache>
                <c:formatCode>General</c:formatCode>
                <c:ptCount val="11"/>
                <c:pt idx="0">
                  <c:v>1</c:v>
                </c:pt>
                <c:pt idx="1">
                  <c:v>2</c:v>
                </c:pt>
                <c:pt idx="2">
                  <c:v>3</c:v>
                </c:pt>
                <c:pt idx="3">
                  <c:v>4</c:v>
                </c:pt>
                <c:pt idx="4">
                  <c:v>5</c:v>
                </c:pt>
                <c:pt idx="5">
                  <c:v>6</c:v>
                </c:pt>
                <c:pt idx="6">
                  <c:v>7</c:v>
                </c:pt>
                <c:pt idx="7">
                  <c:v>8</c:v>
                </c:pt>
                <c:pt idx="8">
                  <c:v>9</c:v>
                </c:pt>
                <c:pt idx="9">
                  <c:v>10</c:v>
                </c:pt>
                <c:pt idx="10">
                  <c:v>11</c:v>
                </c:pt>
              </c:numCache>
            </c:numRef>
          </c:cat>
          <c:val>
            <c:numRef>
              <c:f>Sheet1!$G$2:$G$12</c:f>
              <c:numCache>
                <c:formatCode>General</c:formatCode>
                <c:ptCount val="11"/>
                <c:pt idx="10">
                  <c:v>1</c:v>
                </c:pt>
              </c:numCache>
            </c:numRef>
          </c:val>
          <c:extLst xmlns:mc="http://schemas.openxmlformats.org/markup-compatibility/2006" xmlns:c14="http://schemas.microsoft.com/office/drawing/2007/8/2/chart" xmlns:c16="http://schemas.microsoft.com/office/drawing/2014/chart">
            <c:ext xmlns:c16="http://schemas.microsoft.com/office/drawing/2014/chart" uri="{C3380CC4-5D6E-409C-BE32-E72D297353CC}">
              <c16:uniqueId val="{00000004-466B-46C2-BAF5-C29024A38470}"/>
            </c:ext>
          </c:extLst>
        </c:ser>
        <c:ser>
          <c:idx val="6"/>
          <c:order val="6"/>
          <c:tx>
            <c:strRef>
              <c:f>Sheet1!$H$1</c:f>
              <c:strCache>
                <c:ptCount val="1"/>
                <c:pt idx="0">
                  <c:v>Série 7</c:v>
                </c:pt>
              </c:strCache>
            </c:strRef>
          </c:tx>
          <c:spPr>
            <a:solidFill>
              <a:srgbClr val="00953A"/>
            </a:solidFill>
            <a:ln>
              <a:noFill/>
            </a:ln>
          </c:spPr>
          <c:invertIfNegative val="0"/>
          <c:cat>
            <c:numRef>
              <c:f>Sheet1!$A$2:$A$12</c:f>
              <c:numCache>
                <c:formatCode>General</c:formatCode>
                <c:ptCount val="11"/>
                <c:pt idx="0">
                  <c:v>1</c:v>
                </c:pt>
                <c:pt idx="1">
                  <c:v>2</c:v>
                </c:pt>
                <c:pt idx="2">
                  <c:v>3</c:v>
                </c:pt>
                <c:pt idx="3">
                  <c:v>4</c:v>
                </c:pt>
                <c:pt idx="4">
                  <c:v>5</c:v>
                </c:pt>
                <c:pt idx="5">
                  <c:v>6</c:v>
                </c:pt>
                <c:pt idx="6">
                  <c:v>7</c:v>
                </c:pt>
                <c:pt idx="7">
                  <c:v>8</c:v>
                </c:pt>
                <c:pt idx="8">
                  <c:v>9</c:v>
                </c:pt>
                <c:pt idx="9">
                  <c:v>10</c:v>
                </c:pt>
                <c:pt idx="10">
                  <c:v>11</c:v>
                </c:pt>
              </c:numCache>
            </c:numRef>
          </c:cat>
          <c:val>
            <c:numRef>
              <c:f>Sheet1!$H$2:$H$12</c:f>
              <c:numCache>
                <c:formatCode>General</c:formatCode>
                <c:ptCount val="11"/>
                <c:pt idx="10">
                  <c:v>1</c:v>
                </c:pt>
              </c:numCache>
            </c:numRef>
          </c:val>
          <c:extLst xmlns:mc="http://schemas.openxmlformats.org/markup-compatibility/2006" xmlns:c14="http://schemas.microsoft.com/office/drawing/2007/8/2/chart" xmlns:c16="http://schemas.microsoft.com/office/drawing/2014/chart">
            <c:ext xmlns:c16="http://schemas.microsoft.com/office/drawing/2014/chart" uri="{C3380CC4-5D6E-409C-BE32-E72D297353CC}">
              <c16:uniqueId val="{00000005-466B-46C2-BAF5-C29024A38470}"/>
            </c:ext>
          </c:extLst>
        </c:ser>
        <c:ser>
          <c:idx val="7"/>
          <c:order val="7"/>
          <c:tx>
            <c:strRef>
              <c:f>Sheet1!$I$1</c:f>
              <c:strCache>
                <c:ptCount val="1"/>
                <c:pt idx="0">
                  <c:v>Série 8</c:v>
                </c:pt>
              </c:strCache>
            </c:strRef>
          </c:tx>
          <c:spPr>
            <a:solidFill>
              <a:srgbClr val="00953A"/>
            </a:solidFill>
            <a:ln>
              <a:noFill/>
            </a:ln>
          </c:spPr>
          <c:invertIfNegative val="0"/>
          <c:cat>
            <c:numRef>
              <c:f>Sheet1!$A$2:$A$12</c:f>
              <c:numCache>
                <c:formatCode>General</c:formatCode>
                <c:ptCount val="11"/>
                <c:pt idx="0">
                  <c:v>1</c:v>
                </c:pt>
                <c:pt idx="1">
                  <c:v>2</c:v>
                </c:pt>
                <c:pt idx="2">
                  <c:v>3</c:v>
                </c:pt>
                <c:pt idx="3">
                  <c:v>4</c:v>
                </c:pt>
                <c:pt idx="4">
                  <c:v>5</c:v>
                </c:pt>
                <c:pt idx="5">
                  <c:v>6</c:v>
                </c:pt>
                <c:pt idx="6">
                  <c:v>7</c:v>
                </c:pt>
                <c:pt idx="7">
                  <c:v>8</c:v>
                </c:pt>
                <c:pt idx="8">
                  <c:v>9</c:v>
                </c:pt>
                <c:pt idx="9">
                  <c:v>10</c:v>
                </c:pt>
                <c:pt idx="10">
                  <c:v>11</c:v>
                </c:pt>
              </c:numCache>
            </c:numRef>
          </c:cat>
          <c:val>
            <c:numRef>
              <c:f>Sheet1!$I$2:$I$12</c:f>
              <c:numCache>
                <c:formatCode>General</c:formatCode>
                <c:ptCount val="11"/>
                <c:pt idx="10">
                  <c:v>1</c:v>
                </c:pt>
              </c:numCache>
            </c:numRef>
          </c:val>
          <c:extLst xmlns:mc="http://schemas.openxmlformats.org/markup-compatibility/2006" xmlns:c14="http://schemas.microsoft.com/office/drawing/2007/8/2/chart" xmlns:c16="http://schemas.microsoft.com/office/drawing/2014/chart">
            <c:ext xmlns:c16="http://schemas.microsoft.com/office/drawing/2014/chart" uri="{C3380CC4-5D6E-409C-BE32-E72D297353CC}">
              <c16:uniqueId val="{00000006-466B-46C2-BAF5-C29024A38470}"/>
            </c:ext>
          </c:extLst>
        </c:ser>
        <c:dLbls>
          <c:showLegendKey val="0"/>
          <c:showVal val="0"/>
          <c:showCatName val="0"/>
          <c:showSerName val="0"/>
          <c:showPercent val="0"/>
          <c:showBubbleSize val="0"/>
        </c:dLbls>
        <c:gapWidth val="0"/>
        <c:overlap val="100"/>
        <c:axId val="-2118940280"/>
        <c:axId val="-2118945192"/>
      </c:barChart>
      <c:catAx>
        <c:axId val="-2118940280"/>
        <c:scaling>
          <c:orientation val="minMax"/>
        </c:scaling>
        <c:delete val="0"/>
        <c:axPos val="b"/>
        <c:title>
          <c:tx>
            <c:rich>
              <a:bodyPr rot="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r>
                  <a:rPr lang="en-US" sz="2400">
                    <a:solidFill>
                      <a:schemeClr val="tx1"/>
                    </a:solidFill>
                    <a:latin typeface="Arial" panose="020B0604020202020204" pitchFamily="34" charset="0"/>
                    <a:cs typeface="Arial" panose="020B0604020202020204" pitchFamily="34" charset="0"/>
                  </a:rPr>
                  <a:t>Semaine épidémiologique</a:t>
                </a:r>
              </a:p>
            </c:rich>
          </c:tx>
          <c:layout>
            <c:manualLayout>
              <c:xMode val="edge"/>
              <c:yMode val="edge"/>
              <c:x val="0.3616491688538932"/>
              <c:y val="0.91623399301513386"/>
            </c:manualLayout>
          </c:layout>
          <c:overlay val="0"/>
          <c:spPr>
            <a:noFill/>
            <a:ln>
              <a:noFill/>
            </a:ln>
            <a:effectLst/>
          </c:spPr>
        </c:title>
        <c:numFmt formatCode="General" sourceLinked="1"/>
        <c:majorTickMark val="none"/>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2200" b="0" i="0" u="none" strike="noStrike" kern="1200" baseline="0">
                <a:solidFill>
                  <a:schemeClr val="tx1"/>
                </a:solidFill>
                <a:latin typeface="+mn-lt"/>
                <a:ea typeface="+mn-ea"/>
                <a:cs typeface="+mn-cs"/>
              </a:defRPr>
            </a:pPr>
            <a:endParaRPr lang="en-US"/>
          </a:p>
        </c:txPr>
        <c:crossAx val="-2118945192"/>
        <c:crosses val="autoZero"/>
        <c:auto val="1"/>
        <c:lblAlgn val="ctr"/>
        <c:lblOffset val="100"/>
        <c:noMultiLvlLbl val="0"/>
      </c:catAx>
      <c:valAx>
        <c:axId val="-2118945192"/>
        <c:scaling>
          <c:orientation val="minMax"/>
          <c:max val="9"/>
          <c:min val="0"/>
        </c:scaling>
        <c:delete val="0"/>
        <c:axPos val="l"/>
        <c:majorGridlines>
          <c:spPr>
            <a:ln w="9525" cap="flat" cmpd="sng" algn="ctr">
              <a:noFill/>
              <a:round/>
            </a:ln>
            <a:effectLst/>
          </c:spPr>
        </c:majorGridlines>
        <c:title>
          <c:tx>
            <c:rich>
              <a:bodyPr rot="-5400000" spcFirstLastPara="1" vertOverflow="ellipsis" vert="horz" wrap="square" anchor="ctr" anchorCtr="1"/>
              <a:lstStyle/>
              <a:p>
                <a:pPr>
                  <a:defRPr sz="2400" b="0" i="0" u="none" strike="noStrike" kern="1200" baseline="0">
                    <a:solidFill>
                      <a:schemeClr val="tx1"/>
                    </a:solidFill>
                    <a:latin typeface="+mn-lt"/>
                    <a:ea typeface="+mn-ea"/>
                    <a:cs typeface="+mn-cs"/>
                  </a:defRPr>
                </a:pPr>
                <a:r>
                  <a:rPr lang="en-US" sz="2400" baseline="0">
                    <a:solidFill>
                      <a:schemeClr val="tx1"/>
                    </a:solidFill>
                    <a:latin typeface="Arial" panose="020B0604020202020204" pitchFamily="34" charset="0"/>
                    <a:cs typeface="Arial" panose="020B0604020202020204" pitchFamily="34" charset="0"/>
                  </a:rPr>
                  <a:t>Nombre de cas</a:t>
                </a:r>
              </a:p>
            </c:rich>
          </c:tx>
          <c:layout>
            <c:manualLayout>
              <c:xMode val="edge"/>
              <c:yMode val="edge"/>
              <c:x val="4.4493894784891019E-2"/>
              <c:y val="0.3007901090846376"/>
            </c:manualLayout>
          </c:layout>
          <c:overlay val="0"/>
          <c:spPr>
            <a:noFill/>
            <a:ln>
              <a:noFill/>
            </a:ln>
            <a:effectLst/>
          </c:spPr>
        </c:title>
        <c:numFmt formatCode="General" sourceLinked="1"/>
        <c:majorTickMark val="out"/>
        <c:minorTickMark val="none"/>
        <c:tickLblPos val="nextTo"/>
        <c:spPr>
          <a:noFill/>
          <a:ln>
            <a:solidFill>
              <a:schemeClr val="tx1"/>
            </a:solidFill>
          </a:ln>
          <a:effectLst/>
        </c:spPr>
        <c:txPr>
          <a:bodyPr rot="-60000000" spcFirstLastPara="1" vertOverflow="ellipsis" vert="horz" wrap="square" anchor="ctr" anchorCtr="1"/>
          <a:lstStyle/>
          <a:p>
            <a:pPr>
              <a:defRPr sz="2200" b="0" i="0" u="none" strike="noStrike" kern="1200" baseline="0">
                <a:solidFill>
                  <a:schemeClr val="tx1"/>
                </a:solidFill>
                <a:latin typeface="+mn-lt"/>
                <a:ea typeface="+mn-ea"/>
                <a:cs typeface="+mn-cs"/>
              </a:defRPr>
            </a:pPr>
            <a:endParaRPr lang="en-US"/>
          </a:p>
        </c:txPr>
        <c:crossAx val="-2118940280"/>
        <c:crosses val="autoZero"/>
        <c:crossBetween val="between"/>
        <c:majorUnit val="2"/>
      </c:valAx>
      <c:spPr>
        <a:noFill/>
        <a:ln>
          <a:noFill/>
        </a:ln>
        <a:effectLst/>
      </c:spPr>
    </c:plotArea>
    <c:plotVisOnly val="1"/>
    <c:dispBlanksAs val="gap"/>
    <c:showDLblsOverMax val="0"/>
  </c:chart>
  <c:spPr>
    <a:noFill/>
    <a:ln>
      <a:noFill/>
    </a:ln>
    <a:effectLst/>
  </c:spPr>
  <c:txPr>
    <a:bodyPr/>
    <a:lstStyle/>
    <a:p>
      <a:pPr>
        <a:defRPr sz="1800" baseline="0"/>
      </a:pPr>
      <a:endParaRPr lang="en-US"/>
    </a:p>
  </c:txPr>
  <c:externalData r:id="rId2">
    <c:autoUpdate val="0"/>
  </c:externalData>
</c:chartSpace>
</file>

<file path=ppt/drawings/drawing1.xml><?xml version="1.0" encoding="utf-8"?>
<c:userShapes xmlns:c="http://schemas.openxmlformats.org/drawingml/2006/chart">
  <cdr:relSizeAnchor xmlns:cdr="http://schemas.openxmlformats.org/drawingml/2006/chartDrawing">
    <cdr:from>
      <cdr:x>0.1276</cdr:x>
      <cdr:y>0.07404</cdr:y>
    </cdr:from>
    <cdr:to>
      <cdr:x>0.94249</cdr:x>
      <cdr:y>0.27973</cdr:y>
    </cdr:to>
    <cdr:sp macro="" textlink="">
      <cdr:nvSpPr>
        <cdr:cNvPr id="2" name="TextBox 1">
          <a:extLst xmlns:a="http://schemas.openxmlformats.org/drawingml/2006/main">
            <a:ext uri="{FF2B5EF4-FFF2-40B4-BE49-F238E27FC236}">
              <a16:creationId xmlns:a16="http://schemas.microsoft.com/office/drawing/2014/main" id="{EA831F5D-E7F6-4C23-A5A2-3554A07E397C}"/>
            </a:ext>
          </a:extLst>
        </cdr:cNvPr>
        <cdr:cNvSpPr txBox="1"/>
      </cdr:nvSpPr>
      <cdr:spPr>
        <a:xfrm xmlns:a="http://schemas.openxmlformats.org/drawingml/2006/main">
          <a:off x="1341809" y="343455"/>
          <a:ext cx="8569057" cy="954107"/>
        </a:xfrm>
        <a:prstGeom xmlns:a="http://schemas.openxmlformats.org/drawingml/2006/main" prst="rect">
          <a:avLst/>
        </a:prstGeom>
        <a:noFill xmlns:a="http://schemas.openxmlformats.org/drawingml/2006/main"/>
      </cdr:spPr>
      <cdr:txBody>
        <a:bodyPr xmlns:a="http://schemas.openxmlformats.org/drawingml/2006/main" wrap="square" rtlCol="0">
          <a:spAutoFit/>
        </a:bodyPr>
        <a:lstStyle xmlns:a="http://schemas.openxmlformats.org/drawingml/2006/main">
          <a:defPPr>
            <a:defRPr lang="en-US"/>
          </a:defPPr>
          <a:lvl1pPr algn="l" rtl="0" eaLnBrk="0" fontAlgn="base" hangingPunct="0">
            <a:spcBef>
              <a:spcPct val="0"/>
            </a:spcBef>
            <a:spcAft>
              <a:spcPct val="0"/>
            </a:spcAft>
            <a:defRPr kern="1200">
              <a:solidFill>
                <a:schemeClr val="tx1"/>
              </a:solidFill>
              <a:latin typeface="Courier New" panose="02070309020205020404" pitchFamily="49"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Courier New" panose="02070309020205020404" pitchFamily="49"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Courier New" panose="02070309020205020404" pitchFamily="49"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Courier New" panose="02070309020205020404" pitchFamily="49"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Courier New" panose="02070309020205020404" pitchFamily="49" charset="0"/>
              <a:ea typeface="+mn-ea"/>
              <a:cs typeface="Arial" panose="020B0604020202020204" pitchFamily="34" charset="0"/>
            </a:defRPr>
          </a:lvl5pPr>
          <a:lvl6pPr marL="2286000" algn="l" defTabSz="914400" rtl="0" eaLnBrk="1" latinLnBrk="0" hangingPunct="1">
            <a:defRPr kern="1200">
              <a:solidFill>
                <a:schemeClr val="tx1"/>
              </a:solidFill>
              <a:latin typeface="Courier New" panose="02070309020205020404" pitchFamily="49" charset="0"/>
              <a:ea typeface="+mn-ea"/>
              <a:cs typeface="Arial" panose="020B0604020202020204" pitchFamily="34" charset="0"/>
            </a:defRPr>
          </a:lvl6pPr>
          <a:lvl7pPr marL="2743200" algn="l" defTabSz="914400" rtl="0" eaLnBrk="1" latinLnBrk="0" hangingPunct="1">
            <a:defRPr kern="1200">
              <a:solidFill>
                <a:schemeClr val="tx1"/>
              </a:solidFill>
              <a:latin typeface="Courier New" panose="02070309020205020404" pitchFamily="49" charset="0"/>
              <a:ea typeface="+mn-ea"/>
              <a:cs typeface="Arial" panose="020B0604020202020204" pitchFamily="34" charset="0"/>
            </a:defRPr>
          </a:lvl7pPr>
          <a:lvl8pPr marL="3200400" algn="l" defTabSz="914400" rtl="0" eaLnBrk="1" latinLnBrk="0" hangingPunct="1">
            <a:defRPr kern="1200">
              <a:solidFill>
                <a:schemeClr val="tx1"/>
              </a:solidFill>
              <a:latin typeface="Courier New" panose="02070309020205020404" pitchFamily="49" charset="0"/>
              <a:ea typeface="+mn-ea"/>
              <a:cs typeface="Arial" panose="020B0604020202020204" pitchFamily="34" charset="0"/>
            </a:defRPr>
          </a:lvl8pPr>
          <a:lvl9pPr marL="3657600" algn="l" defTabSz="914400" rtl="0" eaLnBrk="1" latinLnBrk="0" hangingPunct="1">
            <a:defRPr kern="1200">
              <a:solidFill>
                <a:schemeClr val="tx1"/>
              </a:solidFill>
              <a:latin typeface="Courier New" panose="02070309020205020404" pitchFamily="49" charset="0"/>
              <a:ea typeface="+mn-ea"/>
              <a:cs typeface="Arial" panose="020B0604020202020204" pitchFamily="34" charset="0"/>
            </a:defRPr>
          </a:lvl9pPr>
        </a:lstStyle>
        <a:p xmlns:a="http://schemas.openxmlformats.org/drawingml/2006/main">
          <a:pPr algn="ctr"/>
          <a:r>
            <a:rPr lang="fr-FR" sz="2800" b="1" dirty="0">
              <a:latin typeface="Arial" panose="020B0604020202020204" pitchFamily="34" charset="0"/>
            </a:rPr>
            <a:t>Cas notifiés de diarrhée sanglante</a:t>
          </a:r>
          <a:br>
            <a:rPr lang="fr-FR" sz="2800" b="1" dirty="0">
              <a:latin typeface="Arial" panose="020B0604020202020204" pitchFamily="34" charset="0"/>
            </a:rPr>
          </a:br>
          <a:r>
            <a:rPr lang="fr-FR" sz="2800" b="1" dirty="0">
              <a:latin typeface="Arial" panose="020B0604020202020204" pitchFamily="34" charset="0"/>
            </a:rPr>
            <a:t>par semaine épidémiologique</a:t>
          </a:r>
          <a:endParaRPr lang="en-US" sz="2800" b="1" dirty="0">
            <a:latin typeface="Arial" panose="020B0604020202020204" pitchFamily="34" charset="0"/>
            <a:cs typeface="Arial" panose="020B0604020202020204" pitchFamily="34" charset="0"/>
          </a:endParaRPr>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3170583" cy="480388"/>
          </a:xfrm>
          <a:prstGeom prst="rect">
            <a:avLst/>
          </a:prstGeom>
          <a:noFill/>
          <a:ln>
            <a:noFill/>
          </a:ln>
        </p:spPr>
        <p:txBody>
          <a:bodyPr spcFirstLastPara="1" wrap="square" lIns="96624" tIns="48312" rIns="96624" bIns="48312" anchor="t" anchorCtr="0">
            <a:noAutofit/>
          </a:bodyPr>
          <a:lstStyle>
            <a:lvl1pPr marR="0" lvl="0" algn="l" rtl="0">
              <a:lnSpc>
                <a:spcPct val="100000"/>
              </a:lnSpc>
              <a:spcBef>
                <a:spcPts val="0"/>
              </a:spcBef>
              <a:spcAft>
                <a:spcPts val="0"/>
              </a:spcAft>
              <a:buSzPts val="1400"/>
              <a:buNone/>
              <a:defRPr sz="1200" b="0" i="0" u="none" strike="noStrike" cap="none">
                <a:solidFill>
                  <a:schemeClr val="dk1"/>
                </a:solidFill>
                <a:latin typeface="Arial"/>
                <a:ea typeface="Arial"/>
                <a:cs typeface="Arial"/>
                <a:sym typeface="Arial"/>
              </a:defRPr>
            </a:lvl1pPr>
            <a:lvl2pPr marR="0" lvl="1"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4142962" y="0"/>
            <a:ext cx="3170583" cy="480388"/>
          </a:xfrm>
          <a:prstGeom prst="rect">
            <a:avLst/>
          </a:prstGeom>
          <a:noFill/>
          <a:ln>
            <a:noFill/>
          </a:ln>
        </p:spPr>
        <p:txBody>
          <a:bodyPr spcFirstLastPara="1" wrap="square" lIns="96624" tIns="48312" rIns="96624" bIns="48312" anchor="t" anchorCtr="0">
            <a:noAutofit/>
          </a:bodyPr>
          <a:lstStyle>
            <a:lvl1pPr marR="0" lvl="0" algn="r" rtl="0">
              <a:lnSpc>
                <a:spcPct val="100000"/>
              </a:lnSpc>
              <a:spcBef>
                <a:spcPts val="0"/>
              </a:spcBef>
              <a:spcAft>
                <a:spcPts val="0"/>
              </a:spcAft>
              <a:buSzPts val="1400"/>
              <a:buNone/>
              <a:defRPr sz="1200" b="0" i="0" u="none" strike="noStrike" cap="none">
                <a:solidFill>
                  <a:schemeClr val="dk1"/>
                </a:solidFill>
                <a:latin typeface="Arial"/>
                <a:ea typeface="Arial"/>
                <a:cs typeface="Arial"/>
                <a:sym typeface="Arial"/>
              </a:defRPr>
            </a:lvl1pPr>
            <a:lvl2pPr marR="0" lvl="1"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6" name="Google Shape;6;n"/>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lvl1pPr marL="457200" marR="0" lvl="0" indent="-228600" algn="l" rtl="0">
              <a:spcBef>
                <a:spcPts val="360"/>
              </a:spcBef>
              <a:spcAft>
                <a:spcPts val="0"/>
              </a:spcAft>
              <a:buSzPts val="1400"/>
              <a:buNone/>
              <a:defRPr sz="1200" b="0" i="0" u="none" strike="noStrike" cap="none">
                <a:solidFill>
                  <a:schemeClr val="dk1"/>
                </a:solidFill>
                <a:latin typeface="Arial"/>
                <a:ea typeface="Arial"/>
                <a:cs typeface="Arial"/>
                <a:sym typeface="Arial"/>
              </a:defRPr>
            </a:lvl1pPr>
            <a:lvl2pPr marL="914400" marR="0" lvl="1" indent="-228600" algn="l" rtl="0">
              <a:spcBef>
                <a:spcPts val="360"/>
              </a:spcBef>
              <a:spcAft>
                <a:spcPts val="0"/>
              </a:spcAft>
              <a:buSzPts val="1400"/>
              <a:buNone/>
              <a:defRPr sz="12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SzPts val="1400"/>
              <a:buNone/>
              <a:defRPr sz="1200" b="0" i="0" u="none" strike="noStrike" cap="none">
                <a:solidFill>
                  <a:schemeClr val="dk1"/>
                </a:solidFill>
                <a:latin typeface="Arial"/>
                <a:ea typeface="Arial"/>
                <a:cs typeface="Arial"/>
                <a:sym typeface="Arial"/>
              </a:defRPr>
            </a:lvl3pPr>
            <a:lvl4pPr marL="1828800" marR="0" lvl="3" indent="-228600" algn="l" rtl="0">
              <a:spcBef>
                <a:spcPts val="360"/>
              </a:spcBef>
              <a:spcAft>
                <a:spcPts val="0"/>
              </a:spcAft>
              <a:buSzPts val="1400"/>
              <a:buNone/>
              <a:defRPr sz="1200" b="0" i="0" u="none" strike="noStrike" cap="none">
                <a:solidFill>
                  <a:schemeClr val="dk1"/>
                </a:solidFill>
                <a:latin typeface="Arial"/>
                <a:ea typeface="Arial"/>
                <a:cs typeface="Arial"/>
                <a:sym typeface="Arial"/>
              </a:defRPr>
            </a:lvl4pPr>
            <a:lvl5pPr marL="2286000" marR="0" lvl="4" indent="-228600" algn="l" rtl="0">
              <a:spcBef>
                <a:spcPts val="360"/>
              </a:spcBef>
              <a:spcAft>
                <a:spcPts val="0"/>
              </a:spcAft>
              <a:buSzPts val="1400"/>
              <a:buNone/>
              <a:defRPr sz="1200" b="0" i="0" u="none" strike="noStrike" cap="none">
                <a:solidFill>
                  <a:schemeClr val="dk1"/>
                </a:solidFill>
                <a:latin typeface="Arial"/>
                <a:ea typeface="Arial"/>
                <a:cs typeface="Arial"/>
                <a:sym typeface="Arial"/>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9119173"/>
            <a:ext cx="3170583" cy="480388"/>
          </a:xfrm>
          <a:prstGeom prst="rect">
            <a:avLst/>
          </a:prstGeom>
          <a:noFill/>
          <a:ln>
            <a:noFill/>
          </a:ln>
        </p:spPr>
        <p:txBody>
          <a:bodyPr spcFirstLastPara="1" wrap="square" lIns="96624" tIns="48312" rIns="96624" bIns="48312" anchor="b" anchorCtr="0">
            <a:noAutofit/>
          </a:bodyPr>
          <a:lstStyle>
            <a:lvl1pPr marR="0" lvl="0" algn="l" rtl="0">
              <a:lnSpc>
                <a:spcPct val="100000"/>
              </a:lnSpc>
              <a:spcBef>
                <a:spcPts val="0"/>
              </a:spcBef>
              <a:spcAft>
                <a:spcPts val="0"/>
              </a:spcAft>
              <a:buSzPts val="1400"/>
              <a:buNone/>
              <a:defRPr sz="1200" b="0" i="0" u="none" strike="noStrike" cap="none">
                <a:solidFill>
                  <a:schemeClr val="dk1"/>
                </a:solidFill>
                <a:latin typeface="Arial"/>
                <a:ea typeface="Arial"/>
                <a:cs typeface="Arial"/>
                <a:sym typeface="Arial"/>
              </a:defRPr>
            </a:lvl1pPr>
            <a:lvl2pPr marR="0" lvl="1"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sz="1200" smtClean="0">
                <a:solidFill>
                  <a:schemeClr val="dk1"/>
                </a:solidFill>
              </a:rPr>
              <a:pPr algn="r"/>
              <a:t>‹#›</a:t>
            </a:fld>
            <a:endParaRPr lang="fr-FR" sz="1200">
              <a:solidFill>
                <a:schemeClr val="dk1"/>
              </a:solidFill>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3" Type="http://schemas.openxmlformats.org/officeDocument/2006/relationships/hyperlink" Target="https://doi.org/10.1016/j.eng.2019.10.004" TargetMode="External"/><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4"/>
        <p:cNvGrpSpPr/>
        <p:nvPr/>
      </p:nvGrpSpPr>
      <p:grpSpPr>
        <a:xfrm>
          <a:off x="0" y="0"/>
          <a:ext cx="0" cy="0"/>
          <a:chOff x="0" y="0"/>
          <a:chExt cx="0" cy="0"/>
        </a:xfrm>
      </p:grpSpPr>
      <p:sp>
        <p:nvSpPr>
          <p:cNvPr id="295" name="Google Shape;295;p1: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296" name="Google Shape;296;p1: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pPr>
            <a:r>
              <a:rPr lang="fr-FR" b="1" dirty="0"/>
              <a:t>Notes de l'instructeur :</a:t>
            </a:r>
          </a:p>
          <a:p>
            <a:pPr marL="0" indent="0">
              <a:spcBef>
                <a:spcPts val="0"/>
              </a:spcBef>
            </a:pPr>
            <a:endParaRPr lang="fr-FR" b="1" dirty="0"/>
          </a:p>
          <a:p>
            <a:pPr marL="177845" indent="-177845" defTabSz="948507">
              <a:spcBef>
                <a:spcPts val="0"/>
              </a:spcBef>
              <a:buFont typeface="Wingdings" panose="05000000000000000000" pitchFamily="2" charset="2"/>
              <a:buChar char="v"/>
              <a:defRPr/>
            </a:pPr>
            <a:r>
              <a:rPr lang="fr-FR" i="1" dirty="0">
                <a:latin typeface="+mn-lt"/>
                <a:ea typeface="Aptos" panose="020B0004020202020204" pitchFamily="34" charset="0"/>
              </a:rPr>
              <a:t>N'hésitez pas à modifier cette présentation pour l'adapter à votre contexte local.  Si des modifications sont apportées, veuillez l'indiquer : </a:t>
            </a:r>
            <a:r>
              <a:rPr lang="fr-FR" b="1" i="1" dirty="0">
                <a:latin typeface="+mn-lt"/>
                <a:ea typeface="Aptos" panose="020B0004020202020204" pitchFamily="34" charset="0"/>
              </a:rPr>
              <a:t>« Cette présentation a été partiellement modifiée par rapport à la version originale du CDC » </a:t>
            </a:r>
            <a:r>
              <a:rPr lang="fr-FR" i="1" dirty="0">
                <a:latin typeface="+mn-lt"/>
                <a:ea typeface="Aptos" panose="020B0004020202020204" pitchFamily="34" charset="0"/>
              </a:rPr>
              <a:t>sur cette diapositive.</a:t>
            </a:r>
            <a:endParaRPr lang="fr-FR" i="1" dirty="0">
              <a:latin typeface="+mn-lt"/>
            </a:endParaRPr>
          </a:p>
          <a:p>
            <a:pPr marL="0" indent="0">
              <a:lnSpc>
                <a:spcPct val="115000"/>
              </a:lnSpc>
              <a:spcBef>
                <a:spcPts val="1867"/>
              </a:spcBef>
            </a:pPr>
            <a:endParaRPr lang="fr-FR" b="1" u="sng" dirty="0"/>
          </a:p>
          <a:p>
            <a:pPr marL="177845" indent="-177845">
              <a:lnSpc>
                <a:spcPct val="115000"/>
              </a:lnSpc>
              <a:spcBef>
                <a:spcPts val="1867"/>
              </a:spcBef>
              <a:buClr>
                <a:schemeClr val="dk1"/>
              </a:buClr>
              <a:buSzPts val="1200"/>
              <a:buFont typeface="Wingdings" panose="05000000000000000000" pitchFamily="2" charset="2"/>
              <a:buChar char="§"/>
            </a:pPr>
            <a:r>
              <a:rPr lang="fr-FR" b="1" u="sng" dirty="0"/>
              <a:t>Dites</a:t>
            </a:r>
            <a:r>
              <a:rPr lang="fr-FR" b="1" dirty="0"/>
              <a:t> : </a:t>
            </a:r>
            <a:r>
              <a:rPr lang="fr-FR" dirty="0"/>
              <a:t>Vous n'êtes pas censés devenir des techniciens de laboratoire, mais les laborantins doivent être des collaborateurs importants. Cette leçon met en évidence la nécessité d'une collaboration efficace entre le personnel épidémiologique et le personnel de laboratoire avant, pendant et après les </a:t>
            </a:r>
            <a:r>
              <a:rPr lang="fr-FR" noProof="0" dirty="0"/>
              <a:t>investigations</a:t>
            </a:r>
            <a:r>
              <a:rPr lang="fr-FR" dirty="0"/>
              <a:t> sur les flamb</a:t>
            </a:r>
            <a:r>
              <a:rPr lang="fr-FR" noProof="0" dirty="0"/>
              <a:t>é</a:t>
            </a:r>
            <a:r>
              <a:rPr lang="fr-FR" dirty="0"/>
              <a:t>es épidémiques. </a:t>
            </a:r>
            <a:endParaRPr lang="fr-FR" noProof="0" dirty="0"/>
          </a:p>
          <a:p>
            <a:pPr marL="0" indent="0">
              <a:spcBef>
                <a:spcPts val="996"/>
              </a:spcBef>
            </a:pPr>
            <a:endParaRPr dirty="0">
              <a:latin typeface="Arial"/>
              <a:ea typeface="Arial"/>
              <a:cs typeface="Arial"/>
              <a:sym typeface="Arial"/>
            </a:endParaRPr>
          </a:p>
        </p:txBody>
      </p:sp>
      <p:sp>
        <p:nvSpPr>
          <p:cNvPr id="297" name="Google Shape;297;p1: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sz="1200">
                <a:solidFill>
                  <a:schemeClr val="dk1"/>
                </a:solidFill>
              </a:rPr>
              <a:pPr algn="r"/>
              <a:t>1</a:t>
            </a:fld>
            <a:endParaRPr sz="1200">
              <a:solidFill>
                <a:schemeClr val="dk1"/>
              </a:solidFil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5"/>
        <p:cNvGrpSpPr/>
        <p:nvPr/>
      </p:nvGrpSpPr>
      <p:grpSpPr>
        <a:xfrm>
          <a:off x="0" y="0"/>
          <a:ext cx="0" cy="0"/>
          <a:chOff x="0" y="0"/>
          <a:chExt cx="0" cy="0"/>
        </a:xfrm>
      </p:grpSpPr>
      <p:sp>
        <p:nvSpPr>
          <p:cNvPr id="356" name="Google Shape;356;p10: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357" name="Google Shape;357;p10: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pPr>
            <a:r>
              <a:rPr lang="fr-FR" b="1" dirty="0"/>
              <a:t>Notes de l'instructeur :</a:t>
            </a:r>
            <a:endParaRPr lang="fr-FR" noProof="0" dirty="0"/>
          </a:p>
          <a:p>
            <a:pPr marL="0" indent="0">
              <a:lnSpc>
                <a:spcPct val="115000"/>
              </a:lnSpc>
              <a:spcBef>
                <a:spcPts val="622"/>
              </a:spcBef>
            </a:pPr>
            <a:endParaRPr lang="fr-FR" dirty="0"/>
          </a:p>
          <a:p>
            <a:pPr marL="177845" indent="-177845">
              <a:lnSpc>
                <a:spcPct val="115000"/>
              </a:lnSpc>
              <a:spcBef>
                <a:spcPts val="1245"/>
              </a:spcBef>
              <a:buClr>
                <a:schemeClr val="dk1"/>
              </a:buClr>
              <a:buSzPts val="1200"/>
              <a:buFont typeface="Wingdings" panose="05000000000000000000" pitchFamily="2" charset="2"/>
              <a:buChar char="§"/>
            </a:pPr>
            <a:r>
              <a:rPr lang="fr-FR" b="1" u="sng" dirty="0"/>
              <a:t>Dites</a:t>
            </a:r>
            <a:r>
              <a:rPr lang="fr-FR" b="1" dirty="0"/>
              <a:t> : </a:t>
            </a:r>
            <a:r>
              <a:rPr lang="fr-FR" dirty="0"/>
              <a:t>Le type d'échantillon à prélever pour confirmer un diagnostic varie en fonction du diagnostic suspecté. En général, les cliniciens et les techniciens de laboratoire devraient le savoir. Les agents de surveillance non clinique n'ont pas besoin de le savoir, mais il se peut que vous le sachiez quand même. Alors, pour le plaisir, essayons de faire correspondre la maladie suspectée à l'échantillon requis pour confirmer le diagnostic. Vous avez le choix entre le sang, le liquide céphalo-rachidien (</a:t>
            </a:r>
            <a:r>
              <a:rPr lang="fr-FR" i="1" dirty="0"/>
              <a:t>liquide provenant de la colonne vertébrale</a:t>
            </a:r>
            <a:r>
              <a:rPr lang="fr-FR" dirty="0"/>
              <a:t>), les expectorations et les selles. </a:t>
            </a:r>
            <a:r>
              <a:rPr lang="fr-FR" b="1" dirty="0"/>
              <a:t>&lt;CLIQUER pour passer en revue chaque diagnostic présumé et chaque échantillon&gt; </a:t>
            </a:r>
            <a:endParaRPr lang="fr-FR" dirty="0"/>
          </a:p>
        </p:txBody>
      </p:sp>
      <p:sp>
        <p:nvSpPr>
          <p:cNvPr id="358" name="Google Shape;358;p10: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sz="1200">
                <a:solidFill>
                  <a:schemeClr val="dk1"/>
                </a:solidFill>
                <a:latin typeface="Times New Roman"/>
                <a:ea typeface="Times New Roman"/>
                <a:cs typeface="Times New Roman"/>
                <a:sym typeface="Times New Roman"/>
              </a:rPr>
              <a:pPr algn="r"/>
              <a:t>10</a:t>
            </a:fld>
            <a:endParaRPr sz="1200">
              <a:solidFill>
                <a:schemeClr val="dk1"/>
              </a:solidFill>
              <a:latin typeface="Times New Roman"/>
              <a:ea typeface="Times New Roman"/>
              <a:cs typeface="Times New Roman"/>
              <a:sym typeface="Times New Roman"/>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8"/>
        <p:cNvGrpSpPr/>
        <p:nvPr/>
      </p:nvGrpSpPr>
      <p:grpSpPr>
        <a:xfrm>
          <a:off x="0" y="0"/>
          <a:ext cx="0" cy="0"/>
          <a:chOff x="0" y="0"/>
          <a:chExt cx="0" cy="0"/>
        </a:xfrm>
      </p:grpSpPr>
      <p:sp>
        <p:nvSpPr>
          <p:cNvPr id="369" name="Google Shape;369;p11: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370" name="Google Shape;370;p11: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pPr>
            <a:r>
              <a:rPr lang="fr-FR" b="1" dirty="0"/>
              <a:t>Notes de l'instructeur :</a:t>
            </a:r>
            <a:endParaRPr lang="fr-FR" noProof="0" dirty="0"/>
          </a:p>
          <a:p>
            <a:pPr marL="0" indent="0">
              <a:spcBef>
                <a:spcPts val="1867"/>
              </a:spcBef>
            </a:pPr>
            <a:endParaRPr lang="fr-FR" b="1" dirty="0"/>
          </a:p>
          <a:p>
            <a:pPr marL="177845" indent="-177845">
              <a:lnSpc>
                <a:spcPct val="115000"/>
              </a:lnSpc>
              <a:spcBef>
                <a:spcPts val="622"/>
              </a:spcBef>
              <a:buClr>
                <a:schemeClr val="dk1"/>
              </a:buClr>
              <a:buSzPts val="1200"/>
              <a:buFont typeface="Wingdings" panose="05000000000000000000" pitchFamily="2" charset="2"/>
              <a:buChar char="§"/>
            </a:pPr>
            <a:r>
              <a:rPr lang="fr-FR" b="1" u="sng" dirty="0"/>
              <a:t>Dites</a:t>
            </a:r>
            <a:r>
              <a:rPr lang="fr-FR" b="1" dirty="0"/>
              <a:t> : </a:t>
            </a:r>
            <a:r>
              <a:rPr lang="fr-FR" dirty="0"/>
              <a:t>Maintenant, faisons la même chose pour certaines maladies animales. Vous avez le choix entre le sang, le sérum, les fluides cloacaux et </a:t>
            </a:r>
            <a:r>
              <a:rPr lang="fr-FR" dirty="0" err="1"/>
              <a:t>choanaux</a:t>
            </a:r>
            <a:r>
              <a:rPr lang="fr-FR" dirty="0"/>
              <a:t>, et les selles</a:t>
            </a:r>
            <a:r>
              <a:rPr lang="fr-FR" b="1" dirty="0"/>
              <a:t>. &lt;CLIQUER&gt; </a:t>
            </a:r>
            <a:endParaRPr lang="fr-FR" dirty="0"/>
          </a:p>
          <a:p>
            <a:pPr marL="177845" indent="-98803">
              <a:lnSpc>
                <a:spcPct val="115000"/>
              </a:lnSpc>
              <a:spcBef>
                <a:spcPts val="1245"/>
              </a:spcBef>
              <a:buClr>
                <a:schemeClr val="dk1"/>
              </a:buClr>
              <a:buSzPts val="1200"/>
            </a:pPr>
            <a:endParaRPr b="1" dirty="0"/>
          </a:p>
          <a:p>
            <a:pPr marL="0" indent="0">
              <a:spcBef>
                <a:spcPts val="1618"/>
              </a:spcBef>
            </a:pPr>
            <a:endParaRPr dirty="0"/>
          </a:p>
        </p:txBody>
      </p:sp>
      <p:sp>
        <p:nvSpPr>
          <p:cNvPr id="371" name="Google Shape;371;p11: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sz="1200">
                <a:solidFill>
                  <a:schemeClr val="dk1"/>
                </a:solidFill>
                <a:latin typeface="Times New Roman"/>
                <a:ea typeface="Times New Roman"/>
                <a:cs typeface="Times New Roman"/>
                <a:sym typeface="Times New Roman"/>
              </a:rPr>
              <a:pPr algn="r"/>
              <a:t>11</a:t>
            </a:fld>
            <a:endParaRPr sz="1200">
              <a:solidFill>
                <a:schemeClr val="dk1"/>
              </a:solidFill>
              <a:latin typeface="Times New Roman"/>
              <a:ea typeface="Times New Roman"/>
              <a:cs typeface="Times New Roman"/>
              <a:sym typeface="Times New Roman"/>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1"/>
        <p:cNvGrpSpPr/>
        <p:nvPr/>
      </p:nvGrpSpPr>
      <p:grpSpPr>
        <a:xfrm>
          <a:off x="0" y="0"/>
          <a:ext cx="0" cy="0"/>
          <a:chOff x="0" y="0"/>
          <a:chExt cx="0" cy="0"/>
        </a:xfrm>
      </p:grpSpPr>
      <p:sp>
        <p:nvSpPr>
          <p:cNvPr id="382" name="Google Shape;382;p12: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383" name="Google Shape;383;p12: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pPr>
            <a:r>
              <a:rPr lang="fr-FR" b="1" dirty="0">
                <a:solidFill>
                  <a:schemeClr val="tx1"/>
                </a:solidFill>
              </a:rPr>
              <a:t>Notes de l'instructeur :</a:t>
            </a:r>
            <a:endParaRPr lang="fr-FR" noProof="0" dirty="0">
              <a:solidFill>
                <a:schemeClr val="tx1"/>
              </a:solidFill>
            </a:endParaRPr>
          </a:p>
          <a:p>
            <a:pPr marL="0" indent="0">
              <a:lnSpc>
                <a:spcPct val="115000"/>
              </a:lnSpc>
              <a:spcBef>
                <a:spcPts val="622"/>
              </a:spcBef>
            </a:pPr>
            <a:endParaRPr lang="fr-FR" dirty="0">
              <a:solidFill>
                <a:schemeClr val="tx1"/>
              </a:solidFill>
            </a:endParaRPr>
          </a:p>
          <a:p>
            <a:pPr marL="177845" indent="-177845">
              <a:lnSpc>
                <a:spcPct val="115000"/>
              </a:lnSpc>
              <a:spcBef>
                <a:spcPts val="1245"/>
              </a:spcBef>
              <a:buClr>
                <a:schemeClr val="dk1"/>
              </a:buClr>
              <a:buSzPts val="1200"/>
              <a:buFont typeface="Wingdings" panose="05000000000000000000" pitchFamily="2" charset="2"/>
              <a:buChar char="§"/>
            </a:pPr>
            <a:r>
              <a:rPr lang="fr-FR" b="1" u="sng" dirty="0">
                <a:solidFill>
                  <a:schemeClr val="tx1"/>
                </a:solidFill>
              </a:rPr>
              <a:t>Dites</a:t>
            </a:r>
            <a:r>
              <a:rPr lang="fr-FR" b="1" dirty="0">
                <a:solidFill>
                  <a:schemeClr val="tx1"/>
                </a:solidFill>
              </a:rPr>
              <a:t> : </a:t>
            </a:r>
            <a:r>
              <a:rPr lang="fr-FR" dirty="0">
                <a:solidFill>
                  <a:schemeClr val="tx1"/>
                </a:solidFill>
              </a:rPr>
              <a:t>Maintenant, faisons la même chose pour certaines maladies ayant une composante environnementale. Vous avez le choix entre les tiques, la nourriture, le sol et les moustiques. </a:t>
            </a:r>
            <a:r>
              <a:rPr lang="fr-FR" b="1" dirty="0">
                <a:solidFill>
                  <a:schemeClr val="tx1"/>
                </a:solidFill>
              </a:rPr>
              <a:t>&lt;CLIQUER pour passer en revue tous les exemples&gt; </a:t>
            </a:r>
            <a:endParaRPr lang="fr-FR" noProof="0" dirty="0">
              <a:solidFill>
                <a:schemeClr val="tx1"/>
              </a:solidFill>
            </a:endParaRPr>
          </a:p>
          <a:p>
            <a:pPr marL="256887" indent="-177845">
              <a:lnSpc>
                <a:spcPct val="115000"/>
              </a:lnSpc>
              <a:spcBef>
                <a:spcPts val="1245"/>
              </a:spcBef>
              <a:buClr>
                <a:schemeClr val="dk1"/>
              </a:buClr>
              <a:buSzPts val="1200"/>
              <a:buFont typeface="Wingdings" panose="05000000000000000000" pitchFamily="2" charset="2"/>
              <a:buChar char="§"/>
            </a:pPr>
            <a:endParaRPr lang="fr-FR" b="1" dirty="0">
              <a:solidFill>
                <a:schemeClr val="tx1"/>
              </a:solidFill>
            </a:endParaRPr>
          </a:p>
          <a:p>
            <a:pPr marL="177845" indent="-177845">
              <a:lnSpc>
                <a:spcPct val="115000"/>
              </a:lnSpc>
              <a:spcBef>
                <a:spcPts val="1245"/>
              </a:spcBef>
              <a:buClr>
                <a:schemeClr val="dk1"/>
              </a:buClr>
              <a:buSzPts val="1200"/>
              <a:buFont typeface="Wingdings" panose="05000000000000000000" pitchFamily="2" charset="2"/>
              <a:buChar char="§"/>
            </a:pPr>
            <a:r>
              <a:rPr lang="fr-FR" b="1" u="sng" dirty="0">
                <a:solidFill>
                  <a:schemeClr val="tx1"/>
                </a:solidFill>
              </a:rPr>
              <a:t>Dites</a:t>
            </a:r>
            <a:r>
              <a:rPr lang="fr-FR" b="1" dirty="0">
                <a:solidFill>
                  <a:schemeClr val="tx1"/>
                </a:solidFill>
              </a:rPr>
              <a:t> : </a:t>
            </a:r>
            <a:r>
              <a:rPr lang="fr-FR" dirty="0">
                <a:solidFill>
                  <a:schemeClr val="tx1"/>
                </a:solidFill>
              </a:rPr>
              <a:t>Souvent,</a:t>
            </a:r>
            <a:r>
              <a:rPr lang="fr-FR" b="1" dirty="0">
                <a:solidFill>
                  <a:schemeClr val="tx1"/>
                </a:solidFill>
              </a:rPr>
              <a:t> </a:t>
            </a:r>
            <a:r>
              <a:rPr lang="fr-FR" dirty="0">
                <a:solidFill>
                  <a:schemeClr val="tx1"/>
                </a:solidFill>
              </a:rPr>
              <a:t>vous pouvez collecter des échantillons humains, animaux et/ou environnementaux au cours d'une même investigation de flambée. Par exemple, lors d’une flambée d'</a:t>
            </a:r>
            <a:r>
              <a:rPr lang="fr-FR" dirty="0" err="1">
                <a:solidFill>
                  <a:schemeClr val="tx1"/>
                </a:solidFill>
              </a:rPr>
              <a:t>aflatoxicose</a:t>
            </a:r>
            <a:r>
              <a:rPr lang="fr-FR" dirty="0">
                <a:solidFill>
                  <a:schemeClr val="tx1"/>
                </a:solidFill>
              </a:rPr>
              <a:t>, vous pourriez prélever des échantillons de sérum sur les patients concernés, ainsi que des échantillons d'aliments. L'échantillon alimentaire spécifique à prélever dépend généralement des données épidémiologiques. Par exemple, si un aliment spécifique est impliqué dans l'</a:t>
            </a:r>
            <a:r>
              <a:rPr lang="fr-FR" noProof="0" dirty="0">
                <a:solidFill>
                  <a:schemeClr val="tx1"/>
                </a:solidFill>
              </a:rPr>
              <a:t>investigation</a:t>
            </a:r>
            <a:r>
              <a:rPr lang="fr-FR" dirty="0">
                <a:solidFill>
                  <a:schemeClr val="tx1"/>
                </a:solidFill>
              </a:rPr>
              <a:t>, c'est cet aliment que vous prélèverez. </a:t>
            </a:r>
            <a:endParaRPr lang="fr-FR" b="1" u="sng" dirty="0">
              <a:solidFill>
                <a:schemeClr val="tx1"/>
              </a:solidFill>
            </a:endParaRPr>
          </a:p>
          <a:p>
            <a:pPr marL="256887" indent="-177845">
              <a:lnSpc>
                <a:spcPct val="115000"/>
              </a:lnSpc>
              <a:spcBef>
                <a:spcPts val="1245"/>
              </a:spcBef>
              <a:buClr>
                <a:schemeClr val="dk1"/>
              </a:buClr>
              <a:buSzPts val="1200"/>
              <a:buFont typeface="Wingdings" panose="05000000000000000000" pitchFamily="2" charset="2"/>
              <a:buChar char="§"/>
            </a:pPr>
            <a:endParaRPr lang="fr-FR" i="1" dirty="0">
              <a:solidFill>
                <a:schemeClr val="tx1"/>
              </a:solidFill>
            </a:endParaRPr>
          </a:p>
          <a:p>
            <a:pPr marL="177845" indent="-177845">
              <a:lnSpc>
                <a:spcPct val="115000"/>
              </a:lnSpc>
              <a:spcBef>
                <a:spcPts val="1245"/>
              </a:spcBef>
              <a:buClr>
                <a:srgbClr val="00953A"/>
              </a:buClr>
              <a:buSzPts val="1200"/>
              <a:buFont typeface="Wingdings" panose="05000000000000000000" pitchFamily="2" charset="2"/>
              <a:buChar char="§"/>
            </a:pPr>
            <a:r>
              <a:rPr lang="fr-FR" b="1" u="sng" dirty="0">
                <a:solidFill>
                  <a:schemeClr val="tx1"/>
                </a:solidFill>
              </a:rPr>
              <a:t>Demandez</a:t>
            </a:r>
            <a:r>
              <a:rPr lang="fr-FR" b="1" dirty="0">
                <a:solidFill>
                  <a:schemeClr val="tx1"/>
                </a:solidFill>
              </a:rPr>
              <a:t> </a:t>
            </a:r>
            <a:r>
              <a:rPr lang="fr-FR" dirty="0">
                <a:solidFill>
                  <a:schemeClr val="tx1"/>
                </a:solidFill>
              </a:rPr>
              <a:t>aux participants s'ils ont des questions à poser avant de poursuivre.</a:t>
            </a:r>
            <a:endParaRPr lang="fr-FR" noProof="0" dirty="0">
              <a:solidFill>
                <a:schemeClr val="tx1"/>
              </a:solidFill>
            </a:endParaRPr>
          </a:p>
          <a:p>
            <a:pPr marL="177845" indent="-177845">
              <a:lnSpc>
                <a:spcPct val="115000"/>
              </a:lnSpc>
              <a:spcBef>
                <a:spcPts val="1245"/>
              </a:spcBef>
              <a:buClr>
                <a:schemeClr val="dk1"/>
              </a:buClr>
              <a:buSzPts val="1200"/>
              <a:buFont typeface="Wingdings" panose="05000000000000000000" pitchFamily="2" charset="2"/>
              <a:buChar char="§"/>
            </a:pPr>
            <a:endParaRPr lang="fr-FR" dirty="0">
              <a:solidFill>
                <a:schemeClr val="tx1"/>
              </a:solidFill>
            </a:endParaRPr>
          </a:p>
          <a:p>
            <a:pPr marL="177845" indent="-177845">
              <a:lnSpc>
                <a:spcPct val="115000"/>
              </a:lnSpc>
              <a:spcBef>
                <a:spcPts val="1245"/>
              </a:spcBef>
              <a:buClr>
                <a:srgbClr val="00953A"/>
              </a:buClr>
              <a:buSzPts val="1200"/>
              <a:buFont typeface="Wingdings" panose="05000000000000000000" pitchFamily="2" charset="2"/>
              <a:buChar char="§"/>
            </a:pPr>
            <a:r>
              <a:rPr lang="fr-FR" b="1" u="sng" dirty="0">
                <a:solidFill>
                  <a:schemeClr val="tx1"/>
                </a:solidFill>
              </a:rPr>
              <a:t>Répondre</a:t>
            </a:r>
            <a:r>
              <a:rPr lang="fr-FR" dirty="0">
                <a:solidFill>
                  <a:schemeClr val="tx1"/>
                </a:solidFill>
              </a:rPr>
              <a:t> aux questions, le cas échéant.</a:t>
            </a:r>
          </a:p>
          <a:p>
            <a:pPr marL="0" indent="0">
              <a:spcBef>
                <a:spcPts val="1245"/>
              </a:spcBef>
            </a:pPr>
            <a:endParaRPr b="0" dirty="0"/>
          </a:p>
        </p:txBody>
      </p:sp>
      <p:sp>
        <p:nvSpPr>
          <p:cNvPr id="384" name="Google Shape;384;p12: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sz="1200">
                <a:solidFill>
                  <a:schemeClr val="dk1"/>
                </a:solidFill>
                <a:latin typeface="Times New Roman"/>
                <a:ea typeface="Times New Roman"/>
                <a:cs typeface="Times New Roman"/>
                <a:sym typeface="Times New Roman"/>
              </a:rPr>
              <a:pPr algn="r"/>
              <a:t>12</a:t>
            </a:fld>
            <a:endParaRPr sz="1200">
              <a:solidFill>
                <a:schemeClr val="dk1"/>
              </a:solidFill>
              <a:latin typeface="Times New Roman"/>
              <a:ea typeface="Times New Roman"/>
              <a:cs typeface="Times New Roman"/>
              <a:sym typeface="Times New Roman"/>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4"/>
        <p:cNvGrpSpPr/>
        <p:nvPr/>
      </p:nvGrpSpPr>
      <p:grpSpPr>
        <a:xfrm>
          <a:off x="0" y="0"/>
          <a:ext cx="0" cy="0"/>
          <a:chOff x="0" y="0"/>
          <a:chExt cx="0" cy="0"/>
        </a:xfrm>
      </p:grpSpPr>
      <p:sp>
        <p:nvSpPr>
          <p:cNvPr id="395" name="Google Shape;395;p13: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396" name="Google Shape;396;p13: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pPr>
            <a:r>
              <a:rPr lang="fr-FR" b="1" dirty="0"/>
              <a:t>Notes de l'instructeur :</a:t>
            </a:r>
            <a:endParaRPr lang="fr-FR" noProof="0" dirty="0"/>
          </a:p>
          <a:p>
            <a:pPr marL="0" indent="0">
              <a:spcBef>
                <a:spcPts val="1867"/>
              </a:spcBef>
            </a:pPr>
            <a:endParaRPr lang="fr-FR" b="1" dirty="0"/>
          </a:p>
          <a:p>
            <a:pPr marL="177845" indent="-177845">
              <a:lnSpc>
                <a:spcPct val="115000"/>
              </a:lnSpc>
              <a:spcBef>
                <a:spcPts val="1867"/>
              </a:spcBef>
              <a:buClr>
                <a:schemeClr val="dk1"/>
              </a:buClr>
              <a:buSzPts val="1200"/>
              <a:buFont typeface="Wingdings" panose="05000000000000000000" pitchFamily="2" charset="2"/>
              <a:buChar char="§"/>
            </a:pPr>
            <a:r>
              <a:rPr lang="fr-FR" b="1" u="sng" dirty="0"/>
              <a:t>Dites</a:t>
            </a:r>
            <a:r>
              <a:rPr lang="fr-FR" b="1" dirty="0"/>
              <a:t> : </a:t>
            </a:r>
            <a:r>
              <a:rPr lang="fr-FR" dirty="0"/>
              <a:t>Nous avons parlé du sang pour le paludisme, mais ce n'est pas si simple. Cette diapositive montre quatre façons différentes de prélever des échantillons de sang : sang en tube, taches de sang séché, flacons d'hémoculture et lames de sang. Chacune de ces méthodes est utilisée pour différents types de tests. Notez que, parmi les tubes dans le coin supérieur gauche, chaque tube a un bouchon de couleur différente. Chacun d'entre eux est utilisé à des fins différentes. </a:t>
            </a:r>
            <a:r>
              <a:rPr lang="fr-FR" b="1" i="1" dirty="0"/>
              <a:t>Par exemple : </a:t>
            </a:r>
            <a:r>
              <a:rPr lang="fr-FR" i="1" dirty="0"/>
              <a:t>Certains tubes contiennent des anticoagulants pour empêcher le sang de coaguler, tandis que d'autres contiennent des activateurs de coagulation.</a:t>
            </a:r>
          </a:p>
          <a:p>
            <a:pPr marL="177845" indent="-177845">
              <a:lnSpc>
                <a:spcPct val="115000"/>
              </a:lnSpc>
              <a:spcBef>
                <a:spcPts val="1867"/>
              </a:spcBef>
              <a:buFont typeface="Wingdings" panose="05000000000000000000" pitchFamily="2" charset="2"/>
              <a:buChar char="§"/>
            </a:pPr>
            <a:endParaRPr lang="fr-FR" dirty="0"/>
          </a:p>
          <a:p>
            <a:pPr marL="177845" indent="-177845">
              <a:lnSpc>
                <a:spcPct val="115000"/>
              </a:lnSpc>
              <a:spcBef>
                <a:spcPts val="1867"/>
              </a:spcBef>
              <a:buClr>
                <a:schemeClr val="dk1"/>
              </a:buClr>
              <a:buSzPts val="1200"/>
              <a:buFont typeface="Wingdings" panose="05000000000000000000" pitchFamily="2" charset="2"/>
              <a:buChar char="§"/>
            </a:pPr>
            <a:r>
              <a:rPr lang="fr-FR" b="1" u="sng" dirty="0"/>
              <a:t>Dites</a:t>
            </a:r>
            <a:r>
              <a:rPr lang="fr-FR" b="1" dirty="0"/>
              <a:t> : </a:t>
            </a:r>
            <a:r>
              <a:rPr lang="fr-FR" dirty="0"/>
              <a:t>Savoir quel type de spécimen prélever et comment le prélever exige des connaissances spécialisées, ce qui renforce la raison pour laquelle il est si important de collaborer avec le laboratoire - pour prélever les bons échantillons de la bonne manière.</a:t>
            </a:r>
          </a:p>
          <a:p>
            <a:pPr marL="0" indent="0">
              <a:spcBef>
                <a:spcPts val="996"/>
              </a:spcBef>
              <a:buClr>
                <a:schemeClr val="dk1"/>
              </a:buClr>
              <a:buSzPts val="1200"/>
            </a:pPr>
            <a:endParaRPr dirty="0"/>
          </a:p>
        </p:txBody>
      </p:sp>
      <p:sp>
        <p:nvSpPr>
          <p:cNvPr id="397" name="Google Shape;397;p13: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13</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1"/>
        <p:cNvGrpSpPr/>
        <p:nvPr/>
      </p:nvGrpSpPr>
      <p:grpSpPr>
        <a:xfrm>
          <a:off x="0" y="0"/>
          <a:ext cx="0" cy="0"/>
          <a:chOff x="0" y="0"/>
          <a:chExt cx="0" cy="0"/>
        </a:xfrm>
      </p:grpSpPr>
      <p:sp>
        <p:nvSpPr>
          <p:cNvPr id="412" name="Google Shape;412;p14: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413" name="Google Shape;413;p14: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pPr>
            <a:r>
              <a:rPr lang="fr-FR" b="1" dirty="0"/>
              <a:t>Notes de l'instructeur :</a:t>
            </a:r>
            <a:endParaRPr lang="fr-FR" noProof="0" dirty="0"/>
          </a:p>
          <a:p>
            <a:pPr marL="0" indent="0">
              <a:spcBef>
                <a:spcPts val="1867"/>
              </a:spcBef>
            </a:pPr>
            <a:endParaRPr lang="fr-FR" b="1" dirty="0"/>
          </a:p>
          <a:p>
            <a:pPr marL="177845" indent="-177845">
              <a:lnSpc>
                <a:spcPct val="115000"/>
              </a:lnSpc>
              <a:spcBef>
                <a:spcPts val="1867"/>
              </a:spcBef>
              <a:buClr>
                <a:schemeClr val="dk1"/>
              </a:buClr>
              <a:buSzPts val="1200"/>
              <a:buFont typeface="Wingdings" panose="05000000000000000000" pitchFamily="2" charset="2"/>
              <a:buChar char="§"/>
            </a:pPr>
            <a:r>
              <a:rPr lang="fr-FR" b="1" u="sng" dirty="0"/>
              <a:t>Dites</a:t>
            </a:r>
            <a:r>
              <a:rPr lang="fr-FR" b="1" dirty="0"/>
              <a:t> : </a:t>
            </a:r>
            <a:r>
              <a:rPr lang="fr-FR" dirty="0"/>
              <a:t>Et, bien sûr, les échantillons provenant d'autres sources que le sang sont collectés de différentes manières dans différents récipients. Là encore, des connaissances spécialisées sont nécessaires pour savoir comment collecter et gérer les échantillons ; il est donc essentiel de consulter le laboratoire.</a:t>
            </a:r>
          </a:p>
          <a:p>
            <a:pPr marL="0" indent="0">
              <a:spcBef>
                <a:spcPts val="996"/>
              </a:spcBef>
            </a:pPr>
            <a:endParaRPr dirty="0"/>
          </a:p>
        </p:txBody>
      </p:sp>
      <p:sp>
        <p:nvSpPr>
          <p:cNvPr id="414" name="Google Shape;414;p14: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14</a:t>
            </a:fld>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4"/>
        <p:cNvGrpSpPr/>
        <p:nvPr/>
      </p:nvGrpSpPr>
      <p:grpSpPr>
        <a:xfrm>
          <a:off x="0" y="0"/>
          <a:ext cx="0" cy="0"/>
          <a:chOff x="0" y="0"/>
          <a:chExt cx="0" cy="0"/>
        </a:xfrm>
      </p:grpSpPr>
      <p:sp>
        <p:nvSpPr>
          <p:cNvPr id="425" name="Google Shape;425;p15: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426" name="Google Shape;426;p15: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pPr>
            <a:r>
              <a:rPr lang="fr-FR" b="1" dirty="0"/>
              <a:t>Notes de l'instructeur :</a:t>
            </a:r>
            <a:endParaRPr lang="fr-FR" noProof="0" dirty="0"/>
          </a:p>
          <a:p>
            <a:pPr marL="0" indent="0">
              <a:spcBef>
                <a:spcPts val="1867"/>
              </a:spcBef>
            </a:pPr>
            <a:endParaRPr lang="fr-FR" b="1" dirty="0"/>
          </a:p>
          <a:p>
            <a:pPr marL="177845" indent="-177845">
              <a:lnSpc>
                <a:spcPct val="115000"/>
              </a:lnSpc>
              <a:spcBef>
                <a:spcPts val="1867"/>
              </a:spcBef>
              <a:buClr>
                <a:schemeClr val="dk1"/>
              </a:buClr>
              <a:buSzPts val="1200"/>
              <a:buFont typeface="Wingdings" panose="05000000000000000000" pitchFamily="2" charset="2"/>
              <a:buChar char="§"/>
            </a:pPr>
            <a:r>
              <a:rPr lang="fr-FR" b="1" u="sng" dirty="0"/>
              <a:t>Dites</a:t>
            </a:r>
            <a:r>
              <a:rPr lang="fr-FR" b="1" dirty="0"/>
              <a:t> : </a:t>
            </a:r>
            <a:r>
              <a:rPr lang="fr-FR" dirty="0"/>
              <a:t>Il s'agit d'une liste plus complète de ce que le laboratoire peut fournir et de ce dont vous avez besoin pour le prélèvement et la manipulation des échantillons. Les éléments sont regroupés en quatre rubriques :</a:t>
            </a:r>
            <a:endParaRPr lang="fr-FR" noProof="0" dirty="0"/>
          </a:p>
          <a:p>
            <a:pPr marL="652099" lvl="1" indent="-177845">
              <a:lnSpc>
                <a:spcPct val="115000"/>
              </a:lnSpc>
              <a:spcBef>
                <a:spcPts val="1245"/>
              </a:spcBef>
              <a:buClr>
                <a:schemeClr val="dk1"/>
              </a:buClr>
              <a:buSzPts val="1200"/>
              <a:buFont typeface="Courier New"/>
              <a:buChar char="o"/>
            </a:pPr>
            <a:r>
              <a:rPr lang="fr-FR" dirty="0"/>
              <a:t>Documents,</a:t>
            </a:r>
            <a:endParaRPr lang="fr-FR" noProof="0" dirty="0"/>
          </a:p>
          <a:p>
            <a:pPr marL="652099" lvl="1" indent="-177845">
              <a:lnSpc>
                <a:spcPct val="115000"/>
              </a:lnSpc>
              <a:spcBef>
                <a:spcPts val="1245"/>
              </a:spcBef>
              <a:buClr>
                <a:schemeClr val="dk1"/>
              </a:buClr>
              <a:buSzPts val="1200"/>
              <a:buFont typeface="Courier New"/>
              <a:buChar char="o"/>
            </a:pPr>
            <a:r>
              <a:rPr lang="fr-FR" dirty="0"/>
              <a:t>Équipement de protection individuelle (également appelé EPI),</a:t>
            </a:r>
            <a:endParaRPr lang="fr-FR" noProof="0" dirty="0"/>
          </a:p>
          <a:p>
            <a:pPr marL="652099" lvl="1" indent="-177845">
              <a:lnSpc>
                <a:spcPct val="115000"/>
              </a:lnSpc>
              <a:spcBef>
                <a:spcPts val="1245"/>
              </a:spcBef>
              <a:buClr>
                <a:schemeClr val="dk1"/>
              </a:buClr>
              <a:buSzPts val="1200"/>
              <a:buFont typeface="Courier New"/>
              <a:buChar char="o"/>
            </a:pPr>
            <a:r>
              <a:rPr lang="fr-FR" dirty="0"/>
              <a:t>Matériel de prélèvement d'échantillons, et</a:t>
            </a:r>
            <a:endParaRPr lang="fr-FR" noProof="0" dirty="0"/>
          </a:p>
          <a:p>
            <a:pPr marL="652099" lvl="1" indent="-177845">
              <a:lnSpc>
                <a:spcPct val="115000"/>
              </a:lnSpc>
              <a:spcBef>
                <a:spcPts val="1245"/>
              </a:spcBef>
              <a:buClr>
                <a:schemeClr val="dk1"/>
              </a:buClr>
              <a:buSzPts val="1200"/>
              <a:buFont typeface="Courier New"/>
              <a:buChar char="o"/>
            </a:pPr>
            <a:r>
              <a:rPr lang="fr-FR" dirty="0"/>
              <a:t>Matériaux pour l'emballage et le transport.</a:t>
            </a:r>
            <a:endParaRPr lang="fr-FR" noProof="0" dirty="0"/>
          </a:p>
          <a:p>
            <a:pPr marL="474254" lvl="1" indent="0">
              <a:lnSpc>
                <a:spcPct val="115000"/>
              </a:lnSpc>
              <a:spcBef>
                <a:spcPts val="1245"/>
              </a:spcBef>
              <a:buClr>
                <a:schemeClr val="dk1"/>
              </a:buClr>
              <a:buSzPts val="1200"/>
            </a:pPr>
            <a:endParaRPr lang="fr-FR" dirty="0"/>
          </a:p>
          <a:p>
            <a:pPr marL="177845" indent="-177845">
              <a:spcBef>
                <a:spcPts val="1245"/>
              </a:spcBef>
              <a:buClr>
                <a:schemeClr val="dk1"/>
              </a:buClr>
              <a:buSzPts val="1200"/>
              <a:buFont typeface="Wingdings" panose="05000000000000000000" pitchFamily="2" charset="2"/>
              <a:buChar char="§"/>
            </a:pPr>
            <a:r>
              <a:rPr lang="fr-FR" b="1" u="sng" dirty="0"/>
              <a:t>Dites</a:t>
            </a:r>
            <a:r>
              <a:rPr lang="fr-FR" b="1" dirty="0"/>
              <a:t> : </a:t>
            </a:r>
            <a:r>
              <a:rPr lang="fr-FR" dirty="0"/>
              <a:t>Il s'agit d'une liste de matériel que vous ou le technicien devez avoir pour collecter et manipuler les échantillons pour le laboratoire. Le laboratoire peut être en mesure de fournir une partie, la plupart ou la totalité de ce matériel, mais peut-être pas. Vous devez savoir si votre laboratoire peut le faire ou non.</a:t>
            </a:r>
            <a:endParaRPr lang="fr-FR" noProof="0" dirty="0"/>
          </a:p>
          <a:p>
            <a:pPr marL="0" indent="0">
              <a:spcBef>
                <a:spcPts val="1867"/>
              </a:spcBef>
            </a:pPr>
            <a:endParaRPr lang="fr-FR" b="1" dirty="0"/>
          </a:p>
          <a:p>
            <a:pPr marL="177845" indent="-177845">
              <a:spcBef>
                <a:spcPts val="1867"/>
              </a:spcBef>
              <a:buClr>
                <a:schemeClr val="dk1"/>
              </a:buClr>
              <a:buSzPts val="1200"/>
              <a:buFont typeface="Noto Sans Symbols"/>
              <a:buChar char="❖"/>
            </a:pPr>
            <a:r>
              <a:rPr lang="fr-FR" b="1" i="1" dirty="0"/>
              <a:t>Exercice facultatif : Divisez la classe en quatre groupes. Attribuez un titre à chaque groupe. Demandez à chaque groupe de dresser la liste du matériel nécessaire sous leur rubrique respective. Après 5 minutes, demandez à chaque groupe de présenter sa liste.</a:t>
            </a:r>
            <a:endParaRPr lang="fr-FR" noProof="0" dirty="0"/>
          </a:p>
          <a:p>
            <a:pPr marL="0" indent="0">
              <a:lnSpc>
                <a:spcPct val="115000"/>
              </a:lnSpc>
              <a:spcBef>
                <a:spcPts val="1867"/>
              </a:spcBef>
            </a:pPr>
            <a:endParaRPr dirty="0"/>
          </a:p>
          <a:p>
            <a:pPr marL="0" indent="0">
              <a:spcBef>
                <a:spcPts val="996"/>
              </a:spcBef>
            </a:pPr>
            <a:endParaRPr dirty="0"/>
          </a:p>
        </p:txBody>
      </p:sp>
      <p:sp>
        <p:nvSpPr>
          <p:cNvPr id="427" name="Google Shape;427;p15: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15</a:t>
            </a:fld>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4"/>
        <p:cNvGrpSpPr/>
        <p:nvPr/>
      </p:nvGrpSpPr>
      <p:grpSpPr>
        <a:xfrm>
          <a:off x="0" y="0"/>
          <a:ext cx="0" cy="0"/>
          <a:chOff x="0" y="0"/>
          <a:chExt cx="0" cy="0"/>
        </a:xfrm>
      </p:grpSpPr>
      <p:sp>
        <p:nvSpPr>
          <p:cNvPr id="435" name="Google Shape;435;p16: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436" name="Google Shape;436;p16: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pPr>
            <a:r>
              <a:rPr lang="fr-FR" b="1" dirty="0"/>
              <a:t>Notes de l'instructeur :</a:t>
            </a:r>
            <a:endParaRPr lang="fr-FR" noProof="0" dirty="0"/>
          </a:p>
          <a:p>
            <a:pPr marL="0" indent="0">
              <a:spcBef>
                <a:spcPts val="1867"/>
              </a:spcBef>
            </a:pPr>
            <a:endParaRPr lang="fr-FR" b="1" i="1" dirty="0"/>
          </a:p>
          <a:p>
            <a:pPr marL="177845" indent="-177845">
              <a:lnSpc>
                <a:spcPct val="115000"/>
              </a:lnSpc>
              <a:spcBef>
                <a:spcPts val="1867"/>
              </a:spcBef>
              <a:buClr>
                <a:schemeClr val="dk1"/>
              </a:buClr>
              <a:buSzPts val="1200"/>
              <a:buFont typeface="Noto Sans Symbols"/>
              <a:buChar char="❖"/>
            </a:pPr>
            <a:r>
              <a:rPr lang="fr-FR" b="1" i="1" dirty="0"/>
              <a:t>Les abréviations utilisées dans cet exemple sont les suivantes</a:t>
            </a:r>
            <a:endParaRPr lang="fr-FR" noProof="0" dirty="0"/>
          </a:p>
          <a:p>
            <a:pPr marL="1126352" indent="0">
              <a:lnSpc>
                <a:spcPct val="115000"/>
              </a:lnSpc>
              <a:spcBef>
                <a:spcPts val="0"/>
              </a:spcBef>
            </a:pPr>
            <a:r>
              <a:rPr lang="fr-FR" b="1" i="1" dirty="0"/>
              <a:t>FNC= Formulaire de </a:t>
            </a:r>
            <a:r>
              <a:rPr lang="fr-FR" b="1" i="1" noProof="0" dirty="0"/>
              <a:t>notification</a:t>
            </a:r>
            <a:r>
              <a:rPr lang="fr-FR" b="1" i="1" dirty="0"/>
              <a:t> de cas</a:t>
            </a:r>
            <a:endParaRPr lang="fr-FR" noProof="0" dirty="0"/>
          </a:p>
          <a:p>
            <a:pPr marL="1126352" indent="0">
              <a:lnSpc>
                <a:spcPct val="115000"/>
              </a:lnSpc>
              <a:spcBef>
                <a:spcPts val="0"/>
              </a:spcBef>
            </a:pPr>
            <a:r>
              <a:rPr lang="fr-FR" b="1" i="1" dirty="0"/>
              <a:t>DMO = M</a:t>
            </a:r>
            <a:r>
              <a:rPr lang="fr-FR" b="1" i="1" noProof="0" dirty="0"/>
              <a:t>é</a:t>
            </a:r>
            <a:r>
              <a:rPr lang="fr-FR" b="1" i="1" dirty="0"/>
              <a:t>decin Chef du District</a:t>
            </a:r>
            <a:endParaRPr lang="fr-FR" noProof="0" dirty="0"/>
          </a:p>
          <a:p>
            <a:pPr marL="1126352" indent="0">
              <a:lnSpc>
                <a:spcPct val="115000"/>
              </a:lnSpc>
              <a:spcBef>
                <a:spcPts val="0"/>
              </a:spcBef>
            </a:pPr>
            <a:r>
              <a:rPr lang="fr-FR" b="1" i="1" dirty="0"/>
              <a:t>EGSD = </a:t>
            </a:r>
            <a:r>
              <a:rPr lang="fr-FR" b="1" i="1" noProof="0" dirty="0"/>
              <a:t>É</a:t>
            </a:r>
            <a:r>
              <a:rPr lang="fr-FR" b="1" i="1" dirty="0"/>
              <a:t>quipe de </a:t>
            </a:r>
            <a:r>
              <a:rPr lang="fr-FR" b="1" i="1" noProof="0" dirty="0"/>
              <a:t>G</a:t>
            </a:r>
            <a:r>
              <a:rPr lang="fr-FR" b="1" i="1" dirty="0"/>
              <a:t>estion </a:t>
            </a:r>
            <a:r>
              <a:rPr lang="fr-FR" b="1" i="1" noProof="0" dirty="0"/>
              <a:t>S</a:t>
            </a:r>
            <a:r>
              <a:rPr lang="fr-FR" b="1" i="1" dirty="0"/>
              <a:t>anitaire du </a:t>
            </a:r>
            <a:r>
              <a:rPr lang="fr-FR" b="1" i="1" noProof="0" dirty="0"/>
              <a:t>D</a:t>
            </a:r>
            <a:r>
              <a:rPr lang="fr-FR" b="1" i="1" dirty="0"/>
              <a:t>istrict.</a:t>
            </a:r>
            <a:endParaRPr lang="fr-FR" noProof="0" dirty="0"/>
          </a:p>
          <a:p>
            <a:pPr marL="1126352" indent="0">
              <a:lnSpc>
                <a:spcPct val="115000"/>
              </a:lnSpc>
              <a:spcBef>
                <a:spcPts val="622"/>
              </a:spcBef>
            </a:pPr>
            <a:endParaRPr lang="fr-FR" b="1" i="1" dirty="0"/>
          </a:p>
          <a:p>
            <a:pPr marL="177845" indent="-177845">
              <a:lnSpc>
                <a:spcPct val="115000"/>
              </a:lnSpc>
              <a:spcBef>
                <a:spcPts val="1867"/>
              </a:spcBef>
              <a:buClr>
                <a:schemeClr val="dk1"/>
              </a:buClr>
              <a:buSzPts val="1200"/>
              <a:buFont typeface="Wingdings" panose="05000000000000000000" pitchFamily="2" charset="2"/>
              <a:buChar char="§"/>
            </a:pPr>
            <a:r>
              <a:rPr lang="fr-FR" b="1" u="sng" dirty="0"/>
              <a:t>Dites</a:t>
            </a:r>
            <a:r>
              <a:rPr lang="fr-FR" b="1" dirty="0"/>
              <a:t> : </a:t>
            </a:r>
            <a:r>
              <a:rPr lang="fr-FR" dirty="0"/>
              <a:t>La première rubrique de la diapositive précédente était « Documents », qui comprend les procédures opérationnelles standard et les lignes directrices. Le laboratoire peut avoir rédigé des protocoles pour la collecte des échantillons. Ce protocole particulier indique que le laboratoire génère trois étiquettes - l'une est jointe à l'échantillon envoyé au laboratoire, l'autre est jointe au formulaire de notification de cas (abrégé « FNC »), et la troisième est supplémentaire.</a:t>
            </a:r>
            <a:endParaRPr lang="fr-FR" noProof="0" dirty="0"/>
          </a:p>
          <a:p>
            <a:pPr marL="256887" indent="-177845">
              <a:lnSpc>
                <a:spcPct val="115000"/>
              </a:lnSpc>
              <a:spcBef>
                <a:spcPts val="1867"/>
              </a:spcBef>
              <a:buClr>
                <a:schemeClr val="dk1"/>
              </a:buClr>
              <a:buSzPts val="1200"/>
              <a:buFont typeface="Wingdings" panose="05000000000000000000" pitchFamily="2" charset="2"/>
              <a:buChar char="§"/>
            </a:pPr>
            <a:endParaRPr lang="fr-FR" b="1" u="sng" dirty="0"/>
          </a:p>
          <a:p>
            <a:pPr marL="177845" indent="-177845">
              <a:lnSpc>
                <a:spcPct val="115000"/>
              </a:lnSpc>
              <a:spcBef>
                <a:spcPts val="1867"/>
              </a:spcBef>
              <a:buClr>
                <a:schemeClr val="dk1"/>
              </a:buClr>
              <a:buSzPts val="1200"/>
              <a:buFont typeface="Wingdings" panose="05000000000000000000" pitchFamily="2" charset="2"/>
              <a:buChar char="§"/>
            </a:pPr>
            <a:r>
              <a:rPr lang="fr-FR" b="1" u="sng" dirty="0"/>
              <a:t>Dites</a:t>
            </a:r>
            <a:r>
              <a:rPr lang="fr-FR" b="1" dirty="0"/>
              <a:t> : </a:t>
            </a:r>
            <a:r>
              <a:rPr lang="fr-FR" dirty="0"/>
              <a:t>L'équipe recueille des données et des échantillons sur les patients. Elle remplit le FNC. Elle colle les étiquettes appropriées sur les échantillons et les transporte au laboratoire avant 17 heures. Une fois les échantillons arrivés au laboratoire, celui-ci dispose de 18 heures pour effectuer les tests. Pendant ce temps, l'équipe envoie également le formulaire de rapport de cas au médecin-chef du district, qui transmet le rapport à l'équipe de gestion sanitaire du district. Bien que ce protocole n'indique pas qu'une copie du formulaire de rapport de cas doit être partagée avec le laboratoire, de nombreux laboratoires apprécieraient de recevoir une copie avec les échantillons, car elle donne une idée de la raison pour laquelle le test a été demandé.</a:t>
            </a:r>
            <a:endParaRPr lang="fr-FR" noProof="0" dirty="0"/>
          </a:p>
          <a:p>
            <a:pPr marL="177845" indent="-177845">
              <a:lnSpc>
                <a:spcPct val="115000"/>
              </a:lnSpc>
              <a:spcBef>
                <a:spcPts val="1867"/>
              </a:spcBef>
              <a:buFont typeface="Wingdings" panose="05000000000000000000" pitchFamily="2" charset="2"/>
              <a:buChar char="§"/>
            </a:pPr>
            <a:endParaRPr lang="fr-FR" dirty="0"/>
          </a:p>
          <a:p>
            <a:pPr marL="177845" indent="-177845">
              <a:lnSpc>
                <a:spcPct val="115000"/>
              </a:lnSpc>
              <a:spcBef>
                <a:spcPts val="1867"/>
              </a:spcBef>
              <a:buClr>
                <a:schemeClr val="dk1"/>
              </a:buClr>
              <a:buSzPts val="1200"/>
              <a:buFont typeface="Wingdings" panose="05000000000000000000" pitchFamily="2" charset="2"/>
              <a:buChar char="§"/>
            </a:pPr>
            <a:r>
              <a:rPr lang="fr-FR" b="1" u="sng" dirty="0"/>
              <a:t>Dites</a:t>
            </a:r>
            <a:r>
              <a:rPr lang="fr-FR" b="1" dirty="0"/>
              <a:t> : </a:t>
            </a:r>
            <a:r>
              <a:rPr lang="fr-FR" dirty="0"/>
              <a:t>Lorsque le laboratoire a terminé ses tests, les résultats sont envoyés par courrier électronique au médecin-chef du district afin que les résultats du laboratoire puissent être ajoutés au formulaire de notification de cas.  L'élaboration et l'utilisation de ce type de lignes directrices et de protocoles avant l'apparition d’une flambée ou investigation de cas contribueront à garantir un processus coordonné et systématique.</a:t>
            </a:r>
            <a:endParaRPr lang="fr-FR" noProof="0" dirty="0"/>
          </a:p>
          <a:p>
            <a:pPr marL="0" indent="0">
              <a:spcBef>
                <a:spcPts val="996"/>
              </a:spcBef>
            </a:pPr>
            <a:endParaRPr dirty="0"/>
          </a:p>
        </p:txBody>
      </p:sp>
      <p:sp>
        <p:nvSpPr>
          <p:cNvPr id="437" name="Google Shape;437;p16: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16</a:t>
            </a:fld>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8"/>
        <p:cNvGrpSpPr/>
        <p:nvPr/>
      </p:nvGrpSpPr>
      <p:grpSpPr>
        <a:xfrm>
          <a:off x="0" y="0"/>
          <a:ext cx="0" cy="0"/>
          <a:chOff x="0" y="0"/>
          <a:chExt cx="0" cy="0"/>
        </a:xfrm>
      </p:grpSpPr>
      <p:sp>
        <p:nvSpPr>
          <p:cNvPr id="509" name="Google Shape;509;p17: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510" name="Google Shape;510;p17: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pPr>
            <a:r>
              <a:rPr lang="fr-FR" b="1" dirty="0"/>
              <a:t>Notes de l'instructeur :</a:t>
            </a:r>
            <a:endParaRPr lang="fr-FR" noProof="0" dirty="0"/>
          </a:p>
          <a:p>
            <a:pPr marL="0" indent="0">
              <a:spcBef>
                <a:spcPts val="1867"/>
              </a:spcBef>
            </a:pPr>
            <a:endParaRPr lang="fr-FR" b="1" dirty="0"/>
          </a:p>
          <a:p>
            <a:pPr marL="177845" indent="-177845">
              <a:lnSpc>
                <a:spcPct val="115000"/>
              </a:lnSpc>
              <a:spcBef>
                <a:spcPts val="1867"/>
              </a:spcBef>
              <a:buClr>
                <a:schemeClr val="dk1"/>
              </a:buClr>
              <a:buSzPts val="1200"/>
              <a:buFont typeface="Wingdings" panose="05000000000000000000" pitchFamily="2" charset="2"/>
              <a:buChar char="§"/>
            </a:pPr>
            <a:r>
              <a:rPr lang="fr-FR" b="1" u="sng" dirty="0"/>
              <a:t>Dites</a:t>
            </a:r>
            <a:r>
              <a:rPr lang="fr-FR" b="1" dirty="0"/>
              <a:t> : </a:t>
            </a:r>
            <a:r>
              <a:rPr lang="fr-FR" dirty="0"/>
              <a:t>La diapositive précédente montrait des étiquettes imprimées par le laboratoire. Il arrive souvent qu'une étiquette doive être remplie à la main. Dans ce cas, l'étiquette doit au moins contenir les éléments suivants</a:t>
            </a:r>
            <a:endParaRPr lang="fr-FR" noProof="0" dirty="0"/>
          </a:p>
          <a:p>
            <a:pPr marL="711380" lvl="1" indent="-237127">
              <a:lnSpc>
                <a:spcPct val="115000"/>
              </a:lnSpc>
              <a:spcBef>
                <a:spcPts val="1867"/>
              </a:spcBef>
              <a:buClr>
                <a:schemeClr val="dk1"/>
              </a:buClr>
              <a:buSzPts val="1200"/>
              <a:buFont typeface="Calibri"/>
              <a:buAutoNum type="arabicPeriod"/>
            </a:pPr>
            <a:r>
              <a:rPr lang="fr-FR" dirty="0"/>
              <a:t>Le nom du patient</a:t>
            </a:r>
            <a:endParaRPr lang="fr-FR" noProof="0" dirty="0"/>
          </a:p>
          <a:p>
            <a:pPr marL="711380" lvl="1" indent="-237127">
              <a:lnSpc>
                <a:spcPct val="115000"/>
              </a:lnSpc>
              <a:spcBef>
                <a:spcPts val="1867"/>
              </a:spcBef>
              <a:buClr>
                <a:schemeClr val="dk1"/>
              </a:buClr>
              <a:buSzPts val="1200"/>
              <a:buFont typeface="Calibri"/>
              <a:buAutoNum type="arabicPeriod"/>
            </a:pPr>
            <a:r>
              <a:rPr lang="fr-FR" dirty="0"/>
              <a:t>Un identifiant unique pour le patient, tel que le numéro de dossier médical (ainsi que le spécimen)</a:t>
            </a:r>
            <a:endParaRPr lang="fr-FR" noProof="0" dirty="0"/>
          </a:p>
          <a:p>
            <a:pPr marL="711380" lvl="1" indent="-237127">
              <a:lnSpc>
                <a:spcPct val="115000"/>
              </a:lnSpc>
              <a:spcBef>
                <a:spcPts val="1867"/>
              </a:spcBef>
              <a:buClr>
                <a:schemeClr val="dk1"/>
              </a:buClr>
              <a:buSzPts val="1200"/>
              <a:buFont typeface="Calibri"/>
              <a:buAutoNum type="arabicPeriod"/>
            </a:pPr>
            <a:r>
              <a:rPr lang="fr-FR" dirty="0"/>
              <a:t>La source anatomique ou le type d'échantillon, comme le sérum, le LCR, etc.</a:t>
            </a:r>
            <a:endParaRPr lang="fr-FR" noProof="0" dirty="0"/>
          </a:p>
          <a:p>
            <a:pPr marL="711380" lvl="1" indent="-237127">
              <a:lnSpc>
                <a:spcPct val="115000"/>
              </a:lnSpc>
              <a:spcBef>
                <a:spcPts val="1867"/>
              </a:spcBef>
              <a:buClr>
                <a:schemeClr val="dk1"/>
              </a:buClr>
              <a:buSzPts val="1200"/>
              <a:buFont typeface="Calibri"/>
              <a:buAutoNum type="arabicPeriod"/>
            </a:pPr>
            <a:r>
              <a:rPr lang="fr-FR" dirty="0"/>
              <a:t>La date et l'heure de la collecte.</a:t>
            </a:r>
            <a:endParaRPr lang="fr-FR" noProof="0" dirty="0"/>
          </a:p>
          <a:p>
            <a:pPr marL="474254" lvl="1" indent="0">
              <a:lnSpc>
                <a:spcPct val="115000"/>
              </a:lnSpc>
              <a:spcBef>
                <a:spcPts val="1867"/>
              </a:spcBef>
              <a:buClr>
                <a:schemeClr val="dk1"/>
              </a:buClr>
              <a:buSzPts val="1200"/>
            </a:pPr>
            <a:endParaRPr lang="fr-FR" dirty="0"/>
          </a:p>
          <a:p>
            <a:pPr marL="177845" indent="-177845">
              <a:lnSpc>
                <a:spcPct val="115000"/>
              </a:lnSpc>
              <a:spcBef>
                <a:spcPts val="1867"/>
              </a:spcBef>
              <a:buClr>
                <a:schemeClr val="dk1"/>
              </a:buClr>
              <a:buSzPts val="1200"/>
              <a:buFont typeface="Wingdings" panose="05000000000000000000" pitchFamily="2" charset="2"/>
              <a:buChar char="§"/>
            </a:pPr>
            <a:r>
              <a:rPr lang="fr-FR" b="1" u="sng" dirty="0"/>
              <a:t>Dites</a:t>
            </a:r>
            <a:r>
              <a:rPr lang="fr-FR" b="1" dirty="0"/>
              <a:t> : </a:t>
            </a:r>
            <a:r>
              <a:rPr lang="fr-FR" dirty="0"/>
              <a:t>L'étiquette peut également contenir les initiales de la personne qui a collecté l'échantillon.  Si vous remplissez l'étiquette à la main, veillez à utiliser un marqueur </a:t>
            </a:r>
            <a:r>
              <a:rPr lang="fr-FR" noProof="0" dirty="0"/>
              <a:t>indélébile</a:t>
            </a:r>
            <a:r>
              <a:rPr lang="fr-FR" dirty="0"/>
              <a:t> (permanent). Les échantillons peuvent être congelés, placés dans un bain-marie ou décontaminés avec de l'alcool ; n'utilisez donc pas d'encre qui peut couler.  De même, l'étiquette doit être bien fixée pour ne pas tomber dans ces conditions. Veillez également à placer l'étiquette sur le récipient lui-même, et non sur le couvercle qui sera retiré.</a:t>
            </a:r>
            <a:endParaRPr lang="fr-FR" noProof="0" dirty="0"/>
          </a:p>
          <a:p>
            <a:pPr marL="0" indent="0">
              <a:spcBef>
                <a:spcPts val="996"/>
              </a:spcBef>
            </a:pPr>
            <a:endParaRPr dirty="0"/>
          </a:p>
        </p:txBody>
      </p:sp>
      <p:sp>
        <p:nvSpPr>
          <p:cNvPr id="511" name="Google Shape;511;p17: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sz="1200">
                <a:solidFill>
                  <a:schemeClr val="dk1"/>
                </a:solidFill>
                <a:latin typeface="Times New Roman"/>
                <a:ea typeface="Times New Roman"/>
                <a:cs typeface="Times New Roman"/>
                <a:sym typeface="Times New Roman"/>
              </a:rPr>
              <a:pPr algn="r"/>
              <a:t>17</a:t>
            </a:fld>
            <a:endParaRPr sz="1200">
              <a:solidFill>
                <a:schemeClr val="dk1"/>
              </a:solidFill>
              <a:latin typeface="Times New Roman"/>
              <a:ea typeface="Times New Roman"/>
              <a:cs typeface="Times New Roman"/>
              <a:sym typeface="Times New Roman"/>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8"/>
        <p:cNvGrpSpPr/>
        <p:nvPr/>
      </p:nvGrpSpPr>
      <p:grpSpPr>
        <a:xfrm>
          <a:off x="0" y="0"/>
          <a:ext cx="0" cy="0"/>
          <a:chOff x="0" y="0"/>
          <a:chExt cx="0" cy="0"/>
        </a:xfrm>
      </p:grpSpPr>
      <p:sp>
        <p:nvSpPr>
          <p:cNvPr id="519" name="Google Shape;519;p18: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520" name="Google Shape;520;p18: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pPr>
            <a:r>
              <a:rPr lang="fr-FR" b="1" dirty="0"/>
              <a:t>Notes de l'instructeur :</a:t>
            </a:r>
            <a:endParaRPr lang="fr-FR" noProof="0" dirty="0"/>
          </a:p>
          <a:p>
            <a:pPr marL="0" indent="0">
              <a:lnSpc>
                <a:spcPct val="115000"/>
              </a:lnSpc>
              <a:spcBef>
                <a:spcPts val="622"/>
              </a:spcBef>
            </a:pPr>
            <a:endParaRPr lang="fr-FR" b="1" u="sng" dirty="0"/>
          </a:p>
          <a:p>
            <a:pPr marL="177845" indent="-177845">
              <a:lnSpc>
                <a:spcPct val="115000"/>
              </a:lnSpc>
              <a:spcBef>
                <a:spcPts val="622"/>
              </a:spcBef>
              <a:buClr>
                <a:schemeClr val="dk1"/>
              </a:buClr>
              <a:buSzPts val="1200"/>
              <a:buFont typeface="Wingdings" panose="05000000000000000000" pitchFamily="2" charset="2"/>
              <a:buChar char="§"/>
            </a:pPr>
            <a:r>
              <a:rPr lang="fr-FR" b="1" u="sng" dirty="0"/>
              <a:t>Dites</a:t>
            </a:r>
            <a:r>
              <a:rPr lang="fr-FR" b="1" dirty="0"/>
              <a:t> : </a:t>
            </a:r>
            <a:r>
              <a:rPr lang="fr-FR" dirty="0"/>
              <a:t>Tout comme le bon spécimen doit être collecté de la bonne manière, placé dans le bon récipient avec la bonne étiquette, il doit également être emballé de la bonne manière. Les différents </a:t>
            </a:r>
            <a:r>
              <a:rPr lang="fr-FR" dirty="0" err="1"/>
              <a:t>recipients</a:t>
            </a:r>
            <a:r>
              <a:rPr lang="fr-FR" dirty="0"/>
              <a:t> d'échantillons doivent être emballés de différentes manières. Cet exemple montre comment les échantillons de sang et de tissus doivent être emballés.</a:t>
            </a:r>
            <a:endParaRPr lang="fr-FR" noProof="0" dirty="0"/>
          </a:p>
          <a:p>
            <a:pPr marL="711380" lvl="1" indent="-237127">
              <a:lnSpc>
                <a:spcPct val="115000"/>
              </a:lnSpc>
              <a:spcBef>
                <a:spcPts val="622"/>
              </a:spcBef>
              <a:buClr>
                <a:schemeClr val="dk1"/>
              </a:buClr>
              <a:buSzPts val="1200"/>
              <a:buFont typeface="Calibri"/>
              <a:buAutoNum type="arabicPeriod"/>
            </a:pPr>
            <a:r>
              <a:rPr lang="fr-FR" dirty="0"/>
              <a:t>Placer les échantillons de sang dans des sacs de sécurité. Fermer hermétiquement.</a:t>
            </a:r>
            <a:endParaRPr lang="fr-FR" noProof="0" dirty="0"/>
          </a:p>
          <a:p>
            <a:pPr marL="711380" lvl="1" indent="-237127">
              <a:lnSpc>
                <a:spcPct val="115000"/>
              </a:lnSpc>
              <a:spcBef>
                <a:spcPts val="622"/>
              </a:spcBef>
              <a:buClr>
                <a:schemeClr val="dk1"/>
              </a:buClr>
              <a:buSzPts val="1200"/>
              <a:buFont typeface="Calibri"/>
              <a:buAutoNum type="arabicPeriod"/>
            </a:pPr>
            <a:r>
              <a:rPr lang="fr-FR" dirty="0"/>
              <a:t>Placer les sacs dans un récipient. Fermer hermétiquement.</a:t>
            </a:r>
            <a:endParaRPr lang="fr-FR" noProof="0" dirty="0"/>
          </a:p>
          <a:p>
            <a:pPr marL="711380" lvl="1" indent="-237127">
              <a:lnSpc>
                <a:spcPct val="115000"/>
              </a:lnSpc>
              <a:spcBef>
                <a:spcPts val="622"/>
              </a:spcBef>
              <a:buClr>
                <a:schemeClr val="dk1"/>
              </a:buClr>
              <a:buSzPts val="1200"/>
              <a:buFont typeface="Calibri"/>
              <a:buAutoNum type="arabicPeriod"/>
            </a:pPr>
            <a:r>
              <a:rPr lang="fr-FR" dirty="0"/>
              <a:t>Placer les récipients dans une boîte de transport. Remplir la boîte de mousse de polystyrène. </a:t>
            </a:r>
            <a:endParaRPr lang="fr-FR" noProof="0" dirty="0"/>
          </a:p>
          <a:p>
            <a:pPr marL="711380" lvl="1" indent="-237127">
              <a:lnSpc>
                <a:spcPct val="115000"/>
              </a:lnSpc>
              <a:spcBef>
                <a:spcPts val="622"/>
              </a:spcBef>
              <a:buClr>
                <a:schemeClr val="dk1"/>
              </a:buClr>
              <a:buSzPts val="1200"/>
              <a:buFont typeface="Calibri"/>
              <a:buAutoNum type="arabicPeriod"/>
            </a:pPr>
            <a:r>
              <a:rPr lang="fr-FR" dirty="0"/>
              <a:t>Placez les formulaires à l'intérieur de la boîte. Fermez la boîte avec du ruban adhésif. </a:t>
            </a:r>
            <a:endParaRPr lang="fr-FR" noProof="0" dirty="0"/>
          </a:p>
          <a:p>
            <a:pPr marL="711380" lvl="1" indent="-237127">
              <a:lnSpc>
                <a:spcPct val="115000"/>
              </a:lnSpc>
              <a:spcBef>
                <a:spcPts val="622"/>
              </a:spcBef>
              <a:buClr>
                <a:schemeClr val="dk1"/>
              </a:buClr>
              <a:buSzPts val="1200"/>
              <a:buFont typeface="Calibri"/>
              <a:buAutoNum type="arabicPeriod"/>
            </a:pPr>
            <a:r>
              <a:rPr lang="fr-FR" dirty="0"/>
              <a:t>Étiqueter la boîte et la transporter immédiatement au laboratoire local.</a:t>
            </a:r>
            <a:endParaRPr lang="fr-FR" noProof="0" dirty="0"/>
          </a:p>
          <a:p>
            <a:pPr marL="0" indent="0">
              <a:spcBef>
                <a:spcPts val="996"/>
              </a:spcBef>
            </a:pPr>
            <a:endParaRPr dirty="0">
              <a:latin typeface="Arial"/>
              <a:ea typeface="Arial"/>
              <a:cs typeface="Arial"/>
              <a:sym typeface="Arial"/>
            </a:endParaRPr>
          </a:p>
        </p:txBody>
      </p:sp>
      <p:sp>
        <p:nvSpPr>
          <p:cNvPr id="521" name="Google Shape;521;p18: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sz="1200">
                <a:solidFill>
                  <a:schemeClr val="dk1"/>
                </a:solidFill>
                <a:latin typeface="Times New Roman"/>
                <a:ea typeface="Times New Roman"/>
                <a:cs typeface="Times New Roman"/>
                <a:sym typeface="Times New Roman"/>
              </a:rPr>
              <a:pPr algn="r"/>
              <a:t>18</a:t>
            </a:fld>
            <a:endParaRPr sz="1200">
              <a:solidFill>
                <a:schemeClr val="dk1"/>
              </a:solidFill>
              <a:latin typeface="Times New Roman"/>
              <a:ea typeface="Times New Roman"/>
              <a:cs typeface="Times New Roman"/>
              <a:sym typeface="Times New Roman"/>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7"/>
        <p:cNvGrpSpPr/>
        <p:nvPr/>
      </p:nvGrpSpPr>
      <p:grpSpPr>
        <a:xfrm>
          <a:off x="0" y="0"/>
          <a:ext cx="0" cy="0"/>
          <a:chOff x="0" y="0"/>
          <a:chExt cx="0" cy="0"/>
        </a:xfrm>
      </p:grpSpPr>
      <p:sp>
        <p:nvSpPr>
          <p:cNvPr id="528" name="Google Shape;528;p19: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529" name="Google Shape;529;p19: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pPr>
            <a:r>
              <a:rPr lang="fr-FR" b="1" dirty="0"/>
              <a:t>Notes de l'instructeur :</a:t>
            </a:r>
            <a:endParaRPr lang="fr-FR" noProof="0" dirty="0"/>
          </a:p>
          <a:p>
            <a:pPr marL="0" indent="0">
              <a:lnSpc>
                <a:spcPct val="115000"/>
              </a:lnSpc>
              <a:spcBef>
                <a:spcPts val="622"/>
              </a:spcBef>
            </a:pPr>
            <a:endParaRPr lang="fr-FR" b="1" u="sng" dirty="0"/>
          </a:p>
          <a:p>
            <a:pPr marL="177845" indent="-177845">
              <a:lnSpc>
                <a:spcPct val="115000"/>
              </a:lnSpc>
              <a:spcBef>
                <a:spcPts val="622"/>
              </a:spcBef>
              <a:buClr>
                <a:schemeClr val="dk1"/>
              </a:buClr>
              <a:buSzPts val="1200"/>
              <a:buFont typeface="Wingdings" panose="05000000000000000000" pitchFamily="2" charset="2"/>
              <a:buChar char="§"/>
            </a:pPr>
            <a:r>
              <a:rPr lang="fr-FR" b="1" u="sng" dirty="0"/>
              <a:t>Dites</a:t>
            </a:r>
            <a:r>
              <a:rPr lang="fr-FR" b="1" dirty="0"/>
              <a:t> : </a:t>
            </a:r>
            <a:r>
              <a:rPr lang="fr-FR" dirty="0"/>
              <a:t>Si un échantillon doit être expédié à l'étranger, par exemple à l'Institut Pasteur ou au CDC, l'emballage doit être conforme aux exigences de l'Association internationale du transport aérien (IATA). Pour les échantillons infectieux, pensez au </a:t>
            </a:r>
            <a:r>
              <a:rPr lang="fr-FR" b="1" dirty="0"/>
              <a:t>triple emballage</a:t>
            </a:r>
            <a:r>
              <a:rPr lang="fr-FR" dirty="0"/>
              <a:t>.</a:t>
            </a:r>
            <a:endParaRPr lang="fr-FR" noProof="0" dirty="0"/>
          </a:p>
          <a:p>
            <a:pPr marL="0" indent="0">
              <a:lnSpc>
                <a:spcPct val="115000"/>
              </a:lnSpc>
              <a:spcBef>
                <a:spcPts val="622"/>
              </a:spcBef>
              <a:buClr>
                <a:schemeClr val="dk1"/>
              </a:buClr>
              <a:buSzPts val="1200"/>
            </a:pPr>
            <a:endParaRPr lang="fr-FR" dirty="0"/>
          </a:p>
          <a:p>
            <a:pPr marL="474254" lvl="1" indent="0">
              <a:lnSpc>
                <a:spcPct val="115000"/>
              </a:lnSpc>
              <a:spcBef>
                <a:spcPts val="622"/>
              </a:spcBef>
            </a:pPr>
            <a:r>
              <a:rPr lang="fr-FR" dirty="0"/>
              <a:t>1.   Le récipient primaire est celui qui convient au prélèvement de l'échantillon.</a:t>
            </a:r>
            <a:endParaRPr lang="fr-FR" noProof="0" dirty="0"/>
          </a:p>
          <a:p>
            <a:pPr marL="474254" lvl="1" indent="0">
              <a:lnSpc>
                <a:spcPct val="115000"/>
              </a:lnSpc>
              <a:spcBef>
                <a:spcPts val="622"/>
              </a:spcBef>
            </a:pPr>
            <a:r>
              <a:rPr lang="fr-FR" dirty="0"/>
              <a:t>2.   L'emballage secondaire doit être étanche et capable de résister aux températures et pressions élevées spécifiées.</a:t>
            </a:r>
            <a:endParaRPr lang="fr-FR" noProof="0" dirty="0"/>
          </a:p>
          <a:p>
            <a:pPr marL="474254" lvl="1" indent="0">
              <a:lnSpc>
                <a:spcPct val="115000"/>
              </a:lnSpc>
              <a:spcBef>
                <a:spcPts val="622"/>
              </a:spcBef>
            </a:pPr>
            <a:r>
              <a:rPr lang="fr-FR" dirty="0"/>
              <a:t>3.   La boîte extérieure doit être étiquetée avec la catégorie UN (United </a:t>
            </a:r>
            <a:r>
              <a:rPr lang="fr-FR" noProof="0" dirty="0"/>
              <a:t>Nations?) </a:t>
            </a:r>
            <a:r>
              <a:rPr lang="fr-FR" dirty="0"/>
              <a:t> appropriée. La plupart des échantillons biologiques prélevés sur des êtres humains relèvent de la catégorie « UN3373 Substance Biologique </a:t>
            </a:r>
            <a:r>
              <a:rPr lang="fr-FR" dirty="0" err="1"/>
              <a:t>Categorie</a:t>
            </a:r>
            <a:r>
              <a:rPr lang="fr-FR" dirty="0"/>
              <a:t> B ».</a:t>
            </a:r>
            <a:endParaRPr lang="fr-FR" noProof="0" dirty="0"/>
          </a:p>
          <a:p>
            <a:pPr marL="0" indent="0">
              <a:spcBef>
                <a:spcPts val="996"/>
              </a:spcBef>
            </a:pPr>
            <a:endParaRPr dirty="0">
              <a:latin typeface="Arial"/>
              <a:ea typeface="Arial"/>
              <a:cs typeface="Arial"/>
              <a:sym typeface="Arial"/>
            </a:endParaRPr>
          </a:p>
        </p:txBody>
      </p:sp>
      <p:sp>
        <p:nvSpPr>
          <p:cNvPr id="530" name="Google Shape;530;p19: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sz="1200">
                <a:solidFill>
                  <a:schemeClr val="dk1"/>
                </a:solidFill>
                <a:latin typeface="Times New Roman"/>
                <a:ea typeface="Times New Roman"/>
                <a:cs typeface="Times New Roman"/>
                <a:sym typeface="Times New Roman"/>
              </a:rPr>
              <a:pPr algn="r"/>
              <a:t>19</a:t>
            </a:fld>
            <a:endParaRPr sz="1200">
              <a:solidFill>
                <a:schemeClr val="dk1"/>
              </a:solidFill>
              <a:latin typeface="Times New Roman"/>
              <a:ea typeface="Times New Roman"/>
              <a:cs typeface="Times New Roman"/>
              <a:sym typeface="Times New Roman"/>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1"/>
        <p:cNvGrpSpPr/>
        <p:nvPr/>
      </p:nvGrpSpPr>
      <p:grpSpPr>
        <a:xfrm>
          <a:off x="0" y="0"/>
          <a:ext cx="0" cy="0"/>
          <a:chOff x="0" y="0"/>
          <a:chExt cx="0" cy="0"/>
        </a:xfrm>
      </p:grpSpPr>
      <p:sp>
        <p:nvSpPr>
          <p:cNvPr id="302" name="Google Shape;302;p2: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303" name="Google Shape;303;p2: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buClr>
                <a:schemeClr val="dk1"/>
              </a:buClr>
              <a:buSzPts val="1200"/>
            </a:pPr>
            <a:r>
              <a:rPr lang="fr-FR" b="1" dirty="0"/>
              <a:t>Notes de l'instructeur </a:t>
            </a:r>
            <a:r>
              <a:rPr lang="fr-FR" dirty="0"/>
              <a:t>: </a:t>
            </a:r>
            <a:endParaRPr lang="fr-FR" noProof="0" dirty="0"/>
          </a:p>
          <a:p>
            <a:pPr marL="0" indent="0">
              <a:spcBef>
                <a:spcPts val="0"/>
              </a:spcBef>
              <a:buClr>
                <a:schemeClr val="dk1"/>
              </a:buClr>
              <a:buSzPts val="1200"/>
            </a:pPr>
            <a:endParaRPr lang="fr-FR" b="1" noProof="0" dirty="0">
              <a:latin typeface="Arial"/>
              <a:ea typeface="Arial"/>
              <a:cs typeface="Arial"/>
              <a:sym typeface="Arial"/>
            </a:endParaRPr>
          </a:p>
          <a:p>
            <a:pPr marL="177845" indent="-177845">
              <a:spcBef>
                <a:spcPts val="0"/>
              </a:spcBef>
              <a:buClr>
                <a:schemeClr val="dk1"/>
              </a:buClr>
              <a:buSzPts val="1200"/>
              <a:buFont typeface="Noto Sans Symbols"/>
              <a:buChar char="❖"/>
            </a:pPr>
            <a:r>
              <a:rPr lang="fr-FR" b="1" i="1" noProof="0" dirty="0">
                <a:latin typeface="Arial"/>
                <a:ea typeface="Arial"/>
                <a:cs typeface="Arial"/>
                <a:sym typeface="Arial"/>
              </a:rPr>
              <a:t>Ces icônes sont censées vous servir de signaux, chacune d'entre elles étant destinée à vous aider à naviguer dans le contenu et à savoir ce qui vous attend.</a:t>
            </a:r>
            <a:endParaRPr lang="fr-FR" noProof="0" dirty="0"/>
          </a:p>
          <a:p>
            <a:pPr marL="177845" indent="-98803">
              <a:spcBef>
                <a:spcPts val="0"/>
              </a:spcBef>
              <a:buClr>
                <a:schemeClr val="dk1"/>
              </a:buClr>
              <a:buSzPts val="1200"/>
            </a:pPr>
            <a:endParaRPr lang="fr-FR" b="1" u="sng" noProof="0" dirty="0">
              <a:latin typeface="Arial"/>
              <a:ea typeface="Arial"/>
              <a:cs typeface="Arial"/>
              <a:sym typeface="Arial"/>
            </a:endParaRPr>
          </a:p>
          <a:p>
            <a:pPr marL="177845" indent="-177845">
              <a:spcBef>
                <a:spcPts val="0"/>
              </a:spcBef>
              <a:buClr>
                <a:schemeClr val="dk1"/>
              </a:buClr>
              <a:buSzPts val="1200"/>
              <a:buFont typeface="Wingdings" panose="05000000000000000000" pitchFamily="2" charset="2"/>
              <a:buChar char="§"/>
            </a:pPr>
            <a:r>
              <a:rPr lang="fr-FR" b="1" u="sng" noProof="0" dirty="0">
                <a:latin typeface="Arial"/>
                <a:ea typeface="Arial"/>
                <a:cs typeface="Arial"/>
                <a:sym typeface="Arial"/>
              </a:rPr>
              <a:t>Dites</a:t>
            </a:r>
            <a:r>
              <a:rPr lang="fr-FR" b="1" u="none" noProof="0" dirty="0">
                <a:latin typeface="Arial"/>
                <a:ea typeface="Arial"/>
                <a:cs typeface="Arial"/>
                <a:sym typeface="Arial"/>
              </a:rPr>
              <a:t> : </a:t>
            </a:r>
            <a:r>
              <a:rPr lang="fr-FR" dirty="0"/>
              <a:t>Pour rappel, </a:t>
            </a:r>
            <a:r>
              <a:rPr lang="fr-FR" noProof="0" dirty="0">
                <a:latin typeface="Arial"/>
                <a:ea typeface="Arial"/>
                <a:cs typeface="Arial"/>
                <a:sym typeface="Arial"/>
              </a:rPr>
              <a:t>vous verrez des icônes utilisées tout au long des présentations de FETP </a:t>
            </a:r>
            <a:r>
              <a:rPr lang="fr-FR" noProof="0" dirty="0"/>
              <a:t>Première ligne.</a:t>
            </a:r>
          </a:p>
          <a:p>
            <a:pPr marL="0" indent="0">
              <a:spcBef>
                <a:spcPts val="373"/>
              </a:spcBef>
            </a:pPr>
            <a:endParaRPr dirty="0"/>
          </a:p>
        </p:txBody>
      </p:sp>
      <p:sp>
        <p:nvSpPr>
          <p:cNvPr id="304" name="Google Shape;304;p2: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2</a:t>
            </a:fld>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3"/>
        <p:cNvGrpSpPr/>
        <p:nvPr/>
      </p:nvGrpSpPr>
      <p:grpSpPr>
        <a:xfrm>
          <a:off x="0" y="0"/>
          <a:ext cx="0" cy="0"/>
          <a:chOff x="0" y="0"/>
          <a:chExt cx="0" cy="0"/>
        </a:xfrm>
      </p:grpSpPr>
      <p:sp>
        <p:nvSpPr>
          <p:cNvPr id="554" name="Google Shape;554;p20: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555" name="Google Shape;555;p20: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pPr>
            <a:r>
              <a:rPr lang="fr-FR" b="1" dirty="0"/>
              <a:t>Notes de l'instructeur :</a:t>
            </a:r>
            <a:endParaRPr lang="fr-FR" noProof="0" dirty="0"/>
          </a:p>
          <a:p>
            <a:pPr marL="0" indent="0">
              <a:lnSpc>
                <a:spcPct val="115000"/>
              </a:lnSpc>
              <a:spcBef>
                <a:spcPts val="1867"/>
              </a:spcBef>
            </a:pPr>
            <a:endParaRPr lang="fr-FR" b="1" u="sng" dirty="0"/>
          </a:p>
          <a:p>
            <a:pPr marL="177845" indent="-177845">
              <a:lnSpc>
                <a:spcPct val="115000"/>
              </a:lnSpc>
              <a:spcBef>
                <a:spcPts val="1867"/>
              </a:spcBef>
              <a:buClr>
                <a:schemeClr val="dk1"/>
              </a:buClr>
              <a:buSzPts val="1200"/>
              <a:buFont typeface="Wingdings" panose="05000000000000000000" pitchFamily="2" charset="2"/>
              <a:buChar char="§"/>
            </a:pPr>
            <a:r>
              <a:rPr lang="fr-FR" b="1" u="sng" dirty="0"/>
              <a:t>Dites</a:t>
            </a:r>
            <a:r>
              <a:rPr lang="fr-FR" b="1" dirty="0"/>
              <a:t> : </a:t>
            </a:r>
            <a:r>
              <a:rPr lang="fr-FR" dirty="0"/>
              <a:t>Les laboratoires ont souvent des informations spécifiques à envoyer avec le formulaire d'</a:t>
            </a:r>
            <a:r>
              <a:rPr lang="fr-FR" noProof="0" dirty="0"/>
              <a:t>investigation</a:t>
            </a:r>
            <a:r>
              <a:rPr lang="fr-FR" dirty="0"/>
              <a:t> ou le formulaire de rapport de cas, qui doit être rempli pour chaque patient sur lequel un échantillon est prélevé. Le formulaire peut être partagé avec le laboratoire.  Certains pays disposent d'un modèle standard, ce qui permet de garantir une approche cohérente de l'</a:t>
            </a:r>
            <a:r>
              <a:rPr lang="fr-FR" noProof="0" dirty="0"/>
              <a:t>investigation</a:t>
            </a:r>
            <a:r>
              <a:rPr lang="fr-FR" dirty="0"/>
              <a:t>. D'un autre côté, le formulaire doit pouvoir être modifié en fonction des différentes flambées.</a:t>
            </a:r>
            <a:endParaRPr lang="fr-FR" noProof="0" dirty="0"/>
          </a:p>
          <a:p>
            <a:pPr marL="256887" indent="-177845">
              <a:lnSpc>
                <a:spcPct val="115000"/>
              </a:lnSpc>
              <a:spcBef>
                <a:spcPts val="1867"/>
              </a:spcBef>
              <a:buClr>
                <a:schemeClr val="dk1"/>
              </a:buClr>
              <a:buSzPts val="1200"/>
              <a:buFont typeface="Wingdings" panose="05000000000000000000" pitchFamily="2" charset="2"/>
              <a:buChar char="§"/>
            </a:pPr>
            <a:endParaRPr lang="fr-FR" b="1" dirty="0"/>
          </a:p>
          <a:p>
            <a:pPr marL="177845" indent="-177845">
              <a:lnSpc>
                <a:spcPct val="115000"/>
              </a:lnSpc>
              <a:spcBef>
                <a:spcPts val="1867"/>
              </a:spcBef>
              <a:buClr>
                <a:schemeClr val="dk1"/>
              </a:buClr>
              <a:buSzPts val="1200"/>
              <a:buFont typeface="Wingdings" panose="05000000000000000000" pitchFamily="2" charset="2"/>
              <a:buChar char="§"/>
            </a:pPr>
            <a:r>
              <a:rPr lang="fr-FR" b="1" u="sng" dirty="0"/>
              <a:t>Posez la question</a:t>
            </a:r>
            <a:r>
              <a:rPr lang="fr-FR" b="1" dirty="0"/>
              <a:t> : </a:t>
            </a:r>
            <a:r>
              <a:rPr lang="fr-FR" dirty="0"/>
              <a:t>Votre laboratoire local dispose-t-il d'un formulaire standard d'</a:t>
            </a:r>
            <a:r>
              <a:rPr lang="fr-FR" noProof="0" dirty="0"/>
              <a:t>investigation de</a:t>
            </a:r>
            <a:r>
              <a:rPr lang="fr-FR" dirty="0"/>
              <a:t> cas de laboratoire ?</a:t>
            </a:r>
            <a:endParaRPr lang="fr-FR" noProof="0" dirty="0"/>
          </a:p>
          <a:p>
            <a:pPr marL="79042" indent="0">
              <a:lnSpc>
                <a:spcPct val="115000"/>
              </a:lnSpc>
              <a:spcBef>
                <a:spcPts val="1867"/>
              </a:spcBef>
              <a:buClr>
                <a:schemeClr val="dk1"/>
              </a:buClr>
              <a:buSzPts val="1200"/>
            </a:pPr>
            <a:endParaRPr lang="fr-FR" dirty="0"/>
          </a:p>
          <a:p>
            <a:pPr marL="177845" indent="-177845">
              <a:lnSpc>
                <a:spcPct val="115000"/>
              </a:lnSpc>
              <a:spcBef>
                <a:spcPts val="1867"/>
              </a:spcBef>
              <a:buClr>
                <a:schemeClr val="dk1"/>
              </a:buClr>
              <a:buSzPts val="1200"/>
              <a:buFont typeface="Wingdings" panose="05000000000000000000" pitchFamily="2" charset="2"/>
              <a:buChar char="§"/>
            </a:pPr>
            <a:r>
              <a:rPr lang="fr-FR" b="1" u="sng" noProof="0" dirty="0"/>
              <a:t>Remerciez</a:t>
            </a:r>
            <a:r>
              <a:rPr lang="fr-FR" b="1" dirty="0"/>
              <a:t> </a:t>
            </a:r>
            <a:r>
              <a:rPr lang="fr-FR" dirty="0"/>
              <a:t>les participants pour leurs réponses.</a:t>
            </a:r>
          </a:p>
        </p:txBody>
      </p:sp>
      <p:sp>
        <p:nvSpPr>
          <p:cNvPr id="556" name="Google Shape;556;p20: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20</a:t>
            </a:fld>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2"/>
        <p:cNvGrpSpPr/>
        <p:nvPr/>
      </p:nvGrpSpPr>
      <p:grpSpPr>
        <a:xfrm>
          <a:off x="0" y="0"/>
          <a:ext cx="0" cy="0"/>
          <a:chOff x="0" y="0"/>
          <a:chExt cx="0" cy="0"/>
        </a:xfrm>
      </p:grpSpPr>
      <p:sp>
        <p:nvSpPr>
          <p:cNvPr id="563" name="Google Shape;563;p21: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564" name="Google Shape;564;p21: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pPr>
            <a:r>
              <a:rPr lang="fr-FR" b="1" dirty="0"/>
              <a:t>Notes de l'instructeur :</a:t>
            </a:r>
            <a:endParaRPr lang="fr-FR" noProof="0" dirty="0"/>
          </a:p>
          <a:p>
            <a:pPr marL="0" indent="0">
              <a:spcBef>
                <a:spcPts val="1867"/>
              </a:spcBef>
            </a:pPr>
            <a:endParaRPr lang="fr-FR" b="1" dirty="0"/>
          </a:p>
          <a:p>
            <a:pPr marL="177845" indent="-177845">
              <a:lnSpc>
                <a:spcPct val="115000"/>
              </a:lnSpc>
              <a:spcBef>
                <a:spcPts val="622"/>
              </a:spcBef>
              <a:buClr>
                <a:schemeClr val="dk1"/>
              </a:buClr>
              <a:buSzPts val="1200"/>
              <a:buFont typeface="Wingdings" panose="05000000000000000000" pitchFamily="2" charset="2"/>
              <a:buChar char="§"/>
            </a:pPr>
            <a:r>
              <a:rPr lang="fr-FR" b="1" u="sng" dirty="0"/>
              <a:t>Dites</a:t>
            </a:r>
            <a:r>
              <a:rPr lang="fr-FR" b="1" dirty="0"/>
              <a:t> : </a:t>
            </a:r>
            <a:r>
              <a:rPr lang="fr-FR" dirty="0"/>
              <a:t>Dans le contexte d'une flambée épidémique, combien de personnes devez-vous tester ?</a:t>
            </a:r>
            <a:endParaRPr lang="fr-FR" noProof="0" dirty="0"/>
          </a:p>
          <a:p>
            <a:pPr marL="256887" indent="-177845">
              <a:lnSpc>
                <a:spcPct val="115000"/>
              </a:lnSpc>
              <a:spcBef>
                <a:spcPts val="622"/>
              </a:spcBef>
              <a:buClr>
                <a:schemeClr val="dk1"/>
              </a:buClr>
              <a:buSzPts val="1200"/>
              <a:buFont typeface="Wingdings" panose="05000000000000000000" pitchFamily="2" charset="2"/>
              <a:buChar char="§"/>
            </a:pPr>
            <a:endParaRPr lang="fr-FR" dirty="0"/>
          </a:p>
          <a:p>
            <a:pPr marL="177845" indent="-177845">
              <a:lnSpc>
                <a:spcPct val="115000"/>
              </a:lnSpc>
              <a:spcBef>
                <a:spcPts val="622"/>
              </a:spcBef>
              <a:buClr>
                <a:schemeClr val="dk1"/>
              </a:buClr>
              <a:buSzPts val="1200"/>
              <a:buFont typeface="Wingdings" panose="05000000000000000000" pitchFamily="2" charset="2"/>
              <a:buChar char="§"/>
            </a:pPr>
            <a:r>
              <a:rPr lang="fr-FR" b="1" u="sng" noProof="0" dirty="0"/>
              <a:t>Remerciez</a:t>
            </a:r>
            <a:r>
              <a:rPr lang="fr-FR" b="1" dirty="0"/>
              <a:t> </a:t>
            </a:r>
            <a:r>
              <a:rPr lang="fr-FR" dirty="0"/>
              <a:t>les participants pour leurs réponses</a:t>
            </a:r>
            <a:r>
              <a:rPr lang="fr-FR" b="1" dirty="0"/>
              <a:t>.&lt;CLIQUER&gt; Réponse : </a:t>
            </a:r>
            <a:r>
              <a:rPr lang="fr-FR" i="1" dirty="0"/>
              <a:t>La réponse dépend de la raison pour laquelle la question est posée. L'une des raisons pourrait être de confirmer l</a:t>
            </a:r>
            <a:r>
              <a:rPr lang="fr-FR" i="1" noProof="0" dirty="0"/>
              <a:t>a flambée</a:t>
            </a:r>
            <a:r>
              <a:rPr lang="fr-FR" i="1" dirty="0"/>
              <a:t> - cette éruption est-elle ou non la rougeole ? Varicelle ou variole ? L'autre raison est de prendre en charge et de traiter le patient</a:t>
            </a:r>
            <a:r>
              <a:rPr lang="fr-FR" dirty="0"/>
              <a:t>. </a:t>
            </a:r>
            <a:r>
              <a:rPr lang="fr-FR" b="1" dirty="0"/>
              <a:t>&lt;CLIQUER&gt; </a:t>
            </a:r>
            <a:endParaRPr lang="fr-FR" dirty="0"/>
          </a:p>
          <a:p>
            <a:pPr marL="177845" indent="-177845">
              <a:lnSpc>
                <a:spcPct val="115000"/>
              </a:lnSpc>
              <a:spcBef>
                <a:spcPts val="622"/>
              </a:spcBef>
              <a:buFont typeface="Wingdings" panose="05000000000000000000" pitchFamily="2" charset="2"/>
              <a:buChar char="§"/>
            </a:pPr>
            <a:endParaRPr lang="fr-FR" dirty="0"/>
          </a:p>
          <a:p>
            <a:pPr marL="177845" indent="-177845">
              <a:lnSpc>
                <a:spcPct val="115000"/>
              </a:lnSpc>
              <a:spcBef>
                <a:spcPts val="622"/>
              </a:spcBef>
              <a:buClr>
                <a:schemeClr val="dk1"/>
              </a:buClr>
              <a:buSzPts val="1200"/>
              <a:buFont typeface="Wingdings" panose="05000000000000000000" pitchFamily="2" charset="2"/>
              <a:buChar char="§"/>
            </a:pPr>
            <a:r>
              <a:rPr lang="fr-FR" b="1" u="sng" dirty="0"/>
              <a:t>Dites</a:t>
            </a:r>
            <a:r>
              <a:rPr lang="fr-FR" b="1" dirty="0"/>
              <a:t> : </a:t>
            </a:r>
            <a:r>
              <a:rPr lang="fr-FR" dirty="0"/>
              <a:t>Si la raison est de prendre en charge le patient, et que le traitement diffère selon que le patient est atteint d'une maladie particulière, alors chaque patient doit être testé. Ainsi, chaque patient suspecté d'être atteint de tuberculose doit être testé, et si le test est positif, le patient doit être traité pour l'infection tuberculeuse. </a:t>
            </a:r>
            <a:r>
              <a:rPr lang="fr-FR" b="1" dirty="0"/>
              <a:t>&lt;CLIQUER&gt; </a:t>
            </a:r>
            <a:endParaRPr lang="fr-FR" dirty="0"/>
          </a:p>
          <a:p>
            <a:pPr marL="177845" indent="-177845">
              <a:lnSpc>
                <a:spcPct val="115000"/>
              </a:lnSpc>
              <a:spcBef>
                <a:spcPts val="622"/>
              </a:spcBef>
              <a:buClr>
                <a:schemeClr val="dk1"/>
              </a:buClr>
              <a:buSzPts val="1200"/>
              <a:buFont typeface="Wingdings" panose="05000000000000000000" pitchFamily="2" charset="2"/>
              <a:buChar char="§"/>
            </a:pPr>
            <a:endParaRPr lang="fr-FR" dirty="0"/>
          </a:p>
          <a:p>
            <a:pPr marL="177845" indent="-177845">
              <a:lnSpc>
                <a:spcPct val="115000"/>
              </a:lnSpc>
              <a:spcBef>
                <a:spcPts val="622"/>
              </a:spcBef>
              <a:buClr>
                <a:schemeClr val="dk1"/>
              </a:buClr>
              <a:buSzPts val="1200"/>
              <a:buFont typeface="Wingdings" panose="05000000000000000000" pitchFamily="2" charset="2"/>
              <a:buChar char="§"/>
            </a:pPr>
            <a:r>
              <a:rPr lang="fr-FR" b="1" u="sng" dirty="0"/>
              <a:t>Dites</a:t>
            </a:r>
            <a:r>
              <a:rPr lang="fr-FR" b="1" dirty="0"/>
              <a:t> : </a:t>
            </a:r>
            <a:r>
              <a:rPr lang="fr-FR" dirty="0"/>
              <a:t>Les </a:t>
            </a:r>
            <a:r>
              <a:rPr lang="fr-FR" noProof="0" dirty="0"/>
              <a:t>flambées chez les </a:t>
            </a:r>
            <a:r>
              <a:rPr lang="fr-FR" dirty="0"/>
              <a:t>animaux peuvent ne tester qu'un sous-ensemble d'animaux malades ou décédés.  L'échantillonnage environnemental dépend de l'étiologie suspectée.</a:t>
            </a:r>
            <a:endParaRPr lang="fr-FR" b="1" u="sng" dirty="0"/>
          </a:p>
        </p:txBody>
      </p:sp>
      <p:sp>
        <p:nvSpPr>
          <p:cNvPr id="565" name="Google Shape;565;p21: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21</a:t>
            </a:fld>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9"/>
        <p:cNvGrpSpPr/>
        <p:nvPr/>
      </p:nvGrpSpPr>
      <p:grpSpPr>
        <a:xfrm>
          <a:off x="0" y="0"/>
          <a:ext cx="0" cy="0"/>
          <a:chOff x="0" y="0"/>
          <a:chExt cx="0" cy="0"/>
        </a:xfrm>
      </p:grpSpPr>
      <p:sp>
        <p:nvSpPr>
          <p:cNvPr id="570" name="Google Shape;570;p22: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571" name="Google Shape;571;p22: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pPr>
            <a:r>
              <a:rPr lang="fr-FR" b="1" dirty="0"/>
              <a:t>Notes de l'instructeur :</a:t>
            </a:r>
            <a:endParaRPr lang="fr-FR" noProof="0" dirty="0"/>
          </a:p>
          <a:p>
            <a:pPr marL="0" indent="0">
              <a:lnSpc>
                <a:spcPct val="115000"/>
              </a:lnSpc>
              <a:spcBef>
                <a:spcPts val="1867"/>
              </a:spcBef>
            </a:pPr>
            <a:endParaRPr lang="fr-FR" b="1" u="sng" dirty="0"/>
          </a:p>
          <a:p>
            <a:pPr marL="177845" indent="-177845">
              <a:lnSpc>
                <a:spcPct val="115000"/>
              </a:lnSpc>
              <a:spcBef>
                <a:spcPts val="1867"/>
              </a:spcBef>
              <a:buClr>
                <a:schemeClr val="dk1"/>
              </a:buClr>
              <a:buSzPts val="1200"/>
              <a:buFont typeface="Wingdings" panose="05000000000000000000" pitchFamily="2" charset="2"/>
              <a:buChar char="§"/>
            </a:pPr>
            <a:r>
              <a:rPr lang="fr-FR" b="1" u="sng" dirty="0"/>
              <a:t>Dites</a:t>
            </a:r>
            <a:r>
              <a:rPr lang="fr-FR" b="1" dirty="0"/>
              <a:t> : </a:t>
            </a:r>
            <a:r>
              <a:rPr lang="fr-FR" dirty="0"/>
              <a:t>Si la raison est de confirmer la cause de l'épidémie, le nombre de tests requis pour la confirmation varie en fonction de la maladie et du nombre de personnes touchées.  Par exemple, en supposant que le nombre de personnes touchées par une épidémie soit relativement élevé, de combien de tests positifs avez-vous besoin pour confirmer que l'épidémie est causée par la rougeole ? </a:t>
            </a:r>
            <a:r>
              <a:rPr lang="fr-FR" b="1" dirty="0"/>
              <a:t>&lt;CLIQUER&gt; </a:t>
            </a:r>
            <a:endParaRPr lang="fr-FR" dirty="0"/>
          </a:p>
          <a:p>
            <a:pPr marL="256887" indent="-177845">
              <a:lnSpc>
                <a:spcPct val="115000"/>
              </a:lnSpc>
              <a:spcBef>
                <a:spcPts val="1867"/>
              </a:spcBef>
              <a:buClr>
                <a:schemeClr val="dk1"/>
              </a:buClr>
              <a:buSzPts val="1200"/>
              <a:buFont typeface="Wingdings" panose="05000000000000000000" pitchFamily="2" charset="2"/>
              <a:buChar char="§"/>
            </a:pPr>
            <a:endParaRPr lang="fr-FR" dirty="0"/>
          </a:p>
          <a:p>
            <a:pPr marL="177845" indent="-177845">
              <a:lnSpc>
                <a:spcPct val="115000"/>
              </a:lnSpc>
              <a:spcBef>
                <a:spcPts val="1867"/>
              </a:spcBef>
              <a:buClr>
                <a:schemeClr val="dk1"/>
              </a:buClr>
              <a:buSzPts val="1200"/>
              <a:buFont typeface="Wingdings" panose="05000000000000000000" pitchFamily="2" charset="2"/>
              <a:buChar char="§"/>
            </a:pPr>
            <a:r>
              <a:rPr lang="fr-FR" b="1" u="sng" noProof="0" dirty="0"/>
              <a:t>Remerciez</a:t>
            </a:r>
            <a:r>
              <a:rPr lang="fr-FR" b="1" u="none" noProof="0" dirty="0"/>
              <a:t> </a:t>
            </a:r>
            <a:r>
              <a:rPr lang="fr-FR" dirty="0"/>
              <a:t>les participants pour leurs réponses. </a:t>
            </a:r>
            <a:r>
              <a:rPr lang="fr-FR" b="1" dirty="0"/>
              <a:t>&lt;CLIQUER&gt; Réponse : </a:t>
            </a:r>
            <a:r>
              <a:rPr lang="fr-FR" i="1" dirty="0"/>
              <a:t>5 pour une flambée de rougeole</a:t>
            </a:r>
            <a:endParaRPr lang="fr-FR" noProof="0" dirty="0"/>
          </a:p>
          <a:p>
            <a:pPr marL="256887" indent="-177845">
              <a:lnSpc>
                <a:spcPct val="115000"/>
              </a:lnSpc>
              <a:spcBef>
                <a:spcPts val="1867"/>
              </a:spcBef>
              <a:buClr>
                <a:schemeClr val="dk1"/>
              </a:buClr>
              <a:buSzPts val="1200"/>
              <a:buFont typeface="Wingdings" panose="05000000000000000000" pitchFamily="2" charset="2"/>
              <a:buChar char="§"/>
            </a:pPr>
            <a:endParaRPr lang="fr-FR" i="1" dirty="0"/>
          </a:p>
          <a:p>
            <a:pPr marL="177845" indent="-177845">
              <a:lnSpc>
                <a:spcPct val="115000"/>
              </a:lnSpc>
              <a:spcBef>
                <a:spcPts val="1867"/>
              </a:spcBef>
              <a:buClr>
                <a:schemeClr val="dk1"/>
              </a:buClr>
              <a:buSzPts val="1200"/>
              <a:buFont typeface="Wingdings" panose="05000000000000000000" pitchFamily="2" charset="2"/>
              <a:buChar char="§"/>
            </a:pPr>
            <a:r>
              <a:rPr lang="fr-FR" b="1" u="sng" dirty="0"/>
              <a:t>Posez la question</a:t>
            </a:r>
            <a:r>
              <a:rPr lang="fr-FR" b="1" dirty="0"/>
              <a:t> : </a:t>
            </a:r>
            <a:r>
              <a:rPr lang="fr-FR" dirty="0"/>
              <a:t>Qu'en est-il du choléra ou de la shigella </a:t>
            </a:r>
            <a:r>
              <a:rPr lang="fr-FR" b="1" dirty="0"/>
              <a:t>? &lt;CLIQUER&gt; </a:t>
            </a:r>
            <a:endParaRPr lang="fr-FR" dirty="0"/>
          </a:p>
          <a:p>
            <a:pPr marL="256887" indent="-177845">
              <a:lnSpc>
                <a:spcPct val="115000"/>
              </a:lnSpc>
              <a:spcBef>
                <a:spcPts val="1867"/>
              </a:spcBef>
              <a:buClr>
                <a:schemeClr val="dk1"/>
              </a:buClr>
              <a:buSzPts val="1200"/>
              <a:buFont typeface="Wingdings" panose="05000000000000000000" pitchFamily="2" charset="2"/>
              <a:buChar char="§"/>
            </a:pPr>
            <a:endParaRPr lang="fr-FR" dirty="0"/>
          </a:p>
          <a:p>
            <a:pPr marL="177845" indent="-177845">
              <a:lnSpc>
                <a:spcPct val="115000"/>
              </a:lnSpc>
              <a:spcBef>
                <a:spcPts val="1867"/>
              </a:spcBef>
              <a:buClr>
                <a:schemeClr val="dk1"/>
              </a:buClr>
              <a:buSzPts val="1200"/>
              <a:buFont typeface="Wingdings" panose="05000000000000000000" pitchFamily="2" charset="2"/>
              <a:buChar char="§"/>
            </a:pPr>
            <a:r>
              <a:rPr lang="fr-FR" b="1" u="sng" noProof="0" dirty="0"/>
              <a:t>Remerciez</a:t>
            </a:r>
            <a:r>
              <a:rPr lang="fr-FR" b="1" dirty="0"/>
              <a:t> </a:t>
            </a:r>
            <a:r>
              <a:rPr lang="fr-FR" dirty="0"/>
              <a:t>les participants pour leurs réponses. </a:t>
            </a:r>
            <a:r>
              <a:rPr lang="fr-FR" b="1" dirty="0"/>
              <a:t>&lt;CLIQUER&gt; Réponse : </a:t>
            </a:r>
            <a:r>
              <a:rPr lang="fr-FR" i="1" dirty="0"/>
              <a:t>5 à 10 pour le choléra ou la shigella</a:t>
            </a:r>
          </a:p>
          <a:p>
            <a:pPr marL="79042" indent="0">
              <a:lnSpc>
                <a:spcPct val="115000"/>
              </a:lnSpc>
              <a:spcBef>
                <a:spcPts val="1867"/>
              </a:spcBef>
              <a:buClr>
                <a:schemeClr val="dk1"/>
              </a:buClr>
              <a:buSzPts val="1200"/>
            </a:pPr>
            <a:endParaRPr lang="fr-FR" i="1" dirty="0"/>
          </a:p>
          <a:p>
            <a:pPr marL="177845" indent="-177845">
              <a:lnSpc>
                <a:spcPct val="115000"/>
              </a:lnSpc>
              <a:spcBef>
                <a:spcPts val="1867"/>
              </a:spcBef>
              <a:buClr>
                <a:schemeClr val="dk1"/>
              </a:buClr>
              <a:buSzPts val="1200"/>
              <a:buFont typeface="Wingdings" panose="05000000000000000000" pitchFamily="2" charset="2"/>
              <a:buChar char="§"/>
            </a:pPr>
            <a:r>
              <a:rPr lang="fr-FR" b="1" u="sng" dirty="0"/>
              <a:t>Dites</a:t>
            </a:r>
            <a:r>
              <a:rPr lang="fr-FR" b="1" dirty="0"/>
              <a:t> : </a:t>
            </a:r>
            <a:r>
              <a:rPr lang="fr-FR" dirty="0"/>
              <a:t>Maintenant, parlons d'Ébola. </a:t>
            </a:r>
            <a:r>
              <a:rPr lang="fr-FR" b="1" dirty="0"/>
              <a:t>&lt;CLIQUER&gt; </a:t>
            </a:r>
            <a:r>
              <a:rPr lang="fr-FR" dirty="0"/>
              <a:t>Chaque cas suspect doit être testé parce que chaque cas confirmé doit être isolé et les contacts doivent être suivis pendant 21 jours</a:t>
            </a:r>
            <a:r>
              <a:rPr lang="fr-FR" b="1" dirty="0"/>
              <a:t>. &lt;CLIQUER&gt; </a:t>
            </a:r>
            <a:r>
              <a:rPr lang="fr-FR" dirty="0"/>
              <a:t>Mais si le patient a une autre cause de fièvre et des symptômes connexes, la recherche des contacts n'est probablement pas nécessaire. Par le passé, dans certains pays, chaque personne présentant des symptômes tels que la diarrhée était testée, même si le nombre de personnes affectées était important. La plupart des pays ont maintenant compris que cette pratique était inutilement coûteuse et contraignante pour le laboratoire.</a:t>
            </a:r>
            <a:endParaRPr lang="fr-FR" noProof="0" dirty="0"/>
          </a:p>
          <a:p>
            <a:pPr marL="0" indent="0">
              <a:spcBef>
                <a:spcPts val="996"/>
              </a:spcBef>
            </a:pPr>
            <a:endParaRPr dirty="0"/>
          </a:p>
        </p:txBody>
      </p:sp>
      <p:sp>
        <p:nvSpPr>
          <p:cNvPr id="572" name="Google Shape;572;p22: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22</a:t>
            </a:fld>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7"/>
        <p:cNvGrpSpPr/>
        <p:nvPr/>
      </p:nvGrpSpPr>
      <p:grpSpPr>
        <a:xfrm>
          <a:off x="0" y="0"/>
          <a:ext cx="0" cy="0"/>
          <a:chOff x="0" y="0"/>
          <a:chExt cx="0" cy="0"/>
        </a:xfrm>
      </p:grpSpPr>
      <p:sp>
        <p:nvSpPr>
          <p:cNvPr id="578" name="Google Shape;578;p23: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579" name="Google Shape;579;p23: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pPr>
            <a:r>
              <a:rPr lang="fr-FR" b="1" dirty="0"/>
              <a:t>Notes de l'instructeur :</a:t>
            </a:r>
            <a:endParaRPr lang="fr-FR" noProof="0" dirty="0"/>
          </a:p>
          <a:p>
            <a:pPr marL="0" indent="0">
              <a:spcBef>
                <a:spcPts val="622"/>
              </a:spcBef>
            </a:pPr>
            <a:endParaRPr lang="fr-FR" b="1" u="sng" dirty="0"/>
          </a:p>
          <a:p>
            <a:pPr marL="177845" indent="-177845">
              <a:spcBef>
                <a:spcPts val="0"/>
              </a:spcBef>
              <a:buClr>
                <a:schemeClr val="dk1"/>
              </a:buClr>
              <a:buSzPts val="1200"/>
              <a:buFont typeface="Wingdings" panose="05000000000000000000" pitchFamily="2" charset="2"/>
              <a:buChar char="§"/>
            </a:pPr>
            <a:r>
              <a:rPr lang="fr-FR" b="1" u="sng" dirty="0"/>
              <a:t>Dites</a:t>
            </a:r>
            <a:r>
              <a:rPr lang="fr-FR" b="1" dirty="0"/>
              <a:t> : </a:t>
            </a:r>
            <a:r>
              <a:rPr lang="fr-FR" dirty="0">
                <a:solidFill>
                  <a:srgbClr val="000000"/>
                </a:solidFill>
              </a:rPr>
              <a:t>Les détails du transport à discuter avec le laboratoire sont les suivants :</a:t>
            </a:r>
            <a:endParaRPr lang="fr-FR" b="1" dirty="0">
              <a:solidFill>
                <a:srgbClr val="00953A"/>
              </a:solidFill>
            </a:endParaRPr>
          </a:p>
          <a:p>
            <a:pPr marL="711380" lvl="1" indent="-237127">
              <a:spcBef>
                <a:spcPts val="0"/>
              </a:spcBef>
              <a:buClr>
                <a:schemeClr val="dk1"/>
              </a:buClr>
              <a:buSzPts val="1200"/>
              <a:buFont typeface="Calibri"/>
              <a:buAutoNum type="arabicPeriod"/>
            </a:pPr>
            <a:r>
              <a:rPr lang="fr-FR" dirty="0"/>
              <a:t>Temps et livraison des échantillons collectés</a:t>
            </a:r>
            <a:endParaRPr lang="fr-FR" noProof="0" dirty="0"/>
          </a:p>
          <a:p>
            <a:pPr marL="711380" lvl="1" indent="-237127">
              <a:spcBef>
                <a:spcPts val="0"/>
              </a:spcBef>
              <a:buClr>
                <a:schemeClr val="dk1"/>
              </a:buClr>
              <a:buSzPts val="1200"/>
              <a:buFont typeface="Calibri"/>
              <a:buAutoNum type="arabicPeriod"/>
            </a:pPr>
            <a:r>
              <a:rPr lang="fr-FR" dirty="0"/>
              <a:t>Milieu de transport requis</a:t>
            </a:r>
            <a:endParaRPr lang="fr-FR" noProof="0" dirty="0"/>
          </a:p>
          <a:p>
            <a:pPr marL="711380" lvl="1" indent="-237127">
              <a:spcBef>
                <a:spcPts val="0"/>
              </a:spcBef>
              <a:buClr>
                <a:schemeClr val="dk1"/>
              </a:buClr>
              <a:buSzPts val="1200"/>
              <a:buFont typeface="Calibri"/>
              <a:buAutoNum type="arabicPeriod"/>
            </a:pPr>
            <a:r>
              <a:rPr lang="fr-FR" dirty="0"/>
              <a:t>Itinéraire de transit</a:t>
            </a:r>
            <a:endParaRPr lang="fr-FR" noProof="0" dirty="0"/>
          </a:p>
          <a:p>
            <a:pPr marL="711380" lvl="1" indent="-237127">
              <a:spcBef>
                <a:spcPts val="0"/>
              </a:spcBef>
              <a:buClr>
                <a:schemeClr val="dk1"/>
              </a:buClr>
              <a:buSzPts val="1200"/>
              <a:buFont typeface="Calibri"/>
              <a:buAutoNum type="arabicPeriod"/>
            </a:pPr>
            <a:r>
              <a:rPr lang="fr-FR" dirty="0"/>
              <a:t>Conditions d'expédition</a:t>
            </a:r>
            <a:endParaRPr lang="fr-FR" noProof="0" dirty="0"/>
          </a:p>
          <a:p>
            <a:pPr marL="711380" lvl="1" indent="-237127">
              <a:spcBef>
                <a:spcPts val="0"/>
              </a:spcBef>
              <a:buClr>
                <a:schemeClr val="dk1"/>
              </a:buClr>
              <a:buSzPts val="1200"/>
              <a:buFont typeface="Calibri"/>
              <a:buAutoNum type="arabicPeriod"/>
            </a:pPr>
            <a:r>
              <a:rPr lang="fr-FR" dirty="0"/>
              <a:t>Exigences en matière de température</a:t>
            </a:r>
            <a:endParaRPr lang="fr-FR" noProof="0" dirty="0"/>
          </a:p>
          <a:p>
            <a:pPr marL="711380" lvl="1" indent="-237127">
              <a:spcBef>
                <a:spcPts val="0"/>
              </a:spcBef>
              <a:buClr>
                <a:schemeClr val="dk1"/>
              </a:buClr>
              <a:buSzPts val="1200"/>
              <a:buFont typeface="Calibri"/>
              <a:buAutoNum type="arabicPeriod"/>
            </a:pPr>
            <a:r>
              <a:rPr lang="fr-FR" dirty="0"/>
              <a:t>Documentation</a:t>
            </a:r>
            <a:endParaRPr lang="fr-FR" noProof="0" dirty="0"/>
          </a:p>
          <a:p>
            <a:pPr marL="0" indent="0">
              <a:spcBef>
                <a:spcPts val="0"/>
              </a:spcBef>
            </a:pPr>
            <a:endParaRPr lang="fr-FR" dirty="0">
              <a:solidFill>
                <a:srgbClr val="000000"/>
              </a:solidFill>
            </a:endParaRPr>
          </a:p>
          <a:p>
            <a:pPr marL="177845" indent="-177845">
              <a:spcBef>
                <a:spcPts val="830"/>
              </a:spcBef>
              <a:buClr>
                <a:schemeClr val="dk1"/>
              </a:buClr>
              <a:buSzPts val="1200"/>
              <a:buFont typeface="Wingdings" panose="05000000000000000000" pitchFamily="2" charset="2"/>
              <a:buChar char="§"/>
            </a:pPr>
            <a:r>
              <a:rPr lang="fr-FR" b="1" u="sng" dirty="0"/>
              <a:t>Dites</a:t>
            </a:r>
            <a:r>
              <a:rPr lang="fr-FR" b="1" dirty="0"/>
              <a:t> : </a:t>
            </a:r>
            <a:r>
              <a:rPr lang="fr-FR" dirty="0">
                <a:solidFill>
                  <a:srgbClr val="000000"/>
                </a:solidFill>
              </a:rPr>
              <a:t>nous avons déjà abordé certains de ces sujets. D'autres, comme les supports de transport et les exigences de température pour certains types de spécimens, sont présentés dans ce tableau. Le point le plus important à retenir concernant le transport des spécimens est que les spécimens frais sont meilleurs que les vieux spécimens, en particulier pour la culture. Par conséquent, pour obtenir les meilleurs résultats, faites parvenir les échantillons au laboratoire immédiatement ou le plus rapidement possible. Si les échantillons ne peuvent pas être transportés rapidement au laboratoire, ils doivent être conservés au froid. Malheureusement, la congélation peut parfois endommager les échantillons.  Communiquez avec le laboratoire pour comprendre la logistique et les délais de transport des échantillons.</a:t>
            </a:r>
            <a:endParaRPr lang="fr-FR" b="1" dirty="0">
              <a:solidFill>
                <a:srgbClr val="00953A"/>
              </a:solidFill>
            </a:endParaRPr>
          </a:p>
          <a:p>
            <a:pPr marL="0" indent="0">
              <a:spcBef>
                <a:spcPts val="1203"/>
              </a:spcBef>
            </a:pPr>
            <a:endParaRPr dirty="0">
              <a:latin typeface="Arial"/>
              <a:ea typeface="Arial"/>
              <a:cs typeface="Arial"/>
              <a:sym typeface="Arial"/>
            </a:endParaRPr>
          </a:p>
        </p:txBody>
      </p:sp>
      <p:sp>
        <p:nvSpPr>
          <p:cNvPr id="580" name="Google Shape;580;p23: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sz="1200">
                <a:solidFill>
                  <a:schemeClr val="dk1"/>
                </a:solidFill>
                <a:latin typeface="Times New Roman"/>
                <a:ea typeface="Times New Roman"/>
                <a:cs typeface="Times New Roman"/>
                <a:sym typeface="Times New Roman"/>
              </a:rPr>
              <a:pPr algn="r"/>
              <a:t>23</a:t>
            </a:fld>
            <a:endParaRPr sz="1200">
              <a:solidFill>
                <a:schemeClr val="dk1"/>
              </a:solidFill>
              <a:latin typeface="Times New Roman"/>
              <a:ea typeface="Times New Roman"/>
              <a:cs typeface="Times New Roman"/>
              <a:sym typeface="Times New Roman"/>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5"/>
        <p:cNvGrpSpPr/>
        <p:nvPr/>
      </p:nvGrpSpPr>
      <p:grpSpPr>
        <a:xfrm>
          <a:off x="0" y="0"/>
          <a:ext cx="0" cy="0"/>
          <a:chOff x="0" y="0"/>
          <a:chExt cx="0" cy="0"/>
        </a:xfrm>
      </p:grpSpPr>
      <p:sp>
        <p:nvSpPr>
          <p:cNvPr id="586" name="Google Shape;586;p24: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587" name="Google Shape;587;p24: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pPr>
            <a:r>
              <a:rPr lang="fr-FR" b="1" dirty="0"/>
              <a:t>Notes de l'instructeur :</a:t>
            </a:r>
            <a:endParaRPr lang="fr-FR" noProof="0" dirty="0"/>
          </a:p>
          <a:p>
            <a:pPr marL="0" indent="0">
              <a:spcBef>
                <a:spcPts val="1867"/>
              </a:spcBef>
            </a:pPr>
            <a:endParaRPr lang="fr-FR" b="1" dirty="0"/>
          </a:p>
          <a:p>
            <a:pPr marL="177845" indent="-177845">
              <a:lnSpc>
                <a:spcPct val="115000"/>
              </a:lnSpc>
              <a:spcBef>
                <a:spcPts val="622"/>
              </a:spcBef>
              <a:buClr>
                <a:schemeClr val="dk1"/>
              </a:buClr>
              <a:buSzPts val="1200"/>
              <a:buFont typeface="Wingdings" panose="05000000000000000000" pitchFamily="2" charset="2"/>
              <a:buChar char="§"/>
            </a:pPr>
            <a:r>
              <a:rPr lang="fr-FR" b="1" u="sng" dirty="0"/>
              <a:t>Dites</a:t>
            </a:r>
            <a:r>
              <a:rPr lang="fr-FR" b="1" dirty="0"/>
              <a:t> : </a:t>
            </a:r>
            <a:r>
              <a:rPr lang="fr-FR" dirty="0"/>
              <a:t>Malheureusement, plus souvent que nous ne le souhaiterions, le laboratoire rejette un spécimen.</a:t>
            </a:r>
            <a:endParaRPr lang="fr-FR" noProof="0" dirty="0"/>
          </a:p>
          <a:p>
            <a:pPr marL="256887" indent="-177845">
              <a:lnSpc>
                <a:spcPct val="115000"/>
              </a:lnSpc>
              <a:spcBef>
                <a:spcPts val="1245"/>
              </a:spcBef>
              <a:buClr>
                <a:schemeClr val="dk1"/>
              </a:buClr>
              <a:buSzPts val="1200"/>
              <a:buFont typeface="Wingdings" panose="05000000000000000000" pitchFamily="2" charset="2"/>
              <a:buChar char="§"/>
            </a:pPr>
            <a:endParaRPr lang="fr-FR" b="1" dirty="0"/>
          </a:p>
          <a:p>
            <a:pPr marL="177845" indent="-177845">
              <a:lnSpc>
                <a:spcPct val="115000"/>
              </a:lnSpc>
              <a:spcBef>
                <a:spcPts val="1245"/>
              </a:spcBef>
              <a:buClr>
                <a:schemeClr val="dk1"/>
              </a:buClr>
              <a:buSzPts val="1200"/>
              <a:buFont typeface="Wingdings" panose="05000000000000000000" pitchFamily="2" charset="2"/>
              <a:buChar char="§"/>
            </a:pPr>
            <a:r>
              <a:rPr lang="fr-FR" b="1" u="sng" dirty="0"/>
              <a:t>Demandez</a:t>
            </a:r>
            <a:r>
              <a:rPr lang="fr-FR" b="1" dirty="0"/>
              <a:t> : </a:t>
            </a:r>
            <a:r>
              <a:rPr lang="fr-FR" dirty="0"/>
              <a:t>Quelles sont les raisons auxquelles vous pouvez penser pour qu'un laboratoire rejette un échantillon ?</a:t>
            </a:r>
            <a:endParaRPr lang="fr-FR" noProof="0" dirty="0"/>
          </a:p>
          <a:p>
            <a:pPr marL="0" indent="0">
              <a:lnSpc>
                <a:spcPct val="115000"/>
              </a:lnSpc>
              <a:spcBef>
                <a:spcPts val="1245"/>
              </a:spcBef>
            </a:pPr>
            <a:endParaRPr lang="fr-FR" b="1" i="1" dirty="0"/>
          </a:p>
          <a:p>
            <a:pPr marL="177845" indent="-177845">
              <a:lnSpc>
                <a:spcPct val="115000"/>
              </a:lnSpc>
              <a:spcBef>
                <a:spcPts val="1245"/>
              </a:spcBef>
              <a:buClr>
                <a:schemeClr val="dk1"/>
              </a:buClr>
              <a:buSzPts val="1200"/>
              <a:buFont typeface="Noto Sans Symbols"/>
              <a:buChar char="❖"/>
            </a:pPr>
            <a:r>
              <a:rPr lang="fr-FR" b="1" i="1" dirty="0"/>
              <a:t>Permettez à plusieurs participants de répondre, mais n'autorisez qu'une seule réponse par participant. </a:t>
            </a:r>
            <a:endParaRPr lang="fr-FR" noProof="0" dirty="0"/>
          </a:p>
          <a:p>
            <a:pPr marL="177845" indent="-98803">
              <a:lnSpc>
                <a:spcPct val="115000"/>
              </a:lnSpc>
              <a:spcBef>
                <a:spcPts val="1245"/>
              </a:spcBef>
              <a:buClr>
                <a:schemeClr val="dk1"/>
              </a:buClr>
              <a:buSzPts val="1200"/>
            </a:pPr>
            <a:endParaRPr lang="fr-FR" i="1" dirty="0"/>
          </a:p>
          <a:p>
            <a:pPr marL="177845" indent="-177845">
              <a:lnSpc>
                <a:spcPct val="115000"/>
              </a:lnSpc>
              <a:spcBef>
                <a:spcPts val="1245"/>
              </a:spcBef>
              <a:buClr>
                <a:schemeClr val="dk1"/>
              </a:buClr>
              <a:buSzPts val="1200"/>
              <a:buFont typeface="Wingdings" panose="05000000000000000000" pitchFamily="2" charset="2"/>
              <a:buChar char="§"/>
            </a:pPr>
            <a:r>
              <a:rPr lang="fr-FR" b="1" u="sng" noProof="0" dirty="0"/>
              <a:t>Remerciez</a:t>
            </a:r>
            <a:r>
              <a:rPr lang="fr-FR" b="1" u="none" noProof="0" dirty="0"/>
              <a:t> </a:t>
            </a:r>
            <a:r>
              <a:rPr lang="fr-FR" dirty="0"/>
              <a:t>les participants pour leurs réponses. </a:t>
            </a:r>
            <a:endParaRPr lang="fr-FR" noProof="0" dirty="0"/>
          </a:p>
          <a:p>
            <a:pPr marL="177845" indent="-98803">
              <a:lnSpc>
                <a:spcPct val="115000"/>
              </a:lnSpc>
              <a:spcBef>
                <a:spcPts val="1245"/>
              </a:spcBef>
              <a:buClr>
                <a:schemeClr val="dk1"/>
              </a:buClr>
              <a:buSzPts val="1200"/>
            </a:pPr>
            <a:endParaRPr lang="fr-FR" dirty="0"/>
          </a:p>
          <a:p>
            <a:pPr marL="177845" indent="-177845">
              <a:lnSpc>
                <a:spcPct val="115000"/>
              </a:lnSpc>
              <a:spcBef>
                <a:spcPts val="1245"/>
              </a:spcBef>
              <a:buClr>
                <a:schemeClr val="dk1"/>
              </a:buClr>
              <a:buSzPts val="1200"/>
              <a:buFont typeface="Wingdings" panose="05000000000000000000" pitchFamily="2" charset="2"/>
              <a:buChar char="§"/>
            </a:pPr>
            <a:r>
              <a:rPr lang="fr-FR" b="1" u="sng" dirty="0"/>
              <a:t>Dites</a:t>
            </a:r>
            <a:r>
              <a:rPr lang="fr-FR" b="1" dirty="0"/>
              <a:t> : </a:t>
            </a:r>
            <a:r>
              <a:rPr lang="fr-FR" dirty="0"/>
              <a:t>Voici quelques raisons</a:t>
            </a:r>
            <a:r>
              <a:rPr lang="fr-FR" b="1" dirty="0"/>
              <a:t>. &lt;CLIQUER&gt;</a:t>
            </a:r>
            <a:endParaRPr lang="fr-FR" dirty="0"/>
          </a:p>
          <a:p>
            <a:pPr marL="711380" lvl="1" indent="-237127">
              <a:lnSpc>
                <a:spcPct val="115000"/>
              </a:lnSpc>
              <a:spcBef>
                <a:spcPts val="1245"/>
              </a:spcBef>
              <a:buSzPts val="1200"/>
              <a:buFont typeface="Calibri"/>
              <a:buAutoNum type="arabicPeriod"/>
            </a:pPr>
            <a:r>
              <a:rPr lang="fr-FR" dirty="0">
                <a:solidFill>
                  <a:srgbClr val="000000"/>
                </a:solidFill>
              </a:rPr>
              <a:t>Spécimens non étiquetés, ou l'étiquette est tombée, ou un marqueur non permanent a été utilisé et l'écriture a été effacée par le lavage.</a:t>
            </a:r>
            <a:endParaRPr lang="fr-FR" b="1" dirty="0">
              <a:solidFill>
                <a:srgbClr val="00953A"/>
              </a:solidFill>
            </a:endParaRPr>
          </a:p>
          <a:p>
            <a:pPr marL="711380" lvl="1" indent="-237127">
              <a:lnSpc>
                <a:spcPct val="115000"/>
              </a:lnSpc>
              <a:spcBef>
                <a:spcPts val="1245"/>
              </a:spcBef>
              <a:buSzPts val="1200"/>
              <a:buFont typeface="Calibri"/>
              <a:buAutoNum type="arabicPeriod"/>
            </a:pPr>
            <a:r>
              <a:rPr lang="fr-FR" dirty="0">
                <a:solidFill>
                  <a:srgbClr val="000000"/>
                </a:solidFill>
              </a:rPr>
              <a:t>Récipients cassés ou qui fuient.</a:t>
            </a:r>
            <a:endParaRPr lang="fr-FR" b="1" dirty="0">
              <a:solidFill>
                <a:srgbClr val="00953A"/>
              </a:solidFill>
            </a:endParaRPr>
          </a:p>
          <a:p>
            <a:pPr marL="711380" lvl="1" indent="-237127">
              <a:lnSpc>
                <a:spcPct val="115000"/>
              </a:lnSpc>
              <a:spcBef>
                <a:spcPts val="1245"/>
              </a:spcBef>
              <a:buSzPts val="1200"/>
              <a:buFont typeface="Calibri"/>
              <a:buAutoNum type="arabicPeriod"/>
            </a:pPr>
            <a:r>
              <a:rPr lang="fr-FR" dirty="0">
                <a:solidFill>
                  <a:srgbClr val="000000"/>
                </a:solidFill>
              </a:rPr>
              <a:t>Les informations figurant sur le spécimen et les formulaires d'accompagnement ne correspondent pas.</a:t>
            </a:r>
            <a:endParaRPr lang="fr-FR" b="1" dirty="0">
              <a:solidFill>
                <a:srgbClr val="00953A"/>
              </a:solidFill>
            </a:endParaRPr>
          </a:p>
          <a:p>
            <a:pPr marL="711380" lvl="1" indent="-237127">
              <a:lnSpc>
                <a:spcPct val="115000"/>
              </a:lnSpc>
              <a:spcBef>
                <a:spcPts val="1245"/>
              </a:spcBef>
              <a:buSzPts val="1200"/>
              <a:buFont typeface="Calibri"/>
              <a:buAutoNum type="arabicPeriod"/>
            </a:pPr>
            <a:r>
              <a:rPr lang="fr-FR" dirty="0">
                <a:solidFill>
                  <a:srgbClr val="000000"/>
                </a:solidFill>
              </a:rPr>
              <a:t>Milieu de transport inapproprié.</a:t>
            </a:r>
            <a:endParaRPr lang="fr-FR" b="1" dirty="0">
              <a:solidFill>
                <a:srgbClr val="00953A"/>
              </a:solidFill>
            </a:endParaRPr>
          </a:p>
          <a:p>
            <a:pPr marL="711380" lvl="1" indent="-237127">
              <a:lnSpc>
                <a:spcPct val="115000"/>
              </a:lnSpc>
              <a:spcBef>
                <a:spcPts val="1245"/>
              </a:spcBef>
              <a:buSzPts val="1200"/>
              <a:buFont typeface="Calibri"/>
              <a:buAutoNum type="arabicPeriod"/>
            </a:pPr>
            <a:r>
              <a:rPr lang="fr-FR" dirty="0">
                <a:solidFill>
                  <a:srgbClr val="000000"/>
                </a:solidFill>
              </a:rPr>
              <a:t>Expiré pendant le transport. Les échantillons ne sont pas éternels et il arrive que le transport prenne plus de temps que prévu ou que des échantillons congelés soient décongelés.</a:t>
            </a:r>
            <a:endParaRPr lang="fr-FR" b="1" dirty="0">
              <a:solidFill>
                <a:srgbClr val="00953A"/>
              </a:solidFill>
            </a:endParaRPr>
          </a:p>
          <a:p>
            <a:pPr marL="711380" lvl="1" indent="-237127">
              <a:lnSpc>
                <a:spcPct val="115000"/>
              </a:lnSpc>
              <a:spcBef>
                <a:spcPts val="1245"/>
              </a:spcBef>
              <a:buSzPts val="1200"/>
              <a:buFont typeface="Calibri"/>
              <a:buAutoNum type="arabicPeriod"/>
            </a:pPr>
            <a:r>
              <a:rPr lang="fr-FR" dirty="0">
                <a:solidFill>
                  <a:srgbClr val="000000"/>
                </a:solidFill>
              </a:rPr>
              <a:t>Les échantillons se sont hémolysés (</a:t>
            </a:r>
            <a:r>
              <a:rPr lang="fr-FR" i="1" dirty="0">
                <a:solidFill>
                  <a:srgbClr val="000000"/>
                </a:solidFill>
              </a:rPr>
              <a:t>les globules rouges ont été brisés</a:t>
            </a:r>
            <a:r>
              <a:rPr lang="fr-FR" dirty="0">
                <a:solidFill>
                  <a:srgbClr val="000000"/>
                </a:solidFill>
              </a:rPr>
              <a:t>), ont coagulé ou ont subi d'autres dommages.</a:t>
            </a:r>
            <a:endParaRPr lang="fr-FR" b="1" dirty="0">
              <a:solidFill>
                <a:srgbClr val="00953A"/>
              </a:solidFill>
            </a:endParaRPr>
          </a:p>
          <a:p>
            <a:pPr marL="711380" lvl="1" indent="-237127">
              <a:lnSpc>
                <a:spcPct val="115000"/>
              </a:lnSpc>
              <a:spcBef>
                <a:spcPts val="1245"/>
              </a:spcBef>
              <a:buSzPts val="1200"/>
              <a:buFont typeface="Calibri"/>
              <a:buAutoNum type="arabicPeriod"/>
            </a:pPr>
            <a:r>
              <a:rPr lang="fr-FR" dirty="0">
                <a:solidFill>
                  <a:srgbClr val="000000"/>
                </a:solidFill>
              </a:rPr>
              <a:t>Un volume insuffisant ou une quantité insuffisante a été collecté et envoyé. Pour certains tests, une quantité minimale de matériaux doit être présente. Si la quantité est insuffisante, le test ne peut pas être effectué.</a:t>
            </a:r>
            <a:endParaRPr lang="fr-FR" b="1" dirty="0">
              <a:solidFill>
                <a:srgbClr val="00953A"/>
              </a:solidFill>
            </a:endParaRPr>
          </a:p>
          <a:p>
            <a:pPr marL="0" indent="0">
              <a:spcBef>
                <a:spcPts val="1618"/>
              </a:spcBef>
            </a:pPr>
            <a:endParaRPr dirty="0">
              <a:latin typeface="Arial"/>
              <a:ea typeface="Arial"/>
              <a:cs typeface="Arial"/>
              <a:sym typeface="Arial"/>
            </a:endParaRPr>
          </a:p>
        </p:txBody>
      </p:sp>
      <p:sp>
        <p:nvSpPr>
          <p:cNvPr id="588" name="Google Shape;588;p24: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sz="1200">
                <a:solidFill>
                  <a:schemeClr val="dk1"/>
                </a:solidFill>
                <a:latin typeface="Times New Roman"/>
                <a:ea typeface="Times New Roman"/>
                <a:cs typeface="Times New Roman"/>
                <a:sym typeface="Times New Roman"/>
              </a:rPr>
              <a:pPr algn="r"/>
              <a:t>24</a:t>
            </a:fld>
            <a:endParaRPr sz="1200">
              <a:solidFill>
                <a:schemeClr val="dk1"/>
              </a:solidFill>
              <a:latin typeface="Times New Roman"/>
              <a:ea typeface="Times New Roman"/>
              <a:cs typeface="Times New Roman"/>
              <a:sym typeface="Times New Roman"/>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3"/>
        <p:cNvGrpSpPr/>
        <p:nvPr/>
      </p:nvGrpSpPr>
      <p:grpSpPr>
        <a:xfrm>
          <a:off x="0" y="0"/>
          <a:ext cx="0" cy="0"/>
          <a:chOff x="0" y="0"/>
          <a:chExt cx="0" cy="0"/>
        </a:xfrm>
      </p:grpSpPr>
      <p:sp>
        <p:nvSpPr>
          <p:cNvPr id="594" name="Google Shape;594;p25: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595" name="Google Shape;595;p25: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lnSpc>
                <a:spcPct val="80000"/>
              </a:lnSpc>
              <a:spcBef>
                <a:spcPts val="0"/>
              </a:spcBef>
              <a:buClr>
                <a:schemeClr val="dk1"/>
              </a:buClr>
              <a:buSzPts val="1200"/>
            </a:pPr>
            <a:r>
              <a:rPr lang="fr-FR" b="1" dirty="0"/>
              <a:t>Notes de l'instructeur :</a:t>
            </a:r>
            <a:endParaRPr lang="fr-FR" noProof="0" dirty="0"/>
          </a:p>
          <a:p>
            <a:pPr marL="0" indent="0">
              <a:lnSpc>
                <a:spcPct val="80000"/>
              </a:lnSpc>
              <a:spcBef>
                <a:spcPts val="373"/>
              </a:spcBef>
              <a:buClr>
                <a:schemeClr val="dk1"/>
              </a:buClr>
              <a:buSzPts val="1200"/>
            </a:pPr>
            <a:endParaRPr lang="fr-FR" dirty="0"/>
          </a:p>
          <a:p>
            <a:pPr marL="177845" indent="-177845">
              <a:lnSpc>
                <a:spcPct val="80000"/>
              </a:lnSpc>
              <a:spcBef>
                <a:spcPts val="373"/>
              </a:spcBef>
              <a:buClr>
                <a:schemeClr val="dk1"/>
              </a:buClr>
              <a:buSzPts val="1200"/>
              <a:buFont typeface="Wingdings" panose="05000000000000000000" pitchFamily="2" charset="2"/>
              <a:buChar char="§"/>
            </a:pPr>
            <a:r>
              <a:rPr lang="fr-FR" b="1" u="sng" dirty="0"/>
              <a:t>Dites</a:t>
            </a:r>
            <a:r>
              <a:rPr lang="fr-FR" b="1" dirty="0"/>
              <a:t> : </a:t>
            </a:r>
            <a:r>
              <a:rPr lang="fr-FR" dirty="0"/>
              <a:t>Les tests de laboratoire sont le seul moyen de confirmer quel agent est à l'origine d'une flambée. En outre, les diagnostics de laboratoire peuvent aider à déterminer si plusieurs cas de la même maladie sont liés ou s'ils ont partagé une source d'exposition commune. </a:t>
            </a:r>
            <a:endParaRPr lang="fr-FR" noProof="0" dirty="0"/>
          </a:p>
          <a:p>
            <a:pPr marL="256887" indent="-177845">
              <a:lnSpc>
                <a:spcPct val="80000"/>
              </a:lnSpc>
              <a:spcBef>
                <a:spcPts val="373"/>
              </a:spcBef>
              <a:buClr>
                <a:schemeClr val="dk1"/>
              </a:buClr>
              <a:buSzPts val="1200"/>
              <a:buFont typeface="Wingdings" panose="05000000000000000000" pitchFamily="2" charset="2"/>
              <a:buChar char="§"/>
            </a:pPr>
            <a:endParaRPr lang="fr-FR" b="1" u="sng" dirty="0"/>
          </a:p>
          <a:p>
            <a:pPr marL="177845" indent="-177845">
              <a:lnSpc>
                <a:spcPct val="80000"/>
              </a:lnSpc>
              <a:spcBef>
                <a:spcPts val="373"/>
              </a:spcBef>
              <a:buClr>
                <a:schemeClr val="dk1"/>
              </a:buClr>
              <a:buSzPts val="1200"/>
              <a:buFont typeface="Wingdings" panose="05000000000000000000" pitchFamily="2" charset="2"/>
              <a:buChar char="§"/>
            </a:pPr>
            <a:r>
              <a:rPr lang="fr-FR" b="1" u="sng" dirty="0"/>
              <a:t>Dites</a:t>
            </a:r>
            <a:r>
              <a:rPr lang="fr-FR" b="1" dirty="0"/>
              <a:t> : </a:t>
            </a:r>
            <a:r>
              <a:rPr lang="fr-FR" dirty="0"/>
              <a:t>Certaines flambées nécessitent plus d'un test avant que l'agent ne soit identifié. C'est notamment le cas des</a:t>
            </a:r>
            <a:r>
              <a:rPr lang="fr-FR" noProof="0" dirty="0"/>
              <a:t> flambées</a:t>
            </a:r>
            <a:r>
              <a:rPr lang="fr-FR" dirty="0"/>
              <a:t> toxicologiques. Il existe des milliers d'agents toxiques susceptibles de provoquer des maladies, et chacun d'entre eux nécessite généralement un test distinct. Parfois, tout l'échantillon est utilisé au cours des deux premiers tests. C'est pourquoi il est important d'être bien sûr de l'agent toxique suspecté avant de tester des échantillons. </a:t>
            </a:r>
            <a:endParaRPr lang="fr-FR" noProof="0" dirty="0"/>
          </a:p>
          <a:p>
            <a:pPr marL="256887" indent="-177845">
              <a:lnSpc>
                <a:spcPct val="80000"/>
              </a:lnSpc>
              <a:spcBef>
                <a:spcPts val="373"/>
              </a:spcBef>
              <a:buClr>
                <a:schemeClr val="dk1"/>
              </a:buClr>
              <a:buSzPts val="1200"/>
              <a:buFont typeface="Wingdings" panose="05000000000000000000" pitchFamily="2" charset="2"/>
              <a:buChar char="§"/>
            </a:pPr>
            <a:endParaRPr lang="fr-FR" dirty="0"/>
          </a:p>
          <a:p>
            <a:pPr marL="177845" indent="-177845">
              <a:lnSpc>
                <a:spcPct val="80000"/>
              </a:lnSpc>
              <a:spcBef>
                <a:spcPts val="373"/>
              </a:spcBef>
              <a:buClr>
                <a:schemeClr val="dk1"/>
              </a:buClr>
              <a:buSzPts val="1200"/>
              <a:buFont typeface="Wingdings" panose="05000000000000000000" pitchFamily="2" charset="2"/>
              <a:buChar char="§"/>
            </a:pPr>
            <a:r>
              <a:rPr lang="fr-FR" b="1" u="sng" dirty="0"/>
              <a:t>Dites</a:t>
            </a:r>
            <a:r>
              <a:rPr lang="fr-FR" b="1" dirty="0"/>
              <a:t> : </a:t>
            </a:r>
            <a:r>
              <a:rPr lang="fr-FR" dirty="0"/>
              <a:t>Les tests de laboratoire permettent parfois de relier une flambée à une source environnementale spécifique. C'est le cas le plus probable lorsque l</a:t>
            </a:r>
            <a:r>
              <a:rPr lang="fr-FR" noProof="0" dirty="0"/>
              <a:t>a flambée</a:t>
            </a:r>
            <a:r>
              <a:rPr lang="fr-FR" dirty="0"/>
              <a:t> est due à une source d'eau contaminée ou à un autre liquide. D'autres sources environnementales (telles que les aliments et le sol) sont difficiles à tester, car le micro-organisme peut être réparti de manière inégale, de sorte que tout dépend si vous avez la chance de prélever un échantillon qui contient le micro-organisme ou l'agent en question. </a:t>
            </a:r>
            <a:endParaRPr lang="fr-FR" b="1" u="sng" dirty="0"/>
          </a:p>
          <a:p>
            <a:pPr marL="177845" indent="-177845">
              <a:spcBef>
                <a:spcPts val="373"/>
              </a:spcBef>
              <a:buFont typeface="Wingdings" panose="05000000000000000000" pitchFamily="2" charset="2"/>
              <a:buChar char="§"/>
            </a:pPr>
            <a:endParaRPr lang="fr-FR" b="1" i="1" noProof="0" dirty="0">
              <a:latin typeface="Arial"/>
              <a:ea typeface="Arial"/>
              <a:cs typeface="Arial"/>
              <a:sym typeface="Arial"/>
            </a:endParaRPr>
          </a:p>
          <a:p>
            <a:pPr marL="177845" indent="-177845">
              <a:spcBef>
                <a:spcPts val="373"/>
              </a:spcBef>
              <a:buClr>
                <a:schemeClr val="dk1"/>
              </a:buClr>
              <a:buSzPts val="1200"/>
              <a:buFont typeface="Wingdings" panose="05000000000000000000" pitchFamily="2" charset="2"/>
              <a:buChar char="§"/>
            </a:pPr>
            <a:r>
              <a:rPr lang="fr-FR" b="1" u="sng" dirty="0"/>
              <a:t>Dites</a:t>
            </a:r>
            <a:r>
              <a:rPr lang="fr-FR" b="1" dirty="0"/>
              <a:t> : </a:t>
            </a:r>
            <a:r>
              <a:rPr lang="fr-FR" noProof="0" dirty="0"/>
              <a:t>L'interprétation des résultats est un processus de collaboration entre les épidémiologistes, les laborantins et les experts en santé publique. </a:t>
            </a:r>
          </a:p>
          <a:p>
            <a:pPr marL="177845" indent="-98803">
              <a:spcBef>
                <a:spcPts val="373"/>
              </a:spcBef>
              <a:buClr>
                <a:schemeClr val="dk1"/>
              </a:buClr>
              <a:buSzPts val="1200"/>
            </a:pPr>
            <a:endParaRPr lang="fr-FR" b="1" i="1" noProof="0" dirty="0">
              <a:latin typeface="Arial"/>
              <a:ea typeface="Arial"/>
              <a:cs typeface="Arial"/>
              <a:sym typeface="Arial"/>
            </a:endParaRPr>
          </a:p>
          <a:p>
            <a:pPr marL="177845" indent="-177845">
              <a:spcBef>
                <a:spcPts val="373"/>
              </a:spcBef>
              <a:buClr>
                <a:schemeClr val="dk1"/>
              </a:buClr>
              <a:buSzPts val="1200"/>
              <a:buFont typeface="Noto Sans Symbols"/>
              <a:buChar char="❖"/>
            </a:pPr>
            <a:r>
              <a:rPr lang="fr-FR" b="1" i="1" noProof="0" dirty="0">
                <a:latin typeface="Arial"/>
                <a:ea typeface="Arial"/>
                <a:cs typeface="Arial"/>
                <a:sym typeface="Arial"/>
              </a:rPr>
              <a:t>Demandez aux participants de donner des exemples d'interprétation d'échantillons de laboratoire.</a:t>
            </a:r>
            <a:endParaRPr lang="fr-FR" noProof="0" dirty="0"/>
          </a:p>
        </p:txBody>
      </p:sp>
      <p:sp>
        <p:nvSpPr>
          <p:cNvPr id="596" name="Google Shape;596;p25: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25</a:t>
            </a:fld>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00"/>
        <p:cNvGrpSpPr/>
        <p:nvPr/>
      </p:nvGrpSpPr>
      <p:grpSpPr>
        <a:xfrm>
          <a:off x="0" y="0"/>
          <a:ext cx="0" cy="0"/>
          <a:chOff x="0" y="0"/>
          <a:chExt cx="0" cy="0"/>
        </a:xfrm>
      </p:grpSpPr>
      <p:sp>
        <p:nvSpPr>
          <p:cNvPr id="601" name="Google Shape;601;p26: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602" name="Google Shape;602;p26: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pPr>
            <a:r>
              <a:rPr lang="fr-FR" b="1" dirty="0"/>
              <a:t>Notes de l'instructeur :</a:t>
            </a:r>
            <a:endParaRPr lang="fr-FR" noProof="0" dirty="0"/>
          </a:p>
          <a:p>
            <a:pPr marL="0" indent="0">
              <a:spcBef>
                <a:spcPts val="1867"/>
              </a:spcBef>
              <a:buClr>
                <a:schemeClr val="dk1"/>
              </a:buClr>
              <a:buSzPts val="1200"/>
            </a:pPr>
            <a:endParaRPr lang="fr-FR" b="1" i="1" u="sng" dirty="0"/>
          </a:p>
          <a:p>
            <a:pPr marL="177845" indent="-177845">
              <a:spcBef>
                <a:spcPts val="1867"/>
              </a:spcBef>
              <a:buClr>
                <a:schemeClr val="dk1"/>
              </a:buClr>
              <a:buSzPts val="1200"/>
              <a:buFont typeface="Noto Sans Symbols"/>
              <a:buChar char="❖"/>
            </a:pPr>
            <a:r>
              <a:rPr lang="fr-FR" b="1" i="1" u="sng" dirty="0"/>
              <a:t>N'abordez pas </a:t>
            </a:r>
            <a:r>
              <a:rPr lang="fr-FR" b="1" i="1" dirty="0"/>
              <a:t>les points suivants à moins qu'un participant ne le fasse. Si l'un des participants est vétérinaire, il se peut qu'il ait une conception différente de la biosécurité. Dans les secteurs de l'agriculture et de l'environnement, la biosécurité fait référence à la protection de la ferme, du ranch, etc., c'est-à-dire des animaux agricoles, contre les agents infectieux, en particulier ceux qui peuvent être propagés par les humains lorsqu'ils se déplacent à l'intérieur d'une installation ou d'une installation à l'autre. La définition ci-dessus se réfère à la biosécurité des </a:t>
            </a:r>
            <a:r>
              <a:rPr lang="fr-FR" b="1" i="1" u="sng" dirty="0"/>
              <a:t>laboratoires</a:t>
            </a:r>
            <a:r>
              <a:rPr lang="fr-FR" b="1" i="1" dirty="0"/>
              <a:t>.</a:t>
            </a:r>
            <a:endParaRPr lang="fr-FR" noProof="0" dirty="0"/>
          </a:p>
          <a:p>
            <a:pPr marL="0" indent="0">
              <a:spcBef>
                <a:spcPts val="1867"/>
              </a:spcBef>
            </a:pPr>
            <a:endParaRPr lang="fr-FR" b="1" dirty="0"/>
          </a:p>
          <a:p>
            <a:pPr marL="177845" indent="-177845">
              <a:lnSpc>
                <a:spcPct val="115000"/>
              </a:lnSpc>
              <a:spcBef>
                <a:spcPts val="622"/>
              </a:spcBef>
              <a:buClr>
                <a:schemeClr val="dk1"/>
              </a:buClr>
              <a:buSzPts val="1200"/>
              <a:buFont typeface="Wingdings" panose="05000000000000000000" pitchFamily="2" charset="2"/>
              <a:buChar char="§"/>
            </a:pPr>
            <a:r>
              <a:rPr lang="fr-FR" b="1" u="sng" dirty="0"/>
              <a:t>Dites</a:t>
            </a:r>
            <a:r>
              <a:rPr lang="fr-FR" b="1" dirty="0"/>
              <a:t> : </a:t>
            </a:r>
            <a:r>
              <a:rPr lang="fr-FR" dirty="0"/>
              <a:t>Tout à l'heure, nous avons parlé de la biosécurité. Qu'est-ce que la biosécurité et en quoi est-elle différente de la biosûreté ?</a:t>
            </a:r>
            <a:endParaRPr lang="fr-FR" noProof="0" dirty="0"/>
          </a:p>
          <a:p>
            <a:pPr marL="256887" indent="-177845">
              <a:lnSpc>
                <a:spcPct val="115000"/>
              </a:lnSpc>
              <a:spcBef>
                <a:spcPts val="1245"/>
              </a:spcBef>
              <a:buClr>
                <a:schemeClr val="dk1"/>
              </a:buClr>
              <a:buSzPts val="1200"/>
              <a:buFont typeface="Wingdings" panose="05000000000000000000" pitchFamily="2" charset="2"/>
              <a:buChar char="§"/>
            </a:pPr>
            <a:endParaRPr lang="fr-FR" dirty="0"/>
          </a:p>
          <a:p>
            <a:pPr marL="177845" indent="-177845">
              <a:lnSpc>
                <a:spcPct val="115000"/>
              </a:lnSpc>
              <a:spcBef>
                <a:spcPts val="1245"/>
              </a:spcBef>
              <a:buClr>
                <a:schemeClr val="dk1"/>
              </a:buClr>
              <a:buSzPts val="1200"/>
              <a:buFont typeface="Wingdings" panose="05000000000000000000" pitchFamily="2" charset="2"/>
              <a:buChar char="§"/>
            </a:pPr>
            <a:r>
              <a:rPr lang="fr-FR" b="1" u="sng" noProof="0" dirty="0"/>
              <a:t>Remerciez</a:t>
            </a:r>
            <a:r>
              <a:rPr lang="fr-FR" b="1" dirty="0"/>
              <a:t> </a:t>
            </a:r>
            <a:r>
              <a:rPr lang="fr-FR" dirty="0"/>
              <a:t>les participants pour leurs réponses. </a:t>
            </a:r>
            <a:r>
              <a:rPr lang="fr-FR" b="1" i="1" dirty="0"/>
              <a:t>&lt;CLIQUER&gt; </a:t>
            </a:r>
            <a:endParaRPr lang="fr-FR" dirty="0"/>
          </a:p>
          <a:p>
            <a:pPr marL="256887" indent="-177845">
              <a:lnSpc>
                <a:spcPct val="115000"/>
              </a:lnSpc>
              <a:spcBef>
                <a:spcPts val="1245"/>
              </a:spcBef>
              <a:buClr>
                <a:schemeClr val="dk1"/>
              </a:buClr>
              <a:buSzPts val="1200"/>
              <a:buFont typeface="Wingdings" panose="05000000000000000000" pitchFamily="2" charset="2"/>
              <a:buChar char="§"/>
            </a:pPr>
            <a:endParaRPr lang="fr-FR" dirty="0"/>
          </a:p>
          <a:p>
            <a:pPr marL="177845" indent="-177845">
              <a:lnSpc>
                <a:spcPct val="115000"/>
              </a:lnSpc>
              <a:spcBef>
                <a:spcPts val="2490"/>
              </a:spcBef>
              <a:buClr>
                <a:schemeClr val="dk1"/>
              </a:buClr>
              <a:buSzPts val="1200"/>
              <a:buFont typeface="Wingdings" panose="05000000000000000000" pitchFamily="2" charset="2"/>
              <a:buChar char="§"/>
            </a:pPr>
            <a:r>
              <a:rPr lang="fr-FR" b="1" u="sng" dirty="0"/>
              <a:t>Demandez</a:t>
            </a:r>
            <a:r>
              <a:rPr lang="fr-FR" b="1" dirty="0"/>
              <a:t> </a:t>
            </a:r>
            <a:r>
              <a:rPr lang="fr-FR" dirty="0"/>
              <a:t>à</a:t>
            </a:r>
            <a:r>
              <a:rPr lang="fr-FR" i="1" dirty="0"/>
              <a:t> </a:t>
            </a:r>
            <a:r>
              <a:rPr lang="fr-FR" dirty="0"/>
              <a:t>un volontaire de lire la première définition à haute voix</a:t>
            </a:r>
            <a:r>
              <a:rPr lang="fr-FR" i="1" dirty="0"/>
              <a:t>.  </a:t>
            </a:r>
            <a:endParaRPr lang="fr-FR" noProof="0" dirty="0"/>
          </a:p>
          <a:p>
            <a:pPr marL="256887" indent="-177845">
              <a:lnSpc>
                <a:spcPct val="115000"/>
              </a:lnSpc>
              <a:spcBef>
                <a:spcPts val="2490"/>
              </a:spcBef>
              <a:buClr>
                <a:schemeClr val="dk1"/>
              </a:buClr>
              <a:buSzPts val="1200"/>
              <a:buFont typeface="Wingdings" panose="05000000000000000000" pitchFamily="2" charset="2"/>
              <a:buChar char="§"/>
            </a:pPr>
            <a:endParaRPr lang="fr-FR" b="1" i="1" dirty="0"/>
          </a:p>
          <a:p>
            <a:pPr marL="177845" indent="-177845">
              <a:lnSpc>
                <a:spcPct val="115000"/>
              </a:lnSpc>
              <a:spcBef>
                <a:spcPts val="2490"/>
              </a:spcBef>
              <a:buClr>
                <a:schemeClr val="dk1"/>
              </a:buClr>
              <a:buSzPts val="1200"/>
              <a:buFont typeface="Wingdings" panose="05000000000000000000" pitchFamily="2" charset="2"/>
              <a:buChar char="§"/>
            </a:pPr>
            <a:r>
              <a:rPr lang="fr-FR" b="1" u="sng" dirty="0"/>
              <a:t>Demandez</a:t>
            </a:r>
            <a:r>
              <a:rPr lang="fr-FR" b="1" dirty="0"/>
              <a:t> </a:t>
            </a:r>
            <a:r>
              <a:rPr lang="fr-FR" dirty="0"/>
              <a:t>à</a:t>
            </a:r>
            <a:r>
              <a:rPr lang="fr-FR" i="1" dirty="0"/>
              <a:t> </a:t>
            </a:r>
            <a:r>
              <a:rPr lang="fr-FR" dirty="0"/>
              <a:t>un volontaire de lire la deuxième définition à haute voix</a:t>
            </a:r>
            <a:r>
              <a:rPr lang="fr-FR" i="1" dirty="0"/>
              <a:t>. </a:t>
            </a:r>
          </a:p>
          <a:p>
            <a:pPr marL="256887" indent="-177845">
              <a:lnSpc>
                <a:spcPct val="115000"/>
              </a:lnSpc>
              <a:spcBef>
                <a:spcPts val="2490"/>
              </a:spcBef>
              <a:buClr>
                <a:schemeClr val="dk1"/>
              </a:buClr>
              <a:buSzPts val="1200"/>
              <a:buFont typeface="Wingdings" panose="05000000000000000000" pitchFamily="2" charset="2"/>
              <a:buChar char="§"/>
            </a:pPr>
            <a:endParaRPr lang="fr-FR" i="1" dirty="0"/>
          </a:p>
          <a:p>
            <a:pPr marL="177845" indent="-177845">
              <a:lnSpc>
                <a:spcPct val="115000"/>
              </a:lnSpc>
              <a:spcBef>
                <a:spcPts val="2490"/>
              </a:spcBef>
              <a:buClr>
                <a:schemeClr val="dk1"/>
              </a:buClr>
              <a:buSzPts val="1200"/>
              <a:buFont typeface="Wingdings" panose="05000000000000000000" pitchFamily="2" charset="2"/>
              <a:buChar char="§"/>
            </a:pPr>
            <a:r>
              <a:rPr lang="fr-FR" b="1" u="sng" dirty="0"/>
              <a:t>Demandez</a:t>
            </a:r>
            <a:r>
              <a:rPr lang="fr-FR" b="1" dirty="0"/>
              <a:t> : </a:t>
            </a:r>
            <a:r>
              <a:rPr lang="fr-FR" dirty="0"/>
              <a:t>Quelqu'un peut-il expliquer ces définitions en termes plus simples ?</a:t>
            </a:r>
            <a:endParaRPr lang="fr-FR" noProof="0" dirty="0"/>
          </a:p>
          <a:p>
            <a:pPr marL="256887" indent="-177845">
              <a:lnSpc>
                <a:spcPct val="115000"/>
              </a:lnSpc>
              <a:spcBef>
                <a:spcPts val="2490"/>
              </a:spcBef>
              <a:buClr>
                <a:schemeClr val="dk1"/>
              </a:buClr>
              <a:buSzPts val="1200"/>
              <a:buFont typeface="Wingdings" panose="05000000000000000000" pitchFamily="2" charset="2"/>
              <a:buChar char="§"/>
            </a:pPr>
            <a:endParaRPr lang="fr-FR" b="1" u="sng" dirty="0"/>
          </a:p>
          <a:p>
            <a:pPr marL="177845" indent="-177845">
              <a:lnSpc>
                <a:spcPct val="115000"/>
              </a:lnSpc>
              <a:spcBef>
                <a:spcPts val="2490"/>
              </a:spcBef>
              <a:buClr>
                <a:schemeClr val="dk1"/>
              </a:buClr>
              <a:buSzPts val="1200"/>
              <a:buFont typeface="Wingdings" panose="05000000000000000000" pitchFamily="2" charset="2"/>
              <a:buChar char="§"/>
            </a:pPr>
            <a:r>
              <a:rPr lang="fr-FR" b="1" u="sng" noProof="0" dirty="0"/>
              <a:t>Remerciez</a:t>
            </a:r>
            <a:r>
              <a:rPr lang="fr-FR" b="1" dirty="0"/>
              <a:t> </a:t>
            </a:r>
            <a:r>
              <a:rPr lang="fr-FR" dirty="0"/>
              <a:t>les participants pour leurs réponses. </a:t>
            </a:r>
            <a:r>
              <a:rPr lang="fr-FR" b="1" i="1" dirty="0"/>
              <a:t>&lt;CLIQUER&gt;  </a:t>
            </a:r>
          </a:p>
          <a:p>
            <a:pPr marL="256887" indent="-177845">
              <a:lnSpc>
                <a:spcPct val="115000"/>
              </a:lnSpc>
              <a:spcBef>
                <a:spcPts val="2490"/>
              </a:spcBef>
              <a:buClr>
                <a:schemeClr val="dk1"/>
              </a:buClr>
              <a:buSzPts val="1200"/>
              <a:buFont typeface="Wingdings" panose="05000000000000000000" pitchFamily="2" charset="2"/>
              <a:buChar char="§"/>
            </a:pPr>
            <a:endParaRPr lang="fr-FR" dirty="0"/>
          </a:p>
          <a:p>
            <a:pPr marL="177845" indent="-177845">
              <a:lnSpc>
                <a:spcPct val="115000"/>
              </a:lnSpc>
              <a:spcBef>
                <a:spcPts val="1245"/>
              </a:spcBef>
              <a:buClr>
                <a:schemeClr val="dk1"/>
              </a:buClr>
              <a:buSzPts val="1200"/>
              <a:buFont typeface="Wingdings" panose="05000000000000000000" pitchFamily="2" charset="2"/>
              <a:buChar char="§"/>
            </a:pPr>
            <a:r>
              <a:rPr lang="fr-FR" b="1" u="sng" dirty="0"/>
              <a:t>Dites</a:t>
            </a:r>
            <a:r>
              <a:rPr lang="fr-FR" b="1" dirty="0"/>
              <a:t> : </a:t>
            </a:r>
            <a:r>
              <a:rPr lang="fr-FR" dirty="0"/>
              <a:t>lors d'une réunion de la Convention sur les armes biologiques en 2003, l'un des délégués a expliqué la différence entre la biosécurité et la biosûreté de la manière suivante : </a:t>
            </a:r>
            <a:r>
              <a:rPr lang="fr-FR" b="1" dirty="0"/>
              <a:t>La biosécurité protège les personnes contre les germes ; la biosûreté protège les germes contre les personnes.</a:t>
            </a:r>
            <a:endParaRPr lang="fr-FR" dirty="0"/>
          </a:p>
          <a:p>
            <a:pPr marL="0" indent="0">
              <a:lnSpc>
                <a:spcPct val="115000"/>
              </a:lnSpc>
              <a:spcBef>
                <a:spcPts val="1245"/>
              </a:spcBef>
            </a:pPr>
            <a:endParaRPr b="1" i="1" dirty="0"/>
          </a:p>
          <a:p>
            <a:pPr marL="0" indent="0">
              <a:spcBef>
                <a:spcPts val="1618"/>
              </a:spcBef>
            </a:pPr>
            <a:endParaRPr dirty="0"/>
          </a:p>
        </p:txBody>
      </p:sp>
      <p:sp>
        <p:nvSpPr>
          <p:cNvPr id="603" name="Google Shape;603;p26: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26</a:t>
            </a:fld>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09"/>
        <p:cNvGrpSpPr/>
        <p:nvPr/>
      </p:nvGrpSpPr>
      <p:grpSpPr>
        <a:xfrm>
          <a:off x="0" y="0"/>
          <a:ext cx="0" cy="0"/>
          <a:chOff x="0" y="0"/>
          <a:chExt cx="0" cy="0"/>
        </a:xfrm>
      </p:grpSpPr>
      <p:sp>
        <p:nvSpPr>
          <p:cNvPr id="610" name="Google Shape;610;p27: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611" name="Google Shape;611;p27: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lnSpc>
                <a:spcPct val="115000"/>
              </a:lnSpc>
              <a:spcBef>
                <a:spcPts val="0"/>
              </a:spcBef>
              <a:buClr>
                <a:schemeClr val="dk1"/>
              </a:buClr>
              <a:buSzPts val="1200"/>
            </a:pPr>
            <a:r>
              <a:rPr lang="fr-FR" b="1" dirty="0"/>
              <a:t>Notes de l'instructeur :</a:t>
            </a:r>
            <a:endParaRPr lang="fr-FR" noProof="0" dirty="0"/>
          </a:p>
          <a:p>
            <a:pPr marL="0" indent="0">
              <a:lnSpc>
                <a:spcPct val="115000"/>
              </a:lnSpc>
              <a:spcBef>
                <a:spcPts val="1867"/>
              </a:spcBef>
            </a:pPr>
            <a:endParaRPr lang="fr-FR" b="1" i="1" dirty="0"/>
          </a:p>
          <a:p>
            <a:pPr marL="177845" indent="-177845">
              <a:lnSpc>
                <a:spcPct val="115000"/>
              </a:lnSpc>
              <a:spcBef>
                <a:spcPts val="1867"/>
              </a:spcBef>
              <a:buClr>
                <a:schemeClr val="dk1"/>
              </a:buClr>
              <a:buSzPts val="1200"/>
              <a:buFont typeface="Wingdings" panose="05000000000000000000" pitchFamily="2" charset="2"/>
              <a:buChar char="§"/>
            </a:pPr>
            <a:r>
              <a:rPr lang="fr-FR" b="1" u="sng" dirty="0"/>
              <a:t>Li</a:t>
            </a:r>
            <a:r>
              <a:rPr lang="fr-FR" b="1" u="sng" noProof="0" dirty="0"/>
              <a:t>sez</a:t>
            </a:r>
            <a:r>
              <a:rPr lang="fr-FR" dirty="0"/>
              <a:t> la diapositive.</a:t>
            </a:r>
            <a:endParaRPr lang="fr-FR" noProof="0" dirty="0"/>
          </a:p>
          <a:p>
            <a:pPr marL="0" indent="0">
              <a:lnSpc>
                <a:spcPct val="115000"/>
              </a:lnSpc>
              <a:spcBef>
                <a:spcPts val="1867"/>
              </a:spcBef>
              <a:buClr>
                <a:schemeClr val="dk1"/>
              </a:buClr>
              <a:buSzPts val="1200"/>
            </a:pPr>
            <a:endParaRPr lang="fr-FR" dirty="0"/>
          </a:p>
          <a:p>
            <a:pPr marL="177845" indent="-177845">
              <a:lnSpc>
                <a:spcPct val="115000"/>
              </a:lnSpc>
              <a:spcBef>
                <a:spcPts val="1867"/>
              </a:spcBef>
              <a:buClr>
                <a:schemeClr val="dk1"/>
              </a:buClr>
              <a:buSzPts val="1200"/>
              <a:buFont typeface="Noto Sans Symbols"/>
              <a:buChar char="❖"/>
            </a:pPr>
            <a:r>
              <a:rPr lang="fr-FR" b="1" i="1" dirty="0"/>
              <a:t>Acceptez les réponses de quelques participants. Notez les mesures d'EPI suivantes pour le groupe si les participants ne les citent pas :</a:t>
            </a:r>
            <a:endParaRPr lang="fr-FR" b="1" dirty="0"/>
          </a:p>
          <a:p>
            <a:pPr marL="829944" lvl="1" indent="-355690">
              <a:lnSpc>
                <a:spcPct val="115000"/>
              </a:lnSpc>
              <a:spcBef>
                <a:spcPts val="622"/>
              </a:spcBef>
              <a:buClr>
                <a:schemeClr val="dk1"/>
              </a:buClr>
              <a:buSzPts val="1200"/>
              <a:buFont typeface="Calibri"/>
              <a:buAutoNum type="arabicPeriod"/>
            </a:pPr>
            <a:r>
              <a:rPr lang="fr-FR" b="1" i="1" dirty="0"/>
              <a:t>Gants</a:t>
            </a:r>
            <a:endParaRPr lang="fr-FR" noProof="0" dirty="0"/>
          </a:p>
          <a:p>
            <a:pPr marL="829944" lvl="1" indent="-355690">
              <a:lnSpc>
                <a:spcPct val="115000"/>
              </a:lnSpc>
              <a:spcBef>
                <a:spcPts val="0"/>
              </a:spcBef>
              <a:buClr>
                <a:schemeClr val="dk1"/>
              </a:buClr>
              <a:buSzPts val="1200"/>
              <a:buFont typeface="Calibri"/>
              <a:buAutoNum type="arabicPeriod"/>
            </a:pPr>
            <a:r>
              <a:rPr lang="fr-FR" b="1" i="1" dirty="0"/>
              <a:t>Masque</a:t>
            </a:r>
            <a:endParaRPr lang="fr-FR" noProof="0" dirty="0"/>
          </a:p>
          <a:p>
            <a:pPr marL="829944" lvl="1" indent="-355690">
              <a:lnSpc>
                <a:spcPct val="115000"/>
              </a:lnSpc>
              <a:spcBef>
                <a:spcPts val="0"/>
              </a:spcBef>
              <a:buClr>
                <a:schemeClr val="dk1"/>
              </a:buClr>
              <a:buSzPts val="1200"/>
              <a:buFont typeface="Calibri"/>
              <a:buAutoNum type="arabicPeriod"/>
            </a:pPr>
            <a:r>
              <a:rPr lang="fr-FR" b="1" i="1" dirty="0"/>
              <a:t>Protection des yeux</a:t>
            </a:r>
            <a:endParaRPr lang="fr-FR" noProof="0" dirty="0"/>
          </a:p>
          <a:p>
            <a:pPr marL="829944" lvl="1" indent="-355690">
              <a:lnSpc>
                <a:spcPct val="115000"/>
              </a:lnSpc>
              <a:spcBef>
                <a:spcPts val="0"/>
              </a:spcBef>
              <a:buClr>
                <a:schemeClr val="dk1"/>
              </a:buClr>
              <a:buSzPts val="1200"/>
              <a:buFont typeface="Calibri"/>
              <a:buAutoNum type="arabicPeriod"/>
            </a:pPr>
            <a:r>
              <a:rPr lang="fr-FR" b="1" i="1" dirty="0"/>
              <a:t>Blouse</a:t>
            </a:r>
            <a:endParaRPr lang="fr-FR" noProof="0" dirty="0"/>
          </a:p>
          <a:p>
            <a:pPr marL="829944" lvl="1" indent="-355690">
              <a:lnSpc>
                <a:spcPct val="115000"/>
              </a:lnSpc>
              <a:spcBef>
                <a:spcPts val="0"/>
              </a:spcBef>
              <a:buClr>
                <a:schemeClr val="dk1"/>
              </a:buClr>
              <a:buSzPts val="1200"/>
              <a:buFont typeface="Calibri"/>
              <a:buAutoNum type="arabicPeriod"/>
            </a:pPr>
            <a:r>
              <a:rPr lang="fr-FR" b="1" i="1" dirty="0"/>
              <a:t>Bottes</a:t>
            </a:r>
            <a:endParaRPr lang="fr-FR" noProof="0" dirty="0"/>
          </a:p>
          <a:p>
            <a:pPr marL="829944" lvl="1" indent="-355690">
              <a:lnSpc>
                <a:spcPct val="115000"/>
              </a:lnSpc>
              <a:spcBef>
                <a:spcPts val="0"/>
              </a:spcBef>
              <a:buClr>
                <a:schemeClr val="dk1"/>
              </a:buClr>
              <a:buSzPts val="1200"/>
              <a:buFont typeface="Calibri"/>
              <a:buAutoNum type="arabicPeriod"/>
            </a:pPr>
            <a:r>
              <a:rPr lang="fr-FR" b="1" i="1" dirty="0"/>
              <a:t>Désinfectant</a:t>
            </a:r>
            <a:endParaRPr lang="fr-FR" noProof="0" dirty="0"/>
          </a:p>
          <a:p>
            <a:pPr marL="829944" lvl="1" indent="-355690">
              <a:lnSpc>
                <a:spcPct val="115000"/>
              </a:lnSpc>
              <a:spcBef>
                <a:spcPts val="0"/>
              </a:spcBef>
              <a:buClr>
                <a:schemeClr val="dk1"/>
              </a:buClr>
              <a:buSzPts val="1200"/>
              <a:buFont typeface="Calibri"/>
              <a:buAutoNum type="arabicPeriod"/>
            </a:pPr>
            <a:r>
              <a:rPr lang="fr-FR" b="1" i="1" dirty="0"/>
              <a:t>Fournitures de décontamination</a:t>
            </a:r>
            <a:endParaRPr lang="fr-FR" noProof="0" dirty="0"/>
          </a:p>
        </p:txBody>
      </p:sp>
      <p:sp>
        <p:nvSpPr>
          <p:cNvPr id="612" name="Google Shape;612;p27: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27</a:t>
            </a:fld>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7"/>
        <p:cNvGrpSpPr/>
        <p:nvPr/>
      </p:nvGrpSpPr>
      <p:grpSpPr>
        <a:xfrm>
          <a:off x="0" y="0"/>
          <a:ext cx="0" cy="0"/>
          <a:chOff x="0" y="0"/>
          <a:chExt cx="0" cy="0"/>
        </a:xfrm>
      </p:grpSpPr>
      <p:sp>
        <p:nvSpPr>
          <p:cNvPr id="618" name="Google Shape;618;p28: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619" name="Google Shape;619;p28: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pPr>
            <a:r>
              <a:rPr lang="fr-FR" b="1" dirty="0"/>
              <a:t>Notes de l'instructeur :</a:t>
            </a:r>
            <a:endParaRPr lang="fr-FR" noProof="0" dirty="0"/>
          </a:p>
          <a:p>
            <a:pPr marL="0" indent="0">
              <a:lnSpc>
                <a:spcPct val="115000"/>
              </a:lnSpc>
              <a:spcBef>
                <a:spcPts val="1867"/>
              </a:spcBef>
            </a:pPr>
            <a:endParaRPr lang="fr-FR" dirty="0"/>
          </a:p>
          <a:p>
            <a:pPr marL="177845" indent="-177845">
              <a:lnSpc>
                <a:spcPct val="115000"/>
              </a:lnSpc>
              <a:spcBef>
                <a:spcPts val="1867"/>
              </a:spcBef>
              <a:buClr>
                <a:schemeClr val="dk1"/>
              </a:buClr>
              <a:buSzPts val="1200"/>
              <a:buFont typeface="Wingdings" panose="05000000000000000000" pitchFamily="2" charset="2"/>
              <a:buChar char="§"/>
            </a:pPr>
            <a:r>
              <a:rPr lang="fr-FR" b="1" u="sng" dirty="0"/>
              <a:t>Dites</a:t>
            </a:r>
            <a:r>
              <a:rPr lang="fr-FR" b="1" dirty="0"/>
              <a:t> : </a:t>
            </a:r>
            <a:r>
              <a:rPr lang="fr-FR" dirty="0"/>
              <a:t>Les mesures de biosécurité sont utilisées pour </a:t>
            </a:r>
            <a:r>
              <a:rPr lang="fr-FR" dirty="0">
                <a:solidFill>
                  <a:srgbClr val="222222"/>
                </a:solidFill>
              </a:rPr>
              <a:t>réduire le risque d'exposition involontaire du personnel de laboratoire et d'autres personnes à des agents pathogènes et à des toxines. </a:t>
            </a:r>
            <a:r>
              <a:rPr lang="fr-FR" dirty="0"/>
              <a:t>La </a:t>
            </a:r>
            <a:r>
              <a:rPr lang="fr-FR" dirty="0">
                <a:solidFill>
                  <a:srgbClr val="222222"/>
                </a:solidFill>
              </a:rPr>
              <a:t>biosécurité </a:t>
            </a:r>
            <a:r>
              <a:rPr lang="fr-FR" dirty="0"/>
              <a:t>doit être pratiquée sur le terrain en particulier, parce que le terrain est un environnement moins sûr et moins contrôlé que le laboratoire.  Il convient de noter que l'EPI requis sur le terrain diffère selon les agents pathogènes et qu'il peut varier en fonction de la zone géographique où vous travaillez et selon que vous travaillez avec des êtres humains ou des animaux. </a:t>
            </a:r>
            <a:endParaRPr lang="fr-FR" noProof="0" dirty="0"/>
          </a:p>
          <a:p>
            <a:pPr marL="177845" indent="-177845">
              <a:spcBef>
                <a:spcPts val="1867"/>
              </a:spcBef>
              <a:buFont typeface="Wingdings" panose="05000000000000000000" pitchFamily="2" charset="2"/>
              <a:buChar char="§"/>
            </a:pPr>
            <a:endParaRPr lang="fr-FR" b="1" dirty="0"/>
          </a:p>
          <a:p>
            <a:pPr marL="177845" indent="-177845">
              <a:spcBef>
                <a:spcPts val="1867"/>
              </a:spcBef>
              <a:buClr>
                <a:schemeClr val="dk1"/>
              </a:buClr>
              <a:buSzPts val="1200"/>
              <a:buFont typeface="Wingdings" panose="05000000000000000000" pitchFamily="2" charset="2"/>
              <a:buChar char="§"/>
            </a:pPr>
            <a:r>
              <a:rPr lang="fr-FR" b="1" u="sng" dirty="0"/>
              <a:t>Dites</a:t>
            </a:r>
            <a:r>
              <a:rPr lang="fr-FR" b="1" dirty="0"/>
              <a:t> : </a:t>
            </a:r>
            <a:r>
              <a:rPr lang="fr-FR" dirty="0"/>
              <a:t>La priorité absolue est d'assurer la sécurité de tous à tout moment. Les préleveurs d'échantillons doivent être formés et doivent :</a:t>
            </a:r>
            <a:endParaRPr lang="fr-FR" noProof="0" dirty="0"/>
          </a:p>
          <a:p>
            <a:pPr marL="711380" lvl="1" indent="-237127">
              <a:lnSpc>
                <a:spcPct val="115000"/>
              </a:lnSpc>
              <a:spcBef>
                <a:spcPts val="622"/>
              </a:spcBef>
              <a:buClr>
                <a:schemeClr val="dk1"/>
              </a:buClr>
              <a:buSzPts val="1200"/>
              <a:buFont typeface="Calibri"/>
              <a:buAutoNum type="arabicPeriod"/>
            </a:pPr>
            <a:r>
              <a:rPr lang="fr-FR" dirty="0"/>
              <a:t>Utiliser du matériel et des fournitures stériles.</a:t>
            </a:r>
            <a:endParaRPr lang="fr-FR" noProof="0" dirty="0"/>
          </a:p>
          <a:p>
            <a:pPr marL="711380" lvl="1" indent="-237127">
              <a:lnSpc>
                <a:spcPct val="115000"/>
              </a:lnSpc>
              <a:spcBef>
                <a:spcPts val="0"/>
              </a:spcBef>
              <a:buClr>
                <a:schemeClr val="dk1"/>
              </a:buClr>
              <a:buSzPts val="1200"/>
              <a:buFont typeface="Calibri"/>
              <a:buAutoNum type="arabicPeriod"/>
            </a:pPr>
            <a:r>
              <a:rPr lang="fr-FR" dirty="0"/>
              <a:t>Utiliser un équipement de protection individuelle (EPI) approprié.</a:t>
            </a:r>
            <a:endParaRPr lang="fr-FR" noProof="0" dirty="0"/>
          </a:p>
          <a:p>
            <a:pPr marL="711380" lvl="1" indent="-237127">
              <a:lnSpc>
                <a:spcPct val="115000"/>
              </a:lnSpc>
              <a:spcBef>
                <a:spcPts val="0"/>
              </a:spcBef>
              <a:buClr>
                <a:schemeClr val="dk1"/>
              </a:buClr>
              <a:buSzPts val="1200"/>
              <a:buFont typeface="Calibri"/>
              <a:buAutoNum type="arabicPeriod"/>
            </a:pPr>
            <a:r>
              <a:rPr lang="fr-FR" dirty="0"/>
              <a:t>Maintenir la biosécurité pendant la collecte, le stockage et le transport des échantillons.</a:t>
            </a:r>
            <a:endParaRPr lang="fr-FR" noProof="0" dirty="0"/>
          </a:p>
          <a:p>
            <a:pPr marL="711380" lvl="1" indent="-237127">
              <a:lnSpc>
                <a:spcPct val="115000"/>
              </a:lnSpc>
              <a:spcBef>
                <a:spcPts val="0"/>
              </a:spcBef>
              <a:buClr>
                <a:schemeClr val="dk1"/>
              </a:buClr>
              <a:buSzPts val="1200"/>
              <a:buFont typeface="Calibri"/>
              <a:buAutoNum type="arabicPeriod"/>
            </a:pPr>
            <a:r>
              <a:rPr lang="fr-FR" dirty="0"/>
              <a:t>Toujours être attentifs aux agents à haut risque.</a:t>
            </a:r>
            <a:endParaRPr lang="fr-FR" noProof="0" dirty="0"/>
          </a:p>
          <a:p>
            <a:pPr marL="0" indent="0">
              <a:spcBef>
                <a:spcPts val="373"/>
              </a:spcBef>
            </a:pPr>
            <a:endParaRPr dirty="0"/>
          </a:p>
        </p:txBody>
      </p:sp>
      <p:sp>
        <p:nvSpPr>
          <p:cNvPr id="620" name="Google Shape;620;p28: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28</a:t>
            </a:fld>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8"/>
        <p:cNvGrpSpPr/>
        <p:nvPr/>
      </p:nvGrpSpPr>
      <p:grpSpPr>
        <a:xfrm>
          <a:off x="0" y="0"/>
          <a:ext cx="0" cy="0"/>
          <a:chOff x="0" y="0"/>
          <a:chExt cx="0" cy="0"/>
        </a:xfrm>
      </p:grpSpPr>
      <p:sp>
        <p:nvSpPr>
          <p:cNvPr id="629" name="Google Shape;629;p29: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630" name="Google Shape;630;p29: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pPr>
            <a:r>
              <a:rPr lang="fr-FR" b="1" dirty="0"/>
              <a:t>Notes de l'instructeur :</a:t>
            </a:r>
            <a:endParaRPr lang="fr-FR" noProof="0" dirty="0"/>
          </a:p>
          <a:p>
            <a:pPr marL="177845" indent="-177845">
              <a:lnSpc>
                <a:spcPct val="115000"/>
              </a:lnSpc>
              <a:spcBef>
                <a:spcPts val="1867"/>
              </a:spcBef>
              <a:buFont typeface="Wingdings" panose="05000000000000000000" pitchFamily="2" charset="2"/>
              <a:buChar char="§"/>
            </a:pPr>
            <a:endParaRPr lang="fr-FR" dirty="0"/>
          </a:p>
          <a:p>
            <a:pPr marL="177845" indent="-177845">
              <a:lnSpc>
                <a:spcPct val="115000"/>
              </a:lnSpc>
              <a:spcBef>
                <a:spcPts val="1867"/>
              </a:spcBef>
              <a:buClr>
                <a:schemeClr val="dk1"/>
              </a:buClr>
              <a:buSzPts val="1200"/>
              <a:buFont typeface="Wingdings" panose="05000000000000000000" pitchFamily="2" charset="2"/>
              <a:buChar char="§"/>
            </a:pPr>
            <a:r>
              <a:rPr lang="fr-FR" b="1" u="sng" dirty="0"/>
              <a:t>Dites</a:t>
            </a:r>
            <a:r>
              <a:rPr lang="fr-FR" b="1" dirty="0"/>
              <a:t> : </a:t>
            </a:r>
            <a:r>
              <a:rPr lang="fr-FR" dirty="0"/>
              <a:t>Les mesures de </a:t>
            </a:r>
            <a:r>
              <a:rPr lang="fr-FR" noProof="0" dirty="0"/>
              <a:t>bio-sûreté</a:t>
            </a:r>
            <a:r>
              <a:rPr lang="fr-FR" dirty="0"/>
              <a:t> </a:t>
            </a:r>
            <a:r>
              <a:rPr lang="fr-FR" dirty="0">
                <a:solidFill>
                  <a:srgbClr val="222222"/>
                </a:solidFill>
              </a:rPr>
              <a:t>réduisent le risque d'accès non autorisé, de perte, de vol, d'utilisation abusive, de détournement ou de dissémination intentionnelle de matières biologiques en dehors de leur utilisation dans le cadre de l'</a:t>
            </a:r>
            <a:r>
              <a:rPr lang="fr-FR" noProof="0" dirty="0">
                <a:solidFill>
                  <a:srgbClr val="222222"/>
                </a:solidFill>
              </a:rPr>
              <a:t>investigation</a:t>
            </a:r>
            <a:r>
              <a:rPr lang="fr-FR" dirty="0">
                <a:solidFill>
                  <a:srgbClr val="222222"/>
                </a:solidFill>
              </a:rPr>
              <a:t> </a:t>
            </a:r>
            <a:r>
              <a:rPr lang="fr-FR" noProof="0" dirty="0">
                <a:solidFill>
                  <a:srgbClr val="222222"/>
                </a:solidFill>
              </a:rPr>
              <a:t>d’une flambée</a:t>
            </a:r>
            <a:r>
              <a:rPr lang="fr-FR" dirty="0">
                <a:solidFill>
                  <a:srgbClr val="222222"/>
                </a:solidFill>
              </a:rPr>
              <a:t>.  </a:t>
            </a:r>
            <a:r>
              <a:rPr lang="fr-FR" dirty="0"/>
              <a:t>Le travail sur le terrain est souvent de courte durée, rapide et désorganisé, de sorte que la </a:t>
            </a:r>
            <a:r>
              <a:rPr lang="fr-FR" noProof="0" dirty="0"/>
              <a:t>bio-sûreté</a:t>
            </a:r>
            <a:r>
              <a:rPr lang="fr-FR" dirty="0"/>
              <a:t> peut représenter un défi. Les cinq composantes de la biosécurité sur le terrain sont les suivantes :</a:t>
            </a:r>
            <a:endParaRPr lang="fr-FR" noProof="0" dirty="0"/>
          </a:p>
          <a:p>
            <a:pPr marL="711380" lvl="1" indent="-237127">
              <a:lnSpc>
                <a:spcPct val="115000"/>
              </a:lnSpc>
              <a:spcBef>
                <a:spcPts val="622"/>
              </a:spcBef>
              <a:buClr>
                <a:schemeClr val="dk1"/>
              </a:buClr>
              <a:buSzPts val="1200"/>
              <a:buFont typeface="Calibri"/>
              <a:buAutoNum type="arabicPeriod"/>
            </a:pPr>
            <a:r>
              <a:rPr lang="fr-FR" dirty="0"/>
              <a:t>La sécurité physique du personnel est essentielle pour empêcher l'utilisation abusive, la perte ou le vol d'agents biologiques. Elle permet également de s'assurer que les agents sont correctement protégés.</a:t>
            </a:r>
            <a:endParaRPr lang="fr-FR" noProof="0" dirty="0"/>
          </a:p>
          <a:p>
            <a:pPr marL="711380" lvl="1" indent="-237127">
              <a:lnSpc>
                <a:spcPct val="115000"/>
              </a:lnSpc>
              <a:spcBef>
                <a:spcPts val="0"/>
              </a:spcBef>
              <a:buClr>
                <a:schemeClr val="dk1"/>
              </a:buClr>
              <a:buSzPts val="1200"/>
              <a:buFont typeface="Calibri"/>
              <a:buAutoNum type="arabicPeriod"/>
            </a:pPr>
            <a:r>
              <a:rPr lang="fr-FR" dirty="0"/>
              <a:t>La gestion du personnel se concentre sur le matériel (spécimens) existant, l'endroit où se trouve le matériel et la personne qui en est responsable. Cela permet de s'assurer que les agents biologiques et les toxines ne sont pas en possession d'individus qui pourraient avoir l'intention de les utiliser à mauvais escient.</a:t>
            </a:r>
            <a:endParaRPr lang="fr-FR" noProof="0" dirty="0"/>
          </a:p>
          <a:p>
            <a:pPr marL="711380" lvl="1" indent="-237127">
              <a:lnSpc>
                <a:spcPct val="115000"/>
              </a:lnSpc>
              <a:spcBef>
                <a:spcPts val="0"/>
              </a:spcBef>
              <a:buClr>
                <a:schemeClr val="dk1"/>
              </a:buClr>
              <a:buSzPts val="1200"/>
              <a:buFont typeface="Calibri"/>
              <a:buAutoNum type="arabicPeriod"/>
            </a:pPr>
            <a:r>
              <a:rPr lang="fr-FR" dirty="0"/>
              <a:t>La sécurité du transport se concentre sur la sécurité des agents pendant toutes les phases du transport. Il s'agit notamment de savoir qui est responsable du transport, comment les agents pathog</a:t>
            </a:r>
            <a:r>
              <a:rPr lang="fr-FR" noProof="0" dirty="0"/>
              <a:t>è</a:t>
            </a:r>
            <a:r>
              <a:rPr lang="fr-FR" dirty="0"/>
              <a:t>nes seront transportés et de s'assurer que toutes les directives et procédures appropriées sont respectées.</a:t>
            </a:r>
            <a:endParaRPr lang="fr-FR" noProof="0" dirty="0"/>
          </a:p>
          <a:p>
            <a:pPr marL="711380" lvl="1" indent="-237127">
              <a:lnSpc>
                <a:spcPct val="115000"/>
              </a:lnSpc>
              <a:spcBef>
                <a:spcPts val="0"/>
              </a:spcBef>
              <a:buClr>
                <a:schemeClr val="dk1"/>
              </a:buClr>
              <a:buSzPts val="1200"/>
              <a:buFont typeface="Calibri"/>
              <a:buAutoNum type="arabicPeriod"/>
            </a:pPr>
            <a:r>
              <a:rPr lang="fr-FR" dirty="0"/>
              <a:t>Le contrôle matériel et l'obligation de rendre compte sont l'assurance que l'on est conscient de ce qui existe dans les opérations et que l'on sait qui en est responsable.</a:t>
            </a:r>
            <a:endParaRPr lang="fr-FR" noProof="0" dirty="0"/>
          </a:p>
          <a:p>
            <a:pPr marL="711380" lvl="1" indent="-237127">
              <a:lnSpc>
                <a:spcPct val="115000"/>
              </a:lnSpc>
              <a:spcBef>
                <a:spcPts val="0"/>
              </a:spcBef>
              <a:buClr>
                <a:schemeClr val="dk1"/>
              </a:buClr>
              <a:buSzPts val="1200"/>
              <a:buFont typeface="Calibri"/>
              <a:buAutoNum type="arabicPeriod"/>
            </a:pPr>
            <a:r>
              <a:rPr lang="fr-FR" dirty="0"/>
              <a:t>La sécurité de l'information fait référence à la sécurité des données. L'objectif de la sécurité de l'information est de protéger l'information contre toute divulgation non autorisée et de veiller à ce que la confidentialité soit toujours respectée.</a:t>
            </a:r>
            <a:endParaRPr lang="fr-FR" noProof="0" dirty="0"/>
          </a:p>
          <a:p>
            <a:pPr marL="0" indent="0">
              <a:spcBef>
                <a:spcPts val="373"/>
              </a:spcBef>
            </a:pPr>
            <a:endParaRPr lang="fr-FR" dirty="0"/>
          </a:p>
          <a:p>
            <a:pPr marL="177845" indent="-177845">
              <a:spcBef>
                <a:spcPts val="373"/>
              </a:spcBef>
              <a:buClr>
                <a:schemeClr val="dk1"/>
              </a:buClr>
              <a:buSzPts val="1200"/>
              <a:buFont typeface="Wingdings" panose="05000000000000000000" pitchFamily="2" charset="2"/>
              <a:buChar char="§"/>
            </a:pPr>
            <a:r>
              <a:rPr lang="fr-FR" b="1" u="sng" dirty="0"/>
              <a:t>Dites</a:t>
            </a:r>
            <a:r>
              <a:rPr lang="fr-FR" b="1" dirty="0"/>
              <a:t> : </a:t>
            </a:r>
            <a:r>
              <a:rPr lang="fr-FR" dirty="0"/>
              <a:t>Les pratiques de biosécurité/</a:t>
            </a:r>
            <a:r>
              <a:rPr lang="fr-FR" noProof="0" dirty="0"/>
              <a:t>bio-sûreté</a:t>
            </a:r>
            <a:r>
              <a:rPr lang="fr-FR" dirty="0"/>
              <a:t> seront également différentes à l'entrée et à la sortie des fermes/établissements d'élevage par rapport aux structures sanitaires. </a:t>
            </a:r>
            <a:endParaRPr lang="fr-FR" noProof="0" dirty="0"/>
          </a:p>
          <a:p>
            <a:pPr marL="0" indent="0">
              <a:spcBef>
                <a:spcPts val="373"/>
              </a:spcBef>
            </a:pPr>
            <a:endParaRPr dirty="0"/>
          </a:p>
        </p:txBody>
      </p:sp>
      <p:sp>
        <p:nvSpPr>
          <p:cNvPr id="631" name="Google Shape;631;p29: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29</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6"/>
        <p:cNvGrpSpPr/>
        <p:nvPr/>
      </p:nvGrpSpPr>
      <p:grpSpPr>
        <a:xfrm>
          <a:off x="0" y="0"/>
          <a:ext cx="0" cy="0"/>
          <a:chOff x="0" y="0"/>
          <a:chExt cx="0" cy="0"/>
        </a:xfrm>
      </p:grpSpPr>
      <p:sp>
        <p:nvSpPr>
          <p:cNvPr id="307" name="Google Shape;307;p3: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308" name="Google Shape;308;p3: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pPr>
            <a:r>
              <a:rPr lang="fr-FR" b="1" dirty="0"/>
              <a:t>Notes de l'instructeur :</a:t>
            </a:r>
            <a:endParaRPr lang="fr-FR" noProof="0" dirty="0"/>
          </a:p>
          <a:p>
            <a:pPr marL="0" indent="0">
              <a:spcBef>
                <a:spcPts val="622"/>
              </a:spcBef>
              <a:buClr>
                <a:schemeClr val="dk1"/>
              </a:buClr>
              <a:buSzPts val="1200"/>
            </a:pPr>
            <a:endParaRPr lang="fr-FR" b="1" u="sng" dirty="0"/>
          </a:p>
          <a:p>
            <a:pPr marL="177845" indent="-177845">
              <a:spcBef>
                <a:spcPts val="0"/>
              </a:spcBef>
              <a:buClr>
                <a:schemeClr val="dk1"/>
              </a:buClr>
              <a:buSzPts val="1200"/>
              <a:buFont typeface="Wingdings" panose="05000000000000000000" pitchFamily="2" charset="2"/>
              <a:buChar char="§"/>
            </a:pPr>
            <a:r>
              <a:rPr lang="fr-FR" b="1" u="sng" dirty="0"/>
              <a:t>Demandez</a:t>
            </a:r>
            <a:r>
              <a:rPr lang="fr-FR" dirty="0"/>
              <a:t> à un volontaire de lire les puces à haute voix.</a:t>
            </a:r>
          </a:p>
          <a:p>
            <a:pPr marL="0" indent="0">
              <a:lnSpc>
                <a:spcPct val="115000"/>
              </a:lnSpc>
              <a:spcBef>
                <a:spcPts val="1245"/>
              </a:spcBef>
            </a:pPr>
            <a:endParaRPr sz="1900" i="1" dirty="0"/>
          </a:p>
          <a:p>
            <a:pPr marL="0" indent="0">
              <a:spcBef>
                <a:spcPts val="996"/>
              </a:spcBef>
            </a:pPr>
            <a:endParaRPr dirty="0"/>
          </a:p>
        </p:txBody>
      </p:sp>
      <p:sp>
        <p:nvSpPr>
          <p:cNvPr id="309" name="Google Shape;309;p3: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3</a:t>
            </a:fld>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40"/>
        <p:cNvGrpSpPr/>
        <p:nvPr/>
      </p:nvGrpSpPr>
      <p:grpSpPr>
        <a:xfrm>
          <a:off x="0" y="0"/>
          <a:ext cx="0" cy="0"/>
          <a:chOff x="0" y="0"/>
          <a:chExt cx="0" cy="0"/>
        </a:xfrm>
      </p:grpSpPr>
      <p:sp>
        <p:nvSpPr>
          <p:cNvPr id="641" name="Google Shape;641;p30: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642" name="Google Shape;642;p30: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pPr>
            <a:r>
              <a:rPr lang="fr-FR" b="1" dirty="0"/>
              <a:t>Notes de l'instructeur :</a:t>
            </a:r>
            <a:endParaRPr lang="fr-FR" noProof="0" dirty="0"/>
          </a:p>
          <a:p>
            <a:pPr marL="0" indent="0">
              <a:lnSpc>
                <a:spcPct val="115000"/>
              </a:lnSpc>
              <a:spcBef>
                <a:spcPts val="622"/>
              </a:spcBef>
            </a:pPr>
            <a:r>
              <a:rPr lang="fr-FR" dirty="0"/>
              <a:t> </a:t>
            </a:r>
            <a:endParaRPr lang="fr-FR" noProof="0" dirty="0"/>
          </a:p>
          <a:p>
            <a:pPr marL="177845" indent="-177845">
              <a:lnSpc>
                <a:spcPct val="115000"/>
              </a:lnSpc>
              <a:spcBef>
                <a:spcPts val="1245"/>
              </a:spcBef>
              <a:buClr>
                <a:schemeClr val="dk1"/>
              </a:buClr>
              <a:buSzPts val="1200"/>
              <a:buFont typeface="Wingdings" panose="05000000000000000000" pitchFamily="2" charset="2"/>
              <a:buChar char="§"/>
            </a:pPr>
            <a:r>
              <a:rPr lang="fr-FR" b="1" u="sng" dirty="0"/>
              <a:t>Dites</a:t>
            </a:r>
            <a:r>
              <a:rPr lang="fr-FR" b="1" dirty="0"/>
              <a:t> : </a:t>
            </a:r>
            <a:r>
              <a:rPr lang="fr-FR" dirty="0"/>
              <a:t>Les mêmes principes s'appliquent à l'investigation de flambées chez les animaux. Il faut éviter la propagation des agents pathogènes lors des déplacements entre les fermes ou les troupeaux. Il faut veiller à ne pas introduire de fournitures et d'équipements contaminés, et les véhicules doivent être lavés et désinfectés entre les visites. Les vêtements (</a:t>
            </a:r>
            <a:r>
              <a:rPr lang="fr-FR" i="1" dirty="0"/>
              <a:t>y compris les bottes</a:t>
            </a:r>
            <a:r>
              <a:rPr lang="fr-FR" dirty="0"/>
              <a:t>) et les EPI doivent être nettoyés et désinfectés (</a:t>
            </a:r>
            <a:r>
              <a:rPr lang="fr-FR" i="1" dirty="0"/>
              <a:t>bottes</a:t>
            </a:r>
            <a:r>
              <a:rPr lang="fr-FR" dirty="0"/>
              <a:t>) ou remplacés (</a:t>
            </a:r>
            <a:r>
              <a:rPr lang="fr-FR" i="1" dirty="0"/>
              <a:t>vêtements de dessus et EPI</a:t>
            </a:r>
            <a:r>
              <a:rPr lang="fr-FR" dirty="0"/>
              <a:t>) entre les installations afin d'éviter la propagation des agents pathogènes.</a:t>
            </a:r>
          </a:p>
          <a:p>
            <a:pPr marL="177845" indent="-177845">
              <a:spcBef>
                <a:spcPts val="373"/>
              </a:spcBef>
              <a:buFont typeface="Wingdings" panose="05000000000000000000" pitchFamily="2" charset="2"/>
              <a:buChar char="§"/>
            </a:pPr>
            <a:endParaRPr lang="fr-FR" dirty="0"/>
          </a:p>
          <a:p>
            <a:pPr marL="177845" indent="-177845">
              <a:spcBef>
                <a:spcPts val="373"/>
              </a:spcBef>
              <a:buClr>
                <a:schemeClr val="dk1"/>
              </a:buClr>
              <a:buSzPts val="1200"/>
              <a:buFont typeface="Wingdings" panose="05000000000000000000" pitchFamily="2" charset="2"/>
              <a:buChar char="§"/>
            </a:pPr>
            <a:r>
              <a:rPr lang="fr-FR" b="1" u="sng" dirty="0"/>
              <a:t>Dites</a:t>
            </a:r>
            <a:r>
              <a:rPr lang="fr-FR" b="1" dirty="0"/>
              <a:t> : </a:t>
            </a:r>
            <a:r>
              <a:rPr lang="fr-FR" dirty="0"/>
              <a:t>Les pratiques de </a:t>
            </a:r>
            <a:r>
              <a:rPr lang="fr-FR" noProof="0" dirty="0"/>
              <a:t>bio-sûreté </a:t>
            </a:r>
            <a:r>
              <a:rPr lang="fr-FR" dirty="0"/>
              <a:t>diffèrent également selon que l'on entre ou que l'on sort d'une exploitation agricole ou d'un établissement d'élevage, ou d’une structure sanitaire. Il est donc particulièrement important de nettoyer et de désinfecter les équipements, y compris les véhicules, qui se déplacent entre les fermes ou les troupeaux. </a:t>
            </a:r>
            <a:endParaRPr lang="fr-FR" noProof="0" dirty="0"/>
          </a:p>
          <a:p>
            <a:pPr marL="0" indent="0">
              <a:spcBef>
                <a:spcPts val="373"/>
              </a:spcBef>
            </a:pPr>
            <a:endParaRPr lang="fr-FR" dirty="0"/>
          </a:p>
          <a:p>
            <a:pPr marL="0" indent="0">
              <a:lnSpc>
                <a:spcPct val="115000"/>
              </a:lnSpc>
              <a:spcBef>
                <a:spcPts val="0"/>
              </a:spcBef>
            </a:pPr>
            <a:r>
              <a:rPr lang="fr-FR" dirty="0"/>
              <a:t> </a:t>
            </a:r>
            <a:endParaRPr lang="fr-FR" noProof="0" dirty="0"/>
          </a:p>
          <a:p>
            <a:pPr marL="0">
              <a:lnSpc>
                <a:spcPct val="115000"/>
              </a:lnSpc>
              <a:spcBef>
                <a:spcPts val="0"/>
              </a:spcBef>
            </a:pPr>
            <a:r>
              <a:rPr lang="en-US" u="sng" dirty="0">
                <a:solidFill>
                  <a:srgbClr val="0065A4"/>
                </a:solidFill>
                <a:latin typeface="Arial" panose="020B0604020202020204" pitchFamily="34" charset="0"/>
                <a:ea typeface="Times New Roman" panose="02020603050405020304" pitchFamily="18" charset="0"/>
                <a:cs typeface="Arial" panose="020B0604020202020204" pitchFamily="34" charset="0"/>
                <a:hlinkClick r:id="rId3"/>
              </a:rPr>
              <a:t>https://doi.org/10.1016/j.eng.2019.10.004</a:t>
            </a:r>
            <a:r>
              <a:rPr lang="en-US" dirty="0">
                <a:latin typeface="Arial" panose="020B0604020202020204" pitchFamily="34" charset="0"/>
                <a:ea typeface="Times New Roman" panose="02020603050405020304" pitchFamily="18" charset="0"/>
                <a:cs typeface="Arial" panose="020B0604020202020204" pitchFamily="34" charset="0"/>
              </a:rPr>
              <a:t> </a:t>
            </a:r>
            <a:endParaRPr lang="fr-FR" dirty="0">
              <a:latin typeface="Arial" panose="020B0604020202020204" pitchFamily="34" charset="0"/>
              <a:ea typeface="Times New Roman" panose="02020603050405020304" pitchFamily="18" charset="0"/>
              <a:cs typeface="Arial" panose="020B0604020202020204" pitchFamily="34" charset="0"/>
            </a:endParaRPr>
          </a:p>
          <a:p>
            <a:pPr marL="0" indent="0">
              <a:spcBef>
                <a:spcPts val="373"/>
              </a:spcBef>
            </a:pPr>
            <a:endParaRPr dirty="0"/>
          </a:p>
        </p:txBody>
      </p:sp>
      <p:sp>
        <p:nvSpPr>
          <p:cNvPr id="643" name="Google Shape;643;p30: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30</a:t>
            </a:fld>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50"/>
        <p:cNvGrpSpPr/>
        <p:nvPr/>
      </p:nvGrpSpPr>
      <p:grpSpPr>
        <a:xfrm>
          <a:off x="0" y="0"/>
          <a:ext cx="0" cy="0"/>
          <a:chOff x="0" y="0"/>
          <a:chExt cx="0" cy="0"/>
        </a:xfrm>
      </p:grpSpPr>
      <p:sp>
        <p:nvSpPr>
          <p:cNvPr id="651" name="Google Shape;651;p31: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652" name="Google Shape;652;p31: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pPr>
            <a:r>
              <a:rPr lang="fr-FR" b="1" dirty="0"/>
              <a:t>Notes de l'instructeur :</a:t>
            </a:r>
            <a:endParaRPr lang="fr-FR" noProof="0" dirty="0"/>
          </a:p>
          <a:p>
            <a:pPr marL="0" indent="0">
              <a:spcBef>
                <a:spcPts val="373"/>
              </a:spcBef>
            </a:pPr>
            <a:endParaRPr lang="fr-FR" dirty="0"/>
          </a:p>
          <a:p>
            <a:pPr marL="177845" indent="-177845">
              <a:spcBef>
                <a:spcPts val="373"/>
              </a:spcBef>
              <a:buClr>
                <a:schemeClr val="dk1"/>
              </a:buClr>
              <a:buSzPts val="1200"/>
              <a:buFont typeface="Wingdings" panose="05000000000000000000" pitchFamily="2" charset="2"/>
              <a:buChar char="§"/>
            </a:pPr>
            <a:r>
              <a:rPr lang="fr-FR" b="1" u="sng" dirty="0"/>
              <a:t>Dites</a:t>
            </a:r>
            <a:r>
              <a:rPr lang="fr-FR" b="1" dirty="0"/>
              <a:t> : </a:t>
            </a:r>
            <a:r>
              <a:rPr lang="fr-FR" dirty="0"/>
              <a:t>Rappelons-nous l'approche </a:t>
            </a:r>
            <a:r>
              <a:rPr lang="fr-FR" noProof="0" dirty="0"/>
              <a:t>Une Seule Santé</a:t>
            </a:r>
            <a:r>
              <a:rPr lang="fr-FR" dirty="0"/>
              <a:t>. La base d</a:t>
            </a:r>
            <a:r>
              <a:rPr lang="fr-FR" noProof="0" dirty="0"/>
              <a:t>’Une Seule Santé</a:t>
            </a:r>
            <a:r>
              <a:rPr lang="fr-FR" dirty="0"/>
              <a:t> est la collaboration entre des secteurs différents et complémentaires. Il ne s'agit pas seulement d'une collaboration avec les professionnels de la santé animale et environnementale. </a:t>
            </a:r>
            <a:endParaRPr lang="fr-FR" noProof="0" dirty="0"/>
          </a:p>
          <a:p>
            <a:pPr marL="177845" indent="-177845">
              <a:spcBef>
                <a:spcPts val="373"/>
              </a:spcBef>
              <a:buFont typeface="Wingdings" panose="05000000000000000000" pitchFamily="2" charset="2"/>
              <a:buChar char="§"/>
            </a:pPr>
            <a:endParaRPr lang="fr-FR" dirty="0"/>
          </a:p>
          <a:p>
            <a:pPr marL="177845" indent="-177845">
              <a:spcBef>
                <a:spcPts val="373"/>
              </a:spcBef>
              <a:buClr>
                <a:schemeClr val="dk1"/>
              </a:buClr>
              <a:buSzPts val="1200"/>
              <a:buFont typeface="Wingdings" panose="05000000000000000000" pitchFamily="2" charset="2"/>
              <a:buChar char="§"/>
            </a:pPr>
            <a:r>
              <a:rPr lang="fr-FR" b="1" u="sng" dirty="0"/>
              <a:t>Dites</a:t>
            </a:r>
            <a:r>
              <a:rPr lang="fr-FR" b="1" dirty="0"/>
              <a:t> : </a:t>
            </a:r>
            <a:r>
              <a:rPr lang="fr-FR" dirty="0"/>
              <a:t>Travailler en étroite collaboration avec les laboratoires et leur personnel (</a:t>
            </a:r>
            <a:r>
              <a:rPr lang="fr-FR" i="1" dirty="0"/>
              <a:t>microbiologistes, virologues, etc.</a:t>
            </a:r>
            <a:r>
              <a:rPr lang="fr-FR" dirty="0"/>
              <a:t>) est essentiel pour une réponse prompte et efficace en matière de santé publique.</a:t>
            </a:r>
            <a:endParaRPr lang="fr-FR" noProof="0" dirty="0"/>
          </a:p>
          <a:p>
            <a:pPr marL="177845" indent="-177845">
              <a:spcBef>
                <a:spcPts val="373"/>
              </a:spcBef>
              <a:buClr>
                <a:schemeClr val="dk1"/>
              </a:buClr>
              <a:buSzPts val="1200"/>
              <a:buFont typeface="Wingdings" panose="05000000000000000000" pitchFamily="2" charset="2"/>
              <a:buChar char="§"/>
            </a:pPr>
            <a:endParaRPr lang="fr-FR" dirty="0"/>
          </a:p>
          <a:p>
            <a:pPr marL="177845" indent="-177845">
              <a:spcBef>
                <a:spcPts val="373"/>
              </a:spcBef>
              <a:buClr>
                <a:schemeClr val="dk1"/>
              </a:buClr>
              <a:buSzPts val="1200"/>
              <a:buFont typeface="Wingdings" panose="05000000000000000000" pitchFamily="2" charset="2"/>
              <a:buChar char="§"/>
            </a:pPr>
            <a:r>
              <a:rPr lang="fr-FR" b="1" u="sng" dirty="0"/>
              <a:t>Dites</a:t>
            </a:r>
            <a:r>
              <a:rPr lang="fr-FR" b="1" dirty="0"/>
              <a:t> : </a:t>
            </a:r>
            <a:r>
              <a:rPr lang="fr-FR" dirty="0"/>
              <a:t>Il est important d'entretenir de bonnes relations avec les points de contact de vos laboratoires locaux, régionaux et/ou de référence, y compris les laboratoires vétérinaires de référence, car vous devrez travailler en étroite collaboration avec eux et compter sur eux lors des investigations de terrain.</a:t>
            </a:r>
            <a:endParaRPr lang="fr-FR" noProof="0" dirty="0"/>
          </a:p>
        </p:txBody>
      </p:sp>
      <p:sp>
        <p:nvSpPr>
          <p:cNvPr id="653" name="Google Shape;653;p31: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31</a:t>
            </a:fld>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58"/>
        <p:cNvGrpSpPr/>
        <p:nvPr/>
      </p:nvGrpSpPr>
      <p:grpSpPr>
        <a:xfrm>
          <a:off x="0" y="0"/>
          <a:ext cx="0" cy="0"/>
          <a:chOff x="0" y="0"/>
          <a:chExt cx="0" cy="0"/>
        </a:xfrm>
      </p:grpSpPr>
      <p:sp>
        <p:nvSpPr>
          <p:cNvPr id="659" name="Google Shape;659;p32: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660" name="Google Shape;660;p32: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pPr>
            <a:r>
              <a:rPr lang="fr-FR" b="1" dirty="0"/>
              <a:t>Notes de l'instructeur :</a:t>
            </a:r>
            <a:endParaRPr lang="fr-FR" noProof="0" dirty="0"/>
          </a:p>
          <a:p>
            <a:pPr marL="0" indent="0">
              <a:lnSpc>
                <a:spcPct val="115000"/>
              </a:lnSpc>
              <a:spcBef>
                <a:spcPts val="1867"/>
              </a:spcBef>
            </a:pPr>
            <a:endParaRPr lang="fr-FR" dirty="0"/>
          </a:p>
          <a:p>
            <a:pPr marL="177845" indent="-177845">
              <a:lnSpc>
                <a:spcPct val="115000"/>
              </a:lnSpc>
              <a:spcBef>
                <a:spcPts val="1867"/>
              </a:spcBef>
              <a:buClr>
                <a:schemeClr val="dk1"/>
              </a:buClr>
              <a:buSzPts val="1200"/>
              <a:buFont typeface="Wingdings" panose="05000000000000000000" pitchFamily="2" charset="2"/>
              <a:buChar char="§"/>
            </a:pPr>
            <a:r>
              <a:rPr lang="fr-FR" b="1" u="sng" noProof="0" dirty="0"/>
              <a:t>Dites</a:t>
            </a:r>
            <a:r>
              <a:rPr lang="fr-FR" b="1" dirty="0"/>
              <a:t> : </a:t>
            </a:r>
            <a:r>
              <a:rPr lang="fr-FR" dirty="0"/>
              <a:t>Une communication efficace entre les responsables de la surveillance de la santé publique et les laborantins avant l'apparition d'une flambée est susceptible de conduire à une collaboration plus efficace au cours de l</a:t>
            </a:r>
            <a:r>
              <a:rPr lang="fr-FR" noProof="0" dirty="0"/>
              <a:t>a flambée</a:t>
            </a:r>
            <a:r>
              <a:rPr lang="fr-FR" dirty="0"/>
              <a:t>.</a:t>
            </a:r>
            <a:endParaRPr lang="fr-FR" noProof="0" dirty="0"/>
          </a:p>
          <a:p>
            <a:pPr marL="177845" indent="-177845">
              <a:lnSpc>
                <a:spcPct val="115000"/>
              </a:lnSpc>
              <a:spcBef>
                <a:spcPts val="1867"/>
              </a:spcBef>
              <a:buClr>
                <a:schemeClr val="dk1"/>
              </a:buClr>
              <a:buSzPts val="1200"/>
              <a:buFont typeface="Wingdings" panose="05000000000000000000" pitchFamily="2" charset="2"/>
              <a:buChar char="§"/>
            </a:pPr>
            <a:endParaRPr lang="fr-FR" dirty="0"/>
          </a:p>
          <a:p>
            <a:pPr marL="177845" indent="-177845">
              <a:lnSpc>
                <a:spcPct val="115000"/>
              </a:lnSpc>
              <a:spcBef>
                <a:spcPts val="1867"/>
              </a:spcBef>
              <a:buClr>
                <a:schemeClr val="dk1"/>
              </a:buClr>
              <a:buSzPts val="1200"/>
              <a:buFont typeface="Wingdings" panose="05000000000000000000" pitchFamily="2" charset="2"/>
              <a:buChar char="§"/>
            </a:pPr>
            <a:r>
              <a:rPr lang="fr-FR" b="1" u="sng" noProof="0" dirty="0"/>
              <a:t>Dites</a:t>
            </a:r>
            <a:r>
              <a:rPr lang="fr-FR" b="1" u="none" noProof="0" dirty="0"/>
              <a:t> </a:t>
            </a:r>
            <a:r>
              <a:rPr lang="fr-FR" b="1" dirty="0"/>
              <a:t>: </a:t>
            </a:r>
            <a:r>
              <a:rPr lang="fr-FR" dirty="0"/>
              <a:t>Les agents de surveillance doivent consulter le laboratoire pour élaborer une stratégie systématique de collecte d'échantillons, qui </a:t>
            </a:r>
            <a:r>
              <a:rPr lang="fr-FR" noProof="0" dirty="0"/>
              <a:t>comprend</a:t>
            </a:r>
            <a:r>
              <a:rPr lang="fr-FR" dirty="0"/>
              <a:t> également un plan de collecte et de transport.</a:t>
            </a:r>
            <a:endParaRPr lang="fr-FR" noProof="0" dirty="0"/>
          </a:p>
          <a:p>
            <a:pPr marL="256887" indent="-177845">
              <a:lnSpc>
                <a:spcPct val="115000"/>
              </a:lnSpc>
              <a:spcBef>
                <a:spcPts val="1867"/>
              </a:spcBef>
              <a:buClr>
                <a:schemeClr val="dk1"/>
              </a:buClr>
              <a:buSzPts val="1200"/>
              <a:buFont typeface="Wingdings" panose="05000000000000000000" pitchFamily="2" charset="2"/>
              <a:buChar char="§"/>
            </a:pPr>
            <a:endParaRPr lang="fr-FR" dirty="0"/>
          </a:p>
          <a:p>
            <a:pPr marL="177845" indent="-177845">
              <a:lnSpc>
                <a:spcPct val="115000"/>
              </a:lnSpc>
              <a:spcBef>
                <a:spcPts val="1867"/>
              </a:spcBef>
              <a:buClr>
                <a:schemeClr val="dk1"/>
              </a:buClr>
              <a:buSzPts val="1200"/>
              <a:buFont typeface="Wingdings" panose="05000000000000000000" pitchFamily="2" charset="2"/>
              <a:buChar char="§"/>
            </a:pPr>
            <a:r>
              <a:rPr lang="fr-FR" b="1" u="sng" noProof="0" dirty="0"/>
              <a:t>Dites</a:t>
            </a:r>
            <a:r>
              <a:rPr lang="fr-FR" b="1" u="none" noProof="0" dirty="0"/>
              <a:t> </a:t>
            </a:r>
            <a:r>
              <a:rPr lang="fr-FR" b="1" dirty="0"/>
              <a:t>: </a:t>
            </a:r>
            <a:r>
              <a:rPr lang="fr-FR" dirty="0"/>
              <a:t>Même si le personnel clinique et un technicien de laboratoire sont disponibles pour collecter, gérer et transporter correctement les échantillons, le responsable de la surveillance peut contribuer en veillant à ce que les informations correctes soient inscrites sur les étiquettes et les formulaires d’investigation de cas.</a:t>
            </a:r>
            <a:endParaRPr lang="fr-FR" noProof="0" dirty="0"/>
          </a:p>
          <a:p>
            <a:pPr marL="256887" indent="-177845">
              <a:lnSpc>
                <a:spcPct val="115000"/>
              </a:lnSpc>
              <a:spcBef>
                <a:spcPts val="1867"/>
              </a:spcBef>
              <a:buClr>
                <a:schemeClr val="dk1"/>
              </a:buClr>
              <a:buSzPts val="1200"/>
              <a:buFont typeface="Wingdings" panose="05000000000000000000" pitchFamily="2" charset="2"/>
              <a:buChar char="§"/>
            </a:pPr>
            <a:endParaRPr lang="fr-FR" dirty="0"/>
          </a:p>
          <a:p>
            <a:pPr marL="177845" indent="-177845">
              <a:lnSpc>
                <a:spcPct val="115000"/>
              </a:lnSpc>
              <a:spcBef>
                <a:spcPts val="1867"/>
              </a:spcBef>
              <a:buClr>
                <a:schemeClr val="dk1"/>
              </a:buClr>
              <a:buSzPts val="1200"/>
              <a:buFont typeface="Wingdings" panose="05000000000000000000" pitchFamily="2" charset="2"/>
              <a:buChar char="§"/>
            </a:pPr>
            <a:r>
              <a:rPr lang="fr-FR" b="1" u="sng" dirty="0"/>
              <a:t>Dites</a:t>
            </a:r>
            <a:r>
              <a:rPr lang="fr-FR" b="1" dirty="0"/>
              <a:t> : </a:t>
            </a:r>
            <a:r>
              <a:rPr lang="fr-FR" dirty="0"/>
              <a:t>Enfin, la bio-sûreté pour tous les travailleurs est importante à toutes les phases d'une in</a:t>
            </a:r>
            <a:r>
              <a:rPr lang="fr-FR" noProof="0" dirty="0"/>
              <a:t>vestigation.</a:t>
            </a:r>
          </a:p>
          <a:p>
            <a:pPr marL="0" indent="0">
              <a:spcBef>
                <a:spcPts val="996"/>
              </a:spcBef>
            </a:pPr>
            <a:endParaRPr dirty="0"/>
          </a:p>
        </p:txBody>
      </p:sp>
      <p:sp>
        <p:nvSpPr>
          <p:cNvPr id="661" name="Google Shape;661;p32: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32</a:t>
            </a:fld>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6"/>
        <p:cNvGrpSpPr/>
        <p:nvPr/>
      </p:nvGrpSpPr>
      <p:grpSpPr>
        <a:xfrm>
          <a:off x="0" y="0"/>
          <a:ext cx="0" cy="0"/>
          <a:chOff x="0" y="0"/>
          <a:chExt cx="0" cy="0"/>
        </a:xfrm>
      </p:grpSpPr>
      <p:sp>
        <p:nvSpPr>
          <p:cNvPr id="667" name="Google Shape;667;p33: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668" name="Google Shape;668;p33: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pPr>
            <a:r>
              <a:rPr lang="fr-FR" b="1" dirty="0"/>
              <a:t>Notes de l'instructeur :</a:t>
            </a:r>
            <a:endParaRPr lang="fr-FR" noProof="0" dirty="0"/>
          </a:p>
          <a:p>
            <a:pPr marL="0" indent="0">
              <a:spcBef>
                <a:spcPts val="1867"/>
              </a:spcBef>
            </a:pPr>
            <a:endParaRPr lang="fr-FR" b="1" dirty="0"/>
          </a:p>
          <a:p>
            <a:pPr marL="177845" indent="-177845">
              <a:lnSpc>
                <a:spcPct val="115000"/>
              </a:lnSpc>
              <a:spcBef>
                <a:spcPts val="1867"/>
              </a:spcBef>
              <a:buClr>
                <a:schemeClr val="dk1"/>
              </a:buClr>
              <a:buSzPts val="1200"/>
              <a:buFont typeface="Noto Sans Symbols"/>
              <a:buChar char="❖"/>
            </a:pPr>
            <a:r>
              <a:rPr lang="fr-FR" b="1" i="1" dirty="0"/>
              <a:t>Passez en revue cette diapositive pour rappeler les objectifs de cette session.  </a:t>
            </a:r>
            <a:endParaRPr lang="fr-FR" noProof="0" dirty="0"/>
          </a:p>
          <a:p>
            <a:pPr marL="0" indent="0">
              <a:lnSpc>
                <a:spcPct val="115000"/>
              </a:lnSpc>
              <a:spcBef>
                <a:spcPts val="1867"/>
              </a:spcBef>
            </a:pPr>
            <a:endParaRPr lang="fr-FR" dirty="0"/>
          </a:p>
          <a:p>
            <a:pPr marL="177845" indent="-177845">
              <a:lnSpc>
                <a:spcPct val="115000"/>
              </a:lnSpc>
              <a:spcBef>
                <a:spcPts val="1867"/>
              </a:spcBef>
              <a:buClr>
                <a:schemeClr val="dk1"/>
              </a:buClr>
              <a:buSzPts val="1200"/>
              <a:buFont typeface="Wingdings" panose="05000000000000000000" pitchFamily="2" charset="2"/>
              <a:buChar char="§"/>
            </a:pPr>
            <a:r>
              <a:rPr lang="fr-FR" b="1" u="sng" dirty="0"/>
              <a:t>Posez la question</a:t>
            </a:r>
            <a:r>
              <a:rPr lang="fr-FR" b="1" dirty="0"/>
              <a:t> : </a:t>
            </a:r>
            <a:r>
              <a:rPr lang="fr-FR" dirty="0"/>
              <a:t>Avons-nous couvert ces objectifs ?</a:t>
            </a:r>
            <a:endParaRPr lang="fr-FR" noProof="0" dirty="0"/>
          </a:p>
          <a:p>
            <a:pPr marL="256887" indent="-177845">
              <a:lnSpc>
                <a:spcPct val="115000"/>
              </a:lnSpc>
              <a:spcBef>
                <a:spcPts val="1867"/>
              </a:spcBef>
              <a:buClr>
                <a:schemeClr val="dk1"/>
              </a:buClr>
              <a:buSzPts val="1200"/>
              <a:buFont typeface="Wingdings" panose="05000000000000000000" pitchFamily="2" charset="2"/>
              <a:buChar char="§"/>
            </a:pPr>
            <a:endParaRPr lang="fr-FR" dirty="0"/>
          </a:p>
          <a:p>
            <a:pPr marL="177845" indent="-177845">
              <a:lnSpc>
                <a:spcPct val="115000"/>
              </a:lnSpc>
              <a:spcBef>
                <a:spcPts val="1867"/>
              </a:spcBef>
              <a:buClr>
                <a:schemeClr val="dk1"/>
              </a:buClr>
              <a:buSzPts val="1200"/>
              <a:buFont typeface="Wingdings" panose="05000000000000000000" pitchFamily="2" charset="2"/>
              <a:buChar char="§"/>
            </a:pPr>
            <a:r>
              <a:rPr lang="fr-FR" b="1" u="sng" noProof="0" dirty="0"/>
              <a:t>Remerciez</a:t>
            </a:r>
            <a:r>
              <a:rPr lang="fr-FR" dirty="0"/>
              <a:t> les participants pour leurs réponses et répondez aux questions avant de conclure cette section.</a:t>
            </a:r>
          </a:p>
        </p:txBody>
      </p:sp>
      <p:sp>
        <p:nvSpPr>
          <p:cNvPr id="669" name="Google Shape;669;p33: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33</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2"/>
        <p:cNvGrpSpPr/>
        <p:nvPr/>
      </p:nvGrpSpPr>
      <p:grpSpPr>
        <a:xfrm>
          <a:off x="0" y="0"/>
          <a:ext cx="0" cy="0"/>
          <a:chOff x="0" y="0"/>
          <a:chExt cx="0" cy="0"/>
        </a:xfrm>
      </p:grpSpPr>
      <p:sp>
        <p:nvSpPr>
          <p:cNvPr id="313" name="Google Shape;313;p4: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314" name="Google Shape;314;p4:notes"/>
          <p:cNvSpPr txBox="1">
            <a:spLocks noGrp="1"/>
          </p:cNvSpPr>
          <p:nvPr>
            <p:ph type="body" idx="1"/>
          </p:nvPr>
        </p:nvSpPr>
        <p:spPr>
          <a:xfrm>
            <a:off x="732182" y="4561226"/>
            <a:ext cx="5850783" cy="4318495"/>
          </a:xfrm>
          <a:prstGeom prst="rect">
            <a:avLst/>
          </a:prstGeom>
          <a:noFill/>
          <a:ln>
            <a:noFill/>
          </a:ln>
        </p:spPr>
        <p:txBody>
          <a:bodyPr spcFirstLastPara="1" wrap="square" lIns="96624" tIns="48312" rIns="96624" bIns="48312" anchor="t" anchorCtr="0">
            <a:noAutofit/>
          </a:bodyPr>
          <a:lstStyle/>
          <a:p>
            <a:pPr marL="0" indent="0">
              <a:spcBef>
                <a:spcPts val="0"/>
              </a:spcBef>
            </a:pPr>
            <a:r>
              <a:rPr lang="fr-FR" b="1" dirty="0"/>
              <a:t>Notes de l'instructeur :</a:t>
            </a:r>
            <a:endParaRPr lang="fr-FR" noProof="0" dirty="0"/>
          </a:p>
          <a:p>
            <a:pPr marL="0" indent="0">
              <a:spcBef>
                <a:spcPts val="1867"/>
              </a:spcBef>
            </a:pPr>
            <a:endParaRPr lang="fr-FR" b="1" dirty="0"/>
          </a:p>
          <a:p>
            <a:pPr marL="177845" indent="-177845">
              <a:spcBef>
                <a:spcPts val="1867"/>
              </a:spcBef>
              <a:buClr>
                <a:schemeClr val="dk1"/>
              </a:buClr>
              <a:buSzPts val="1200"/>
              <a:buFont typeface="Wingdings" panose="05000000000000000000" pitchFamily="2" charset="2"/>
              <a:buChar char="§"/>
            </a:pPr>
            <a:r>
              <a:rPr lang="fr-FR" b="1" u="sng" dirty="0"/>
              <a:t>Dites</a:t>
            </a:r>
            <a:r>
              <a:rPr lang="fr-FR" b="1" dirty="0"/>
              <a:t> : </a:t>
            </a:r>
            <a:r>
              <a:rPr lang="fr-FR" dirty="0"/>
              <a:t>Décrivez ce graphique. Cela vous semble-t-il être une flambée ?</a:t>
            </a:r>
            <a:endParaRPr lang="fr-FR" noProof="0" dirty="0"/>
          </a:p>
          <a:p>
            <a:pPr marL="256887" indent="-177845">
              <a:spcBef>
                <a:spcPts val="1867"/>
              </a:spcBef>
              <a:buClr>
                <a:schemeClr val="dk1"/>
              </a:buClr>
              <a:buSzPts val="1200"/>
              <a:buFont typeface="Wingdings" panose="05000000000000000000" pitchFamily="2" charset="2"/>
              <a:buChar char="§"/>
            </a:pPr>
            <a:endParaRPr lang="fr-FR" dirty="0"/>
          </a:p>
          <a:p>
            <a:pPr marL="177845" indent="-177845">
              <a:spcBef>
                <a:spcPts val="1867"/>
              </a:spcBef>
              <a:buClr>
                <a:schemeClr val="dk1"/>
              </a:buClr>
              <a:buSzPts val="1200"/>
              <a:buFont typeface="Wingdings" panose="05000000000000000000" pitchFamily="2" charset="2"/>
              <a:buChar char="§"/>
            </a:pPr>
            <a:r>
              <a:rPr lang="fr-FR" b="1" u="sng" noProof="0" dirty="0"/>
              <a:t>Remerciez</a:t>
            </a:r>
            <a:r>
              <a:rPr lang="fr-FR" b="1" dirty="0"/>
              <a:t> </a:t>
            </a:r>
            <a:r>
              <a:rPr lang="fr-FR" dirty="0"/>
              <a:t>les participants pour leurs </a:t>
            </a:r>
            <a:r>
              <a:rPr lang="fr-FR" dirty="0" err="1"/>
              <a:t>reponses</a:t>
            </a:r>
            <a:r>
              <a:rPr lang="fr-FR" dirty="0"/>
              <a:t>. </a:t>
            </a:r>
            <a:r>
              <a:rPr lang="fr-FR" b="1" dirty="0"/>
              <a:t>Réponse : </a:t>
            </a:r>
            <a:r>
              <a:rPr lang="fr-FR" i="1" dirty="0"/>
              <a:t>Non. Il s'agit de cas sporadiques.</a:t>
            </a:r>
          </a:p>
          <a:p>
            <a:pPr marL="0" indent="0">
              <a:spcBef>
                <a:spcPts val="996"/>
              </a:spcBef>
            </a:pPr>
            <a:endParaRPr dirty="0"/>
          </a:p>
        </p:txBody>
      </p:sp>
      <p:sp>
        <p:nvSpPr>
          <p:cNvPr id="315" name="Google Shape;315;p4:notes"/>
          <p:cNvSpPr txBox="1">
            <a:spLocks noGrp="1"/>
          </p:cNvSpPr>
          <p:nvPr>
            <p:ph type="sldNum" idx="12"/>
          </p:nvPr>
        </p:nvSpPr>
        <p:spPr>
          <a:xfrm>
            <a:off x="4142962" y="9119172"/>
            <a:ext cx="3170504" cy="480246"/>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4</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9"/>
        <p:cNvGrpSpPr/>
        <p:nvPr/>
      </p:nvGrpSpPr>
      <p:grpSpPr>
        <a:xfrm>
          <a:off x="0" y="0"/>
          <a:ext cx="0" cy="0"/>
          <a:chOff x="0" y="0"/>
          <a:chExt cx="0" cy="0"/>
        </a:xfrm>
      </p:grpSpPr>
      <p:sp>
        <p:nvSpPr>
          <p:cNvPr id="320" name="Google Shape;320;p5: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321" name="Google Shape;321;p5: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pPr>
            <a:r>
              <a:rPr lang="fr-FR" b="1" dirty="0"/>
              <a:t>Notes de l'instructeur :</a:t>
            </a:r>
            <a:endParaRPr lang="fr-FR" noProof="0" dirty="0"/>
          </a:p>
          <a:p>
            <a:pPr marL="0" indent="0">
              <a:spcBef>
                <a:spcPts val="1867"/>
              </a:spcBef>
            </a:pPr>
            <a:endParaRPr lang="fr-FR" b="1" dirty="0">
              <a:highlight>
                <a:srgbClr val="00FF00"/>
              </a:highlight>
            </a:endParaRPr>
          </a:p>
          <a:p>
            <a:pPr marL="177845" indent="-177845">
              <a:lnSpc>
                <a:spcPct val="115000"/>
              </a:lnSpc>
              <a:spcBef>
                <a:spcPts val="622"/>
              </a:spcBef>
              <a:buClr>
                <a:schemeClr val="dk1"/>
              </a:buClr>
              <a:buSzPts val="1200"/>
              <a:buFont typeface="Wingdings" panose="05000000000000000000" pitchFamily="2" charset="2"/>
              <a:buChar char="§"/>
            </a:pPr>
            <a:r>
              <a:rPr lang="fr-FR" b="1" u="sng" dirty="0"/>
              <a:t>Dites</a:t>
            </a:r>
            <a:r>
              <a:rPr lang="fr-FR" b="1" dirty="0"/>
              <a:t> : </a:t>
            </a:r>
            <a:r>
              <a:rPr lang="fr-FR" dirty="0"/>
              <a:t>Le meilleur moment pour contacter le laboratoire afin de discuter de la collaboration et des services de laboratoire n’est PAS pendant une flambée mais pendant la période de calme en l'absence de toute épidémie, avant qu'une</a:t>
            </a:r>
            <a:r>
              <a:rPr lang="fr-FR" noProof="0" dirty="0"/>
              <a:t> flambée</a:t>
            </a:r>
            <a:r>
              <a:rPr lang="fr-FR" dirty="0"/>
              <a:t> ne se produise.</a:t>
            </a:r>
            <a:endParaRPr lang="fr-FR" noProof="0" dirty="0"/>
          </a:p>
          <a:p>
            <a:pPr marL="256887" indent="-177845">
              <a:lnSpc>
                <a:spcPct val="115000"/>
              </a:lnSpc>
              <a:spcBef>
                <a:spcPts val="622"/>
              </a:spcBef>
              <a:buClr>
                <a:schemeClr val="dk1"/>
              </a:buClr>
              <a:buSzPts val="1200"/>
              <a:buFont typeface="Wingdings" panose="05000000000000000000" pitchFamily="2" charset="2"/>
              <a:buChar char="§"/>
            </a:pPr>
            <a:endParaRPr lang="fr-FR" b="1" dirty="0"/>
          </a:p>
          <a:p>
            <a:pPr marL="177845" indent="-177845">
              <a:lnSpc>
                <a:spcPct val="115000"/>
              </a:lnSpc>
              <a:spcBef>
                <a:spcPts val="622"/>
              </a:spcBef>
              <a:buClr>
                <a:schemeClr val="dk1"/>
              </a:buClr>
              <a:buSzPts val="1200"/>
              <a:buFont typeface="Wingdings" panose="05000000000000000000" pitchFamily="2" charset="2"/>
              <a:buChar char="§"/>
            </a:pPr>
            <a:r>
              <a:rPr lang="fr-FR" b="1" u="sng" dirty="0"/>
              <a:t>Posez la question</a:t>
            </a:r>
            <a:r>
              <a:rPr lang="fr-FR" b="1" dirty="0"/>
              <a:t> : </a:t>
            </a:r>
            <a:r>
              <a:rPr lang="fr-FR" dirty="0"/>
              <a:t>Pendant une période de calme, quelles questions pourriez-vous poser à un membre du laboratoire sur la collaboration et les services de laboratoire pendant une flambée ?</a:t>
            </a:r>
            <a:endParaRPr lang="fr-FR" noProof="0" dirty="0"/>
          </a:p>
          <a:p>
            <a:pPr marL="177845" indent="-98803">
              <a:lnSpc>
                <a:spcPct val="115000"/>
              </a:lnSpc>
              <a:spcBef>
                <a:spcPts val="622"/>
              </a:spcBef>
              <a:buClr>
                <a:schemeClr val="dk1"/>
              </a:buClr>
              <a:buSzPts val="1200"/>
            </a:pPr>
            <a:endParaRPr lang="fr-FR" i="1" dirty="0"/>
          </a:p>
          <a:p>
            <a:pPr marL="177845" indent="-177845">
              <a:lnSpc>
                <a:spcPct val="115000"/>
              </a:lnSpc>
              <a:spcBef>
                <a:spcPts val="622"/>
              </a:spcBef>
              <a:buClr>
                <a:schemeClr val="dk1"/>
              </a:buClr>
              <a:buSzPts val="1200"/>
              <a:buFont typeface="Noto Sans Symbols"/>
              <a:buChar char="❖"/>
            </a:pPr>
            <a:r>
              <a:rPr lang="fr-FR" b="1" i="1" dirty="0"/>
              <a:t>Solliciter plusieurs réponses.</a:t>
            </a:r>
            <a:endParaRPr lang="fr-FR" b="1" dirty="0"/>
          </a:p>
          <a:p>
            <a:pPr marL="0" indent="0">
              <a:lnSpc>
                <a:spcPct val="115000"/>
              </a:lnSpc>
              <a:spcBef>
                <a:spcPts val="622"/>
              </a:spcBef>
              <a:buClr>
                <a:schemeClr val="dk1"/>
              </a:buClr>
              <a:buSzPts val="1200"/>
            </a:pPr>
            <a:endParaRPr lang="fr-FR" dirty="0"/>
          </a:p>
          <a:p>
            <a:pPr marL="177845" indent="-177845">
              <a:lnSpc>
                <a:spcPct val="115000"/>
              </a:lnSpc>
              <a:spcBef>
                <a:spcPts val="622"/>
              </a:spcBef>
              <a:buClr>
                <a:schemeClr val="dk1"/>
              </a:buClr>
              <a:buSzPts val="1200"/>
              <a:buFont typeface="Wingdings" panose="05000000000000000000" pitchFamily="2" charset="2"/>
              <a:buChar char="§"/>
            </a:pPr>
            <a:r>
              <a:rPr lang="fr-FR" b="1" u="sng" noProof="0" dirty="0"/>
              <a:t>Remerciez</a:t>
            </a:r>
            <a:r>
              <a:rPr lang="fr-FR" b="1" dirty="0"/>
              <a:t> </a:t>
            </a:r>
            <a:r>
              <a:rPr lang="fr-FR" dirty="0"/>
              <a:t>les participants pour leurs réponses.  </a:t>
            </a:r>
            <a:endParaRPr lang="fr-FR" noProof="0" dirty="0"/>
          </a:p>
          <a:p>
            <a:pPr marL="256887" indent="-177845">
              <a:lnSpc>
                <a:spcPct val="115000"/>
              </a:lnSpc>
              <a:spcBef>
                <a:spcPts val="622"/>
              </a:spcBef>
              <a:buClr>
                <a:schemeClr val="dk1"/>
              </a:buClr>
              <a:buSzPts val="1200"/>
              <a:buFont typeface="Wingdings" panose="05000000000000000000" pitchFamily="2" charset="2"/>
              <a:buChar char="§"/>
            </a:pPr>
            <a:endParaRPr lang="fr-FR" dirty="0"/>
          </a:p>
          <a:p>
            <a:pPr marL="177845" indent="-177845">
              <a:lnSpc>
                <a:spcPct val="115000"/>
              </a:lnSpc>
              <a:spcBef>
                <a:spcPts val="622"/>
              </a:spcBef>
              <a:buClr>
                <a:schemeClr val="dk1"/>
              </a:buClr>
              <a:buSzPts val="1200"/>
              <a:buFont typeface="Wingdings" panose="05000000000000000000" pitchFamily="2" charset="2"/>
              <a:buChar char="§"/>
            </a:pPr>
            <a:r>
              <a:rPr lang="fr-FR" b="1" u="sng" dirty="0"/>
              <a:t>Dites</a:t>
            </a:r>
            <a:r>
              <a:rPr lang="fr-FR" b="1" dirty="0"/>
              <a:t> : </a:t>
            </a:r>
            <a:r>
              <a:rPr lang="fr-FR" dirty="0"/>
              <a:t>Voici une liste partielle des questions que vous devriez poser. </a:t>
            </a:r>
            <a:r>
              <a:rPr lang="fr-FR" b="1" dirty="0"/>
              <a:t>&lt;CLIQUER&gt;</a:t>
            </a:r>
            <a:endParaRPr lang="fr-FR" b="1" noProof="0" dirty="0"/>
          </a:p>
          <a:p>
            <a:pPr marL="177845" indent="-98803">
              <a:lnSpc>
                <a:spcPct val="115000"/>
              </a:lnSpc>
              <a:spcBef>
                <a:spcPts val="622"/>
              </a:spcBef>
              <a:buClr>
                <a:schemeClr val="dk1"/>
              </a:buClr>
              <a:buSzPts val="1200"/>
            </a:pPr>
            <a:endParaRPr lang="fr-FR" dirty="0"/>
          </a:p>
          <a:p>
            <a:pPr marL="652099" lvl="1" indent="-177845">
              <a:lnSpc>
                <a:spcPct val="115000"/>
              </a:lnSpc>
              <a:spcBef>
                <a:spcPts val="622"/>
              </a:spcBef>
              <a:buClr>
                <a:schemeClr val="dk1"/>
              </a:buClr>
              <a:buSzPts val="1200"/>
              <a:buFont typeface="Courier New"/>
              <a:buChar char="o"/>
            </a:pPr>
            <a:r>
              <a:rPr lang="fr-FR" dirty="0"/>
              <a:t>Avant tout, qui est le point de contact du laboratoire ? Le nom et le numéro de téléphone de cette personne doivent être programmés dans votre propre téléphone. </a:t>
            </a:r>
            <a:r>
              <a:rPr lang="fr-FR" b="1" dirty="0"/>
              <a:t>&lt;CLIQUER&gt;</a:t>
            </a:r>
            <a:endParaRPr lang="fr-FR" noProof="0" dirty="0"/>
          </a:p>
          <a:p>
            <a:pPr marL="652099" lvl="1" indent="-177845" defTabSz="948507">
              <a:lnSpc>
                <a:spcPct val="115000"/>
              </a:lnSpc>
              <a:spcBef>
                <a:spcPts val="622"/>
              </a:spcBef>
              <a:buClr>
                <a:schemeClr val="dk1"/>
              </a:buClr>
              <a:buSzPts val="1200"/>
              <a:buFont typeface="Courier New"/>
              <a:buChar char="o"/>
              <a:defRPr/>
            </a:pPr>
            <a:r>
              <a:rPr lang="fr-FR" dirty="0"/>
              <a:t>Existe-t-il des contacts différents au niveau local, régional ou national ?</a:t>
            </a:r>
            <a:r>
              <a:rPr lang="fr-FR" b="1" dirty="0"/>
              <a:t> &lt;CLIQUER&gt;</a:t>
            </a:r>
            <a:endParaRPr lang="fr-FR" dirty="0"/>
          </a:p>
          <a:p>
            <a:pPr marL="652099" lvl="1" indent="-177845" defTabSz="948507">
              <a:lnSpc>
                <a:spcPct val="115000"/>
              </a:lnSpc>
              <a:spcBef>
                <a:spcPts val="622"/>
              </a:spcBef>
              <a:buClr>
                <a:schemeClr val="dk1"/>
              </a:buClr>
              <a:buSzPts val="1200"/>
              <a:buFont typeface="Courier New"/>
              <a:buChar char="o"/>
              <a:defRPr/>
            </a:pPr>
            <a:r>
              <a:rPr lang="fr-FR" dirty="0"/>
              <a:t>Les contacts sont-ils les mêmes pour les tests sur les humains, les animaux et l'environnement ? </a:t>
            </a:r>
            <a:r>
              <a:rPr lang="fr-FR" b="1" dirty="0"/>
              <a:t>&lt;CLIQUER&gt;</a:t>
            </a:r>
            <a:endParaRPr lang="fr-FR" noProof="0" dirty="0"/>
          </a:p>
          <a:p>
            <a:pPr marL="652099" lvl="1" indent="-177845" defTabSz="948507">
              <a:lnSpc>
                <a:spcPct val="115000"/>
              </a:lnSpc>
              <a:spcBef>
                <a:spcPts val="622"/>
              </a:spcBef>
              <a:buClr>
                <a:schemeClr val="dk1"/>
              </a:buClr>
              <a:buSzPts val="1200"/>
              <a:buFont typeface="Courier New"/>
              <a:buChar char="o"/>
              <a:defRPr/>
            </a:pPr>
            <a:r>
              <a:rPr lang="fr-FR" dirty="0"/>
              <a:t>Ensuite, si </a:t>
            </a:r>
            <a:r>
              <a:rPr lang="fr-FR" noProof="0" dirty="0"/>
              <a:t>une flambée épidémique</a:t>
            </a:r>
            <a:r>
              <a:rPr lang="fr-FR" dirty="0"/>
              <a:t> est détectée, qui devez-vous notifier ? Comment ?</a:t>
            </a:r>
            <a:r>
              <a:rPr lang="fr-FR" b="1" dirty="0"/>
              <a:t> &lt;CLIQUER&gt;</a:t>
            </a:r>
            <a:endParaRPr lang="fr-FR" noProof="0" dirty="0"/>
          </a:p>
          <a:p>
            <a:pPr marL="652099" lvl="1" indent="-177845">
              <a:lnSpc>
                <a:spcPct val="115000"/>
              </a:lnSpc>
              <a:spcBef>
                <a:spcPts val="622"/>
              </a:spcBef>
              <a:buClr>
                <a:schemeClr val="dk1"/>
              </a:buClr>
              <a:buSzPts val="1200"/>
              <a:buFont typeface="Courier New"/>
              <a:buChar char="o"/>
            </a:pPr>
            <a:r>
              <a:rPr lang="fr-FR" dirty="0"/>
              <a:t>Quels sont les tests effectués par le laboratoire ? Dans quel délai les tests peuvent-ils être effectués ? Si les cliniciens soupçonnent un diagnostic que le laboratoire ne teste pas, le laboratoire peut-il transmettre les échantillons à un autre laboratoire ? </a:t>
            </a:r>
            <a:r>
              <a:rPr lang="fr-FR" b="1" dirty="0"/>
              <a:t>&lt;CLIQUER&gt;</a:t>
            </a:r>
            <a:endParaRPr lang="fr-FR" noProof="0" dirty="0"/>
          </a:p>
          <a:p>
            <a:pPr marL="652099" lvl="1" indent="-177845" defTabSz="948507">
              <a:lnSpc>
                <a:spcPct val="115000"/>
              </a:lnSpc>
              <a:spcBef>
                <a:spcPts val="622"/>
              </a:spcBef>
              <a:buClr>
                <a:schemeClr val="dk1"/>
              </a:buClr>
              <a:buSzPts val="1200"/>
              <a:buFont typeface="Courier New"/>
              <a:buChar char="o"/>
              <a:defRPr/>
            </a:pPr>
            <a:r>
              <a:rPr lang="fr-FR" dirty="0"/>
              <a:t>Quelles sont les fournitures que le laboratoire peut mettre à la disposition de l'équipe d’investigation pour apporter sur le terrain ?</a:t>
            </a:r>
            <a:r>
              <a:rPr lang="fr-FR" b="1" dirty="0"/>
              <a:t> &lt;CLIQUER&gt;    </a:t>
            </a:r>
            <a:r>
              <a:rPr lang="fr-FR" dirty="0"/>
              <a:t>Le laboratoire fournit-il des tubes, des </a:t>
            </a:r>
            <a:r>
              <a:rPr lang="fr-FR" noProof="0" dirty="0"/>
              <a:t>milieux</a:t>
            </a:r>
            <a:r>
              <a:rPr lang="fr-FR" dirty="0"/>
              <a:t> de culture ? Le laboratoire fournit-il des seringues, des lingettes alcoolisées, des garrots, des tampons nasaux et d'autres équipements pour le prélèvement d'échantillons ? Le laboratoire fournit-il de la glace sèche, des conteneurs de stockage et des étiquettes ? Le laboratoire fournit-il des équipements de protection individuelle ? </a:t>
            </a:r>
            <a:r>
              <a:rPr lang="fr-FR" b="1" dirty="0"/>
              <a:t>&lt;CLIQUER&gt;</a:t>
            </a:r>
            <a:endParaRPr lang="fr-FR" noProof="0" dirty="0"/>
          </a:p>
          <a:p>
            <a:pPr marL="652099" lvl="1" indent="-177845">
              <a:lnSpc>
                <a:spcPct val="115000"/>
              </a:lnSpc>
              <a:spcBef>
                <a:spcPts val="622"/>
              </a:spcBef>
              <a:buClr>
                <a:schemeClr val="dk1"/>
              </a:buClr>
              <a:buSzPts val="1200"/>
              <a:buFont typeface="Courier New"/>
              <a:buChar char="o"/>
            </a:pPr>
            <a:r>
              <a:rPr lang="fr-FR" dirty="0"/>
              <a:t>Si une enquête sur le terrain est nécessaire, le laboratoire peut-il fournir un technicien qui se rendra sur le terrain pour collecter et gérer les échantillons ?</a:t>
            </a:r>
            <a:endParaRPr lang="fr-FR" b="1" dirty="0"/>
          </a:p>
          <a:p>
            <a:pPr marL="652099" lvl="1" indent="-177845">
              <a:lnSpc>
                <a:spcPct val="115000"/>
              </a:lnSpc>
              <a:spcBef>
                <a:spcPts val="622"/>
              </a:spcBef>
              <a:buClr>
                <a:schemeClr val="dk1"/>
              </a:buClr>
              <a:buSzPts val="1200"/>
              <a:buFont typeface="Courier New"/>
              <a:buChar char="o"/>
            </a:pPr>
            <a:r>
              <a:rPr lang="fr-FR" dirty="0"/>
              <a:t>En particulier si un technicien n'est pas disponible, quels sont les conseils et les procédures opérationnelles normalisées, standardisées disponibles pour la collecte, le stockage et le transport ?</a:t>
            </a:r>
            <a:endParaRPr lang="fr-FR" noProof="0" dirty="0"/>
          </a:p>
        </p:txBody>
      </p:sp>
      <p:sp>
        <p:nvSpPr>
          <p:cNvPr id="322" name="Google Shape;322;p5: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5</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6"/>
        <p:cNvGrpSpPr/>
        <p:nvPr/>
      </p:nvGrpSpPr>
      <p:grpSpPr>
        <a:xfrm>
          <a:off x="0" y="0"/>
          <a:ext cx="0" cy="0"/>
          <a:chOff x="0" y="0"/>
          <a:chExt cx="0" cy="0"/>
        </a:xfrm>
      </p:grpSpPr>
      <p:sp>
        <p:nvSpPr>
          <p:cNvPr id="327" name="Google Shape;327;p6: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328" name="Google Shape;328;p6: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pPr>
            <a:r>
              <a:rPr lang="fr-FR" b="1" dirty="0"/>
              <a:t>Notes de l'instructeur :</a:t>
            </a:r>
            <a:endParaRPr lang="fr-FR" noProof="0" dirty="0"/>
          </a:p>
          <a:p>
            <a:pPr marL="0" indent="0">
              <a:spcBef>
                <a:spcPts val="1867"/>
              </a:spcBef>
            </a:pPr>
            <a:endParaRPr lang="fr-FR" b="1" dirty="0"/>
          </a:p>
          <a:p>
            <a:pPr marL="177845" indent="-177845">
              <a:spcBef>
                <a:spcPts val="1867"/>
              </a:spcBef>
              <a:buClr>
                <a:schemeClr val="dk1"/>
              </a:buClr>
              <a:buSzPts val="1200"/>
              <a:buFont typeface="Wingdings" panose="05000000000000000000" pitchFamily="2" charset="2"/>
              <a:buChar char="§"/>
            </a:pPr>
            <a:r>
              <a:rPr lang="fr-FR" b="1" u="sng" dirty="0"/>
              <a:t>Dites</a:t>
            </a:r>
            <a:r>
              <a:rPr lang="fr-FR" b="1" dirty="0"/>
              <a:t> : </a:t>
            </a:r>
            <a:r>
              <a:rPr lang="fr-FR" dirty="0"/>
              <a:t>Quelqu'un peut-il décrire ce graphique ? Pensez-vous que cela ressemble à une flambée ?</a:t>
            </a:r>
            <a:endParaRPr lang="fr-FR" noProof="0" dirty="0"/>
          </a:p>
          <a:p>
            <a:pPr marL="256887" indent="-177845">
              <a:spcBef>
                <a:spcPts val="1867"/>
              </a:spcBef>
              <a:buClr>
                <a:schemeClr val="dk1"/>
              </a:buClr>
              <a:buSzPts val="1200"/>
              <a:buFont typeface="Wingdings" panose="05000000000000000000" pitchFamily="2" charset="2"/>
              <a:buChar char="§"/>
            </a:pPr>
            <a:endParaRPr lang="fr-FR" dirty="0"/>
          </a:p>
          <a:p>
            <a:pPr marL="177845" indent="-177845">
              <a:spcBef>
                <a:spcPts val="1867"/>
              </a:spcBef>
              <a:buClr>
                <a:schemeClr val="dk1"/>
              </a:buClr>
              <a:buSzPts val="1200"/>
              <a:buFont typeface="Wingdings" panose="05000000000000000000" pitchFamily="2" charset="2"/>
              <a:buChar char="§"/>
            </a:pPr>
            <a:r>
              <a:rPr lang="fr-FR" b="1" u="sng" noProof="0" dirty="0"/>
              <a:t>Remerciez</a:t>
            </a:r>
            <a:r>
              <a:rPr lang="fr-FR" b="1" dirty="0"/>
              <a:t> </a:t>
            </a:r>
            <a:r>
              <a:rPr lang="fr-FR" dirty="0"/>
              <a:t>les participants pour leurs réponses. </a:t>
            </a:r>
            <a:r>
              <a:rPr lang="fr-FR" b="1" dirty="0"/>
              <a:t>Réponse : </a:t>
            </a:r>
            <a:r>
              <a:rPr lang="fr-FR" i="1" dirty="0"/>
              <a:t>Oui, il semble qu'il s'agisse d'une flambée.</a:t>
            </a:r>
          </a:p>
          <a:p>
            <a:pPr marL="79042" indent="0">
              <a:spcBef>
                <a:spcPts val="1867"/>
              </a:spcBef>
              <a:buClr>
                <a:schemeClr val="dk1"/>
              </a:buClr>
              <a:buSzPts val="1200"/>
            </a:pPr>
            <a:endParaRPr lang="fr-FR" i="1" dirty="0"/>
          </a:p>
          <a:p>
            <a:pPr marL="177845" indent="-177845">
              <a:spcBef>
                <a:spcPts val="1867"/>
              </a:spcBef>
              <a:buClr>
                <a:schemeClr val="dk1"/>
              </a:buClr>
              <a:buSzPts val="1200"/>
              <a:buFont typeface="Wingdings" panose="05000000000000000000" pitchFamily="2" charset="2"/>
              <a:buChar char="§"/>
            </a:pPr>
            <a:r>
              <a:rPr lang="fr-FR" b="1" u="sng" dirty="0"/>
              <a:t>Posez la question</a:t>
            </a:r>
            <a:r>
              <a:rPr lang="fr-FR" b="1" dirty="0"/>
              <a:t> : </a:t>
            </a:r>
            <a:r>
              <a:rPr lang="fr-FR" dirty="0"/>
              <a:t>Quel est le rôle du laboratoire en cas de flambée ou de suspicion de flambée ?</a:t>
            </a:r>
            <a:endParaRPr lang="fr-FR" noProof="0" dirty="0"/>
          </a:p>
          <a:p>
            <a:pPr marL="256887" indent="-177845">
              <a:spcBef>
                <a:spcPts val="1867"/>
              </a:spcBef>
              <a:buClr>
                <a:schemeClr val="dk1"/>
              </a:buClr>
              <a:buSzPts val="1200"/>
              <a:buFont typeface="Wingdings" panose="05000000000000000000" pitchFamily="2" charset="2"/>
              <a:buChar char="§"/>
            </a:pPr>
            <a:endParaRPr lang="fr-FR" dirty="0"/>
          </a:p>
          <a:p>
            <a:pPr marL="177845" indent="-177845">
              <a:spcBef>
                <a:spcPts val="1867"/>
              </a:spcBef>
              <a:buClr>
                <a:schemeClr val="dk1"/>
              </a:buClr>
              <a:buSzPts val="1200"/>
              <a:buFont typeface="Wingdings" panose="05000000000000000000" pitchFamily="2" charset="2"/>
              <a:buChar char="§"/>
            </a:pPr>
            <a:r>
              <a:rPr lang="fr-FR" b="1" u="sng" noProof="0" dirty="0"/>
              <a:t>Remerciez</a:t>
            </a:r>
            <a:r>
              <a:rPr lang="fr-FR" b="1" dirty="0"/>
              <a:t> </a:t>
            </a:r>
            <a:r>
              <a:rPr lang="fr-FR" dirty="0"/>
              <a:t>les participants pour leurs réponses. </a:t>
            </a:r>
            <a:r>
              <a:rPr lang="fr-FR" b="1" dirty="0"/>
              <a:t>Réponse : </a:t>
            </a:r>
            <a:r>
              <a:rPr lang="fr-FR" i="1" dirty="0"/>
              <a:t>Sur la diapositive suivante.</a:t>
            </a:r>
            <a:endParaRPr lang="fr-FR" b="1" i="1" dirty="0"/>
          </a:p>
          <a:p>
            <a:pPr marL="0" indent="0">
              <a:spcBef>
                <a:spcPts val="996"/>
              </a:spcBef>
            </a:pPr>
            <a:endParaRPr dirty="0"/>
          </a:p>
        </p:txBody>
      </p:sp>
      <p:sp>
        <p:nvSpPr>
          <p:cNvPr id="329" name="Google Shape;329;p6: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6</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4"/>
        <p:cNvGrpSpPr/>
        <p:nvPr/>
      </p:nvGrpSpPr>
      <p:grpSpPr>
        <a:xfrm>
          <a:off x="0" y="0"/>
          <a:ext cx="0" cy="0"/>
          <a:chOff x="0" y="0"/>
          <a:chExt cx="0" cy="0"/>
        </a:xfrm>
      </p:grpSpPr>
      <p:sp>
        <p:nvSpPr>
          <p:cNvPr id="335" name="Google Shape;335;p7: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336" name="Google Shape;336;p7: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pPr>
            <a:r>
              <a:rPr lang="fr-FR" b="1" dirty="0"/>
              <a:t>Notes de l'instructeur :</a:t>
            </a:r>
            <a:endParaRPr lang="fr-FR" noProof="0" dirty="0"/>
          </a:p>
          <a:p>
            <a:pPr marL="0" indent="0">
              <a:lnSpc>
                <a:spcPct val="115000"/>
              </a:lnSpc>
              <a:spcBef>
                <a:spcPts val="1867"/>
              </a:spcBef>
            </a:pPr>
            <a:endParaRPr lang="fr-FR" dirty="0"/>
          </a:p>
          <a:p>
            <a:pPr marL="177845" indent="-177845">
              <a:lnSpc>
                <a:spcPct val="115000"/>
              </a:lnSpc>
              <a:spcBef>
                <a:spcPts val="1867"/>
              </a:spcBef>
              <a:buClr>
                <a:schemeClr val="dk1"/>
              </a:buClr>
              <a:buSzPts val="1200"/>
              <a:buFont typeface="Wingdings" panose="05000000000000000000" pitchFamily="2" charset="2"/>
              <a:buChar char="§"/>
            </a:pPr>
            <a:r>
              <a:rPr lang="fr-FR" b="1" u="sng" dirty="0"/>
              <a:t>Dites</a:t>
            </a:r>
            <a:r>
              <a:rPr lang="fr-FR" b="1" dirty="0"/>
              <a:t> : </a:t>
            </a:r>
            <a:r>
              <a:rPr lang="fr-FR" dirty="0"/>
              <a:t>La raison pour laquelle il faut consulter le laboratoire avant l'apparition d'une flambée est qu'il faut être prêt à agir lorsqu'une f</a:t>
            </a:r>
            <a:r>
              <a:rPr lang="fr-FR" noProof="0" dirty="0"/>
              <a:t>lambée</a:t>
            </a:r>
            <a:r>
              <a:rPr lang="fr-FR" dirty="0"/>
              <a:t> se déclare. Parfois, le laboratoire peut affecter un technicien de laboratoire à l'équipe d</a:t>
            </a:r>
            <a:r>
              <a:rPr lang="fr-FR" noProof="0" dirty="0"/>
              <a:t>’investigation de</a:t>
            </a:r>
            <a:r>
              <a:rPr lang="fr-FR" dirty="0"/>
              <a:t> terrain. Le plus souvent, le laboratoire :</a:t>
            </a:r>
            <a:endParaRPr lang="fr-FR" noProof="0" dirty="0"/>
          </a:p>
          <a:p>
            <a:pPr marL="711380" lvl="1" indent="-237127">
              <a:lnSpc>
                <a:spcPct val="115000"/>
              </a:lnSpc>
              <a:spcBef>
                <a:spcPts val="1867"/>
              </a:spcBef>
              <a:buClr>
                <a:schemeClr val="dk1"/>
              </a:buClr>
              <a:buSzPts val="1200"/>
              <a:buFont typeface="Calibri"/>
              <a:buAutoNum type="arabicPeriod"/>
            </a:pPr>
            <a:r>
              <a:rPr lang="fr-FR" dirty="0"/>
              <a:t>Fourni</a:t>
            </a:r>
            <a:r>
              <a:rPr lang="fr-FR" noProof="0" dirty="0"/>
              <a:t>t</a:t>
            </a:r>
            <a:r>
              <a:rPr lang="fr-FR" dirty="0"/>
              <a:t> des conseils pour la collecte, le stockage et le transport des échantillons (y compris l'étiquetage), ainsi que pour la biosécurité.</a:t>
            </a:r>
            <a:endParaRPr lang="fr-FR" noProof="0" dirty="0"/>
          </a:p>
          <a:p>
            <a:pPr marL="711380" lvl="1" indent="-237127">
              <a:lnSpc>
                <a:spcPct val="115000"/>
              </a:lnSpc>
              <a:spcBef>
                <a:spcPts val="1867"/>
              </a:spcBef>
              <a:buClr>
                <a:schemeClr val="dk1"/>
              </a:buClr>
              <a:buSzPts val="1200"/>
              <a:buFont typeface="Calibri"/>
              <a:buAutoNum type="arabicPeriod"/>
            </a:pPr>
            <a:r>
              <a:rPr lang="fr-FR" dirty="0"/>
              <a:t>Fournir des fournitures pour le prélèvement, le stockage et le transport des échantillons</a:t>
            </a:r>
            <a:endParaRPr lang="fr-FR" noProof="0" dirty="0"/>
          </a:p>
          <a:p>
            <a:pPr marL="711380" lvl="1" indent="-237127">
              <a:lnSpc>
                <a:spcPct val="115000"/>
              </a:lnSpc>
              <a:spcBef>
                <a:spcPts val="1867"/>
              </a:spcBef>
              <a:buClr>
                <a:schemeClr val="dk1"/>
              </a:buClr>
              <a:buSzPts val="1200"/>
              <a:buFont typeface="Calibri"/>
              <a:buAutoNum type="arabicPeriod"/>
            </a:pPr>
            <a:r>
              <a:rPr lang="fr-FR" dirty="0"/>
              <a:t>Fournir du matériel pour la biosécurité, en particulier des équipements de protection individuelle.</a:t>
            </a:r>
            <a:endParaRPr lang="fr-FR" noProof="0" dirty="0"/>
          </a:p>
          <a:p>
            <a:pPr marL="711380" lvl="1" indent="-237127">
              <a:lnSpc>
                <a:spcPct val="115000"/>
              </a:lnSpc>
              <a:spcBef>
                <a:spcPts val="1867"/>
              </a:spcBef>
              <a:buClr>
                <a:schemeClr val="dk1"/>
              </a:buClr>
              <a:buSzPts val="1200"/>
              <a:buFont typeface="Calibri"/>
              <a:buAutoNum type="arabicPeriod"/>
            </a:pPr>
            <a:r>
              <a:rPr lang="fr-FR" dirty="0"/>
              <a:t>Fournir des informations sur le point de contact du laboratoire</a:t>
            </a:r>
            <a:endParaRPr lang="fr-FR" noProof="0" dirty="0"/>
          </a:p>
          <a:p>
            <a:pPr marL="0" indent="0">
              <a:lnSpc>
                <a:spcPct val="115000"/>
              </a:lnSpc>
              <a:spcBef>
                <a:spcPts val="622"/>
              </a:spcBef>
            </a:pPr>
            <a:endParaRPr lang="fr-FR" dirty="0"/>
          </a:p>
          <a:p>
            <a:pPr marL="177845" indent="-177845">
              <a:lnSpc>
                <a:spcPct val="115000"/>
              </a:lnSpc>
              <a:spcBef>
                <a:spcPts val="622"/>
              </a:spcBef>
              <a:buClr>
                <a:schemeClr val="dk1"/>
              </a:buClr>
              <a:buSzPts val="1200"/>
              <a:buFont typeface="Wingdings" panose="05000000000000000000" pitchFamily="2" charset="2"/>
              <a:buChar char="§"/>
            </a:pPr>
            <a:r>
              <a:rPr lang="fr-FR" b="1" u="sng" dirty="0"/>
              <a:t>Dites</a:t>
            </a:r>
            <a:r>
              <a:rPr lang="fr-FR" b="1" dirty="0"/>
              <a:t> : </a:t>
            </a:r>
            <a:r>
              <a:rPr lang="fr-FR" dirty="0"/>
              <a:t>Il est évident que le laboratoire effectuera les tests ou les enverra à un laboratoire de référence pour qu'il effectue les tests et communique les résultats, qu'ils proviennent de son propre laboratoire ou du laboratoire de référence. Un protocole doit être mis en place pour le partage rapide des résultats avec les homologues de surveillance locaux, régionaux et nationaux, avec une voie de communication établie - téléphone, courrier électronique, message texte, etc. </a:t>
            </a:r>
            <a:endParaRPr lang="fr-FR" noProof="0" dirty="0"/>
          </a:p>
          <a:p>
            <a:pPr marL="0" indent="0">
              <a:spcBef>
                <a:spcPts val="996"/>
              </a:spcBef>
            </a:pPr>
            <a:endParaRPr dirty="0"/>
          </a:p>
        </p:txBody>
      </p:sp>
      <p:sp>
        <p:nvSpPr>
          <p:cNvPr id="337" name="Google Shape;337;p7: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7</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1"/>
        <p:cNvGrpSpPr/>
        <p:nvPr/>
      </p:nvGrpSpPr>
      <p:grpSpPr>
        <a:xfrm>
          <a:off x="0" y="0"/>
          <a:ext cx="0" cy="0"/>
          <a:chOff x="0" y="0"/>
          <a:chExt cx="0" cy="0"/>
        </a:xfrm>
      </p:grpSpPr>
      <p:sp>
        <p:nvSpPr>
          <p:cNvPr id="342" name="Google Shape;342;p8: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343" name="Google Shape;343;p8: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pPr>
            <a:r>
              <a:rPr lang="fr-FR" b="1" dirty="0"/>
              <a:t>Notes de l'instructeur :</a:t>
            </a:r>
            <a:endParaRPr lang="fr-FR" noProof="0" dirty="0"/>
          </a:p>
          <a:p>
            <a:pPr marL="0" indent="0">
              <a:lnSpc>
                <a:spcPct val="115000"/>
              </a:lnSpc>
              <a:spcBef>
                <a:spcPts val="1867"/>
              </a:spcBef>
            </a:pPr>
            <a:endParaRPr lang="fr-FR" b="1" u="sng" dirty="0"/>
          </a:p>
          <a:p>
            <a:pPr marL="177845" indent="-177845">
              <a:lnSpc>
                <a:spcPct val="115000"/>
              </a:lnSpc>
              <a:spcBef>
                <a:spcPts val="1867"/>
              </a:spcBef>
              <a:buClr>
                <a:schemeClr val="dk1"/>
              </a:buClr>
              <a:buSzPts val="1200"/>
              <a:buFont typeface="Wingdings" panose="05000000000000000000" pitchFamily="2" charset="2"/>
              <a:buChar char="§"/>
            </a:pPr>
            <a:r>
              <a:rPr lang="fr-FR" b="1" u="sng" dirty="0"/>
              <a:t>Dites</a:t>
            </a:r>
            <a:r>
              <a:rPr lang="fr-FR" b="1" dirty="0"/>
              <a:t> : </a:t>
            </a:r>
            <a:r>
              <a:rPr lang="fr-FR" dirty="0"/>
              <a:t>La</a:t>
            </a:r>
            <a:r>
              <a:rPr lang="fr-FR" b="1" dirty="0"/>
              <a:t> </a:t>
            </a:r>
            <a:r>
              <a:rPr lang="fr-FR" dirty="0"/>
              <a:t>possibilité d'obtenir une confirmation en laboratoire de l'agent causal est très utile au cours d'une</a:t>
            </a:r>
            <a:r>
              <a:rPr lang="fr-FR" noProof="0" dirty="0"/>
              <a:t> investigation d’une flambée</a:t>
            </a:r>
            <a:r>
              <a:rPr lang="fr-FR" dirty="0"/>
              <a:t>. Une collecte et une manipulation appropriées des échantillons augmentent la capacité d'un laboratoire à identifier avec succès un agent pathogène. </a:t>
            </a:r>
            <a:endParaRPr lang="fr-FR" noProof="0" dirty="0"/>
          </a:p>
          <a:p>
            <a:pPr marL="256887" indent="-177845">
              <a:lnSpc>
                <a:spcPct val="115000"/>
              </a:lnSpc>
              <a:spcBef>
                <a:spcPts val="1867"/>
              </a:spcBef>
              <a:buClr>
                <a:schemeClr val="dk1"/>
              </a:buClr>
              <a:buSzPts val="1200"/>
              <a:buFont typeface="Wingdings" panose="05000000000000000000" pitchFamily="2" charset="2"/>
              <a:buChar char="§"/>
            </a:pPr>
            <a:endParaRPr lang="fr-FR" dirty="0"/>
          </a:p>
          <a:p>
            <a:pPr marL="177845" indent="-177845">
              <a:lnSpc>
                <a:spcPct val="115000"/>
              </a:lnSpc>
              <a:spcBef>
                <a:spcPts val="1867"/>
              </a:spcBef>
              <a:buClr>
                <a:schemeClr val="dk1"/>
              </a:buClr>
              <a:buSzPts val="1200"/>
              <a:buFont typeface="Wingdings" panose="05000000000000000000" pitchFamily="2" charset="2"/>
              <a:buChar char="§"/>
            </a:pPr>
            <a:r>
              <a:rPr lang="fr-FR" b="1" u="sng" dirty="0"/>
              <a:t>Dites</a:t>
            </a:r>
            <a:r>
              <a:rPr lang="fr-FR" b="1" dirty="0"/>
              <a:t> : </a:t>
            </a:r>
            <a:r>
              <a:rPr lang="fr-FR" dirty="0"/>
              <a:t>Une décision doit être prise dès le début de l'enquête sur les échantillons à prélever et sur le lieu d'envoi des échantillons. La décision sur les éléments à tester est basée sur l'étiologie supposée. Par exemple, dans le cas d'u</a:t>
            </a:r>
            <a:r>
              <a:rPr lang="fr-FR" noProof="0" dirty="0"/>
              <a:t>ne flambée épidémique</a:t>
            </a:r>
            <a:r>
              <a:rPr lang="fr-FR" dirty="0"/>
              <a:t> zoonotique, il peut être nécessaire d'analyser des animaux ou des carcasses. Dans le cas d'une épidémie d'origine alimentaire, il peut s'avérer nécessaire de tester les aliments ou l'eau. La majeure partie de cette leçon est consacrée aux échantillons cliniques prélevés sur des êtres humains, mais les mêmes principes s'appliquent aux échantillons prélevés sur d'autres sources. </a:t>
            </a:r>
            <a:endParaRPr lang="fr-FR" noProof="0" dirty="0"/>
          </a:p>
          <a:p>
            <a:pPr marL="177845" indent="-98803">
              <a:lnSpc>
                <a:spcPct val="115000"/>
              </a:lnSpc>
              <a:spcBef>
                <a:spcPts val="1867"/>
              </a:spcBef>
              <a:buClr>
                <a:schemeClr val="dk1"/>
              </a:buClr>
              <a:buSzPts val="1200"/>
            </a:pPr>
            <a:endParaRPr lang="fr-FR" dirty="0"/>
          </a:p>
          <a:p>
            <a:pPr marL="177845" indent="-177845">
              <a:lnSpc>
                <a:spcPct val="115000"/>
              </a:lnSpc>
              <a:spcBef>
                <a:spcPts val="1867"/>
              </a:spcBef>
              <a:buClr>
                <a:schemeClr val="dk1"/>
              </a:buClr>
              <a:buSzPts val="1200"/>
              <a:buFont typeface="Wingdings" panose="05000000000000000000" pitchFamily="2" charset="2"/>
              <a:buChar char="§"/>
            </a:pPr>
            <a:r>
              <a:rPr lang="fr-FR" b="1" u="sng" dirty="0"/>
              <a:t>Dites</a:t>
            </a:r>
            <a:r>
              <a:rPr lang="fr-FR" b="1" dirty="0"/>
              <a:t> : </a:t>
            </a:r>
            <a:r>
              <a:rPr lang="fr-FR" dirty="0"/>
              <a:t>De nombreux laboratoires sont spécialisés et ne peuvent tester que des agents pathogènes ou des toxines spécifiques. Il est important de trouver un laboratoire capable d'effectuer les tests souhaités. Une fois que vous avez trouvé un laboratoire qui peut effectuer les tests souhaités, il peut vous donner des conseils sur les types d'échantillons à collecter, les protocoles de collecte, de manipulation et de transport, et les formulaires d'enquête sur le cas. </a:t>
            </a:r>
            <a:endParaRPr lang="fr-FR" noProof="0" dirty="0"/>
          </a:p>
          <a:p>
            <a:pPr marL="177845" indent="-177845">
              <a:lnSpc>
                <a:spcPct val="115000"/>
              </a:lnSpc>
              <a:spcBef>
                <a:spcPts val="1867"/>
              </a:spcBef>
              <a:buFont typeface="Wingdings" panose="05000000000000000000" pitchFamily="2" charset="2"/>
              <a:buChar char="§"/>
            </a:pPr>
            <a:endParaRPr lang="fr-FR" dirty="0"/>
          </a:p>
          <a:p>
            <a:pPr marL="177845" indent="-177845">
              <a:lnSpc>
                <a:spcPct val="115000"/>
              </a:lnSpc>
              <a:spcBef>
                <a:spcPts val="1867"/>
              </a:spcBef>
              <a:buClr>
                <a:schemeClr val="dk1"/>
              </a:buClr>
              <a:buSzPts val="1200"/>
              <a:buFont typeface="Wingdings" panose="05000000000000000000" pitchFamily="2" charset="2"/>
              <a:buChar char="§"/>
            </a:pPr>
            <a:r>
              <a:rPr lang="fr-FR" b="1" u="sng" dirty="0"/>
              <a:t>Dites</a:t>
            </a:r>
            <a:r>
              <a:rPr lang="fr-FR" b="1" dirty="0"/>
              <a:t> : </a:t>
            </a:r>
            <a:r>
              <a:rPr lang="fr-FR" dirty="0"/>
              <a:t>il est parfois nécessaire de prendre des dispositions pour envoyer des échantillons à un laboratoire international. Cela est généralement nécessaire si l'étiologie suspectée est un agent toxique. Il est également possible qu'aucun laboratoire dans le monde ne puisse effectuer le test souhaité. </a:t>
            </a:r>
            <a:endParaRPr lang="fr-FR" noProof="0" dirty="0"/>
          </a:p>
          <a:p>
            <a:pPr marL="0" indent="0">
              <a:spcBef>
                <a:spcPts val="996"/>
              </a:spcBef>
            </a:pPr>
            <a:endParaRPr dirty="0"/>
          </a:p>
        </p:txBody>
      </p:sp>
      <p:sp>
        <p:nvSpPr>
          <p:cNvPr id="344" name="Google Shape;344;p8: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8</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8"/>
        <p:cNvGrpSpPr/>
        <p:nvPr/>
      </p:nvGrpSpPr>
      <p:grpSpPr>
        <a:xfrm>
          <a:off x="0" y="0"/>
          <a:ext cx="0" cy="0"/>
          <a:chOff x="0" y="0"/>
          <a:chExt cx="0" cy="0"/>
        </a:xfrm>
      </p:grpSpPr>
      <p:sp>
        <p:nvSpPr>
          <p:cNvPr id="349" name="Google Shape;349;p9: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350" name="Google Shape;350;p9: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pPr>
            <a:r>
              <a:rPr lang="fr-FR" b="1" dirty="0"/>
              <a:t>Notes de l'instructeur :</a:t>
            </a:r>
            <a:endParaRPr lang="fr-FR" noProof="0" dirty="0"/>
          </a:p>
          <a:p>
            <a:pPr marL="0" indent="0">
              <a:lnSpc>
                <a:spcPct val="115000"/>
              </a:lnSpc>
              <a:spcBef>
                <a:spcPts val="1867"/>
              </a:spcBef>
              <a:buClr>
                <a:schemeClr val="dk1"/>
              </a:buClr>
              <a:buSzPts val="1200"/>
            </a:pPr>
            <a:endParaRPr lang="fr-FR" b="1" u="sng" dirty="0"/>
          </a:p>
          <a:p>
            <a:pPr marL="177845" indent="-177845">
              <a:lnSpc>
                <a:spcPct val="115000"/>
              </a:lnSpc>
              <a:spcBef>
                <a:spcPts val="1867"/>
              </a:spcBef>
              <a:buClr>
                <a:schemeClr val="dk1"/>
              </a:buClr>
              <a:buSzPts val="1200"/>
              <a:buFont typeface="Wingdings" panose="05000000000000000000" pitchFamily="2" charset="2"/>
              <a:buChar char="§"/>
            </a:pPr>
            <a:r>
              <a:rPr lang="fr-FR" b="1" u="sng" dirty="0"/>
              <a:t>Dites</a:t>
            </a:r>
            <a:r>
              <a:rPr lang="fr-FR" b="1" dirty="0"/>
              <a:t> : </a:t>
            </a:r>
            <a:r>
              <a:rPr lang="fr-FR" dirty="0"/>
              <a:t>Communiquez avec votre laboratoire pour obtenir des conseils sur le prélèvement, l'étiquetage, la gestion, le stockage et le transport des échantillons.  Le laboratoire devrait également être en mesure de fournir des conseils sur les personnes à tester et sur les éléments à tester. Le moment du prélèvement de l'échantillon est très important car il peut affecter les résultats de l'analyse. </a:t>
            </a:r>
            <a:endParaRPr lang="fr-FR" noProof="0" dirty="0"/>
          </a:p>
          <a:p>
            <a:pPr marL="177845" indent="-177845">
              <a:lnSpc>
                <a:spcPct val="115000"/>
              </a:lnSpc>
              <a:spcBef>
                <a:spcPts val="1867"/>
              </a:spcBef>
              <a:buFont typeface="Wingdings" panose="05000000000000000000" pitchFamily="2" charset="2"/>
              <a:buChar char="§"/>
            </a:pPr>
            <a:endParaRPr lang="fr-FR" dirty="0"/>
          </a:p>
          <a:p>
            <a:pPr marL="177845" indent="-177845">
              <a:lnSpc>
                <a:spcPct val="115000"/>
              </a:lnSpc>
              <a:spcBef>
                <a:spcPts val="1867"/>
              </a:spcBef>
              <a:buClr>
                <a:schemeClr val="dk1"/>
              </a:buClr>
              <a:buSzPts val="1200"/>
              <a:buFont typeface="Wingdings" panose="05000000000000000000" pitchFamily="2" charset="2"/>
              <a:buChar char="§"/>
            </a:pPr>
            <a:r>
              <a:rPr lang="fr-FR" b="1" u="sng" dirty="0"/>
              <a:t>Dites</a:t>
            </a:r>
            <a:r>
              <a:rPr lang="fr-FR" b="1" dirty="0"/>
              <a:t> : </a:t>
            </a:r>
            <a:r>
              <a:rPr lang="fr-FR" dirty="0"/>
              <a:t>Le laboratoire peut également fournir des conseils sur les types de spécimens à collecter, les protocoles de collecte, de manipulation et de transport, ainsi que les formulaires d’investigation, comme nous le verrons plus loin.</a:t>
            </a:r>
            <a:endParaRPr lang="fr-FR" noProof="0" dirty="0"/>
          </a:p>
          <a:p>
            <a:pPr marL="0" indent="0">
              <a:spcBef>
                <a:spcPts val="996"/>
              </a:spcBef>
            </a:pPr>
            <a:endParaRPr dirty="0"/>
          </a:p>
        </p:txBody>
      </p:sp>
      <p:sp>
        <p:nvSpPr>
          <p:cNvPr id="351" name="Google Shape;351;p9: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9</a:t>
            </a:fld>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Master" Target="../slideMasters/slideMaster1.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Master" Target="../slideMasters/slideMaster1.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2_Title Slide 2_French">
  <p:cSld name="2_Title Slide 2_French">
    <p:spTree>
      <p:nvGrpSpPr>
        <p:cNvPr id="1" name="Shape 15"/>
        <p:cNvGrpSpPr/>
        <p:nvPr/>
      </p:nvGrpSpPr>
      <p:grpSpPr>
        <a:xfrm>
          <a:off x="0" y="0"/>
          <a:ext cx="0" cy="0"/>
          <a:chOff x="0" y="0"/>
          <a:chExt cx="0" cy="0"/>
        </a:xfrm>
      </p:grpSpPr>
      <p:sp>
        <p:nvSpPr>
          <p:cNvPr id="16" name="Google Shape;16;p35"/>
          <p:cNvSpPr/>
          <p:nvPr/>
        </p:nvSpPr>
        <p:spPr>
          <a:xfrm>
            <a:off x="0" y="6728728"/>
            <a:ext cx="12192000" cy="203201"/>
          </a:xfrm>
          <a:prstGeom prst="rect">
            <a:avLst/>
          </a:prstGeom>
          <a:solidFill>
            <a:srgbClr val="10964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7" name="Google Shape;17;p35"/>
          <p:cNvCxnSpPr/>
          <p:nvPr/>
        </p:nvCxnSpPr>
        <p:spPr>
          <a:xfrm>
            <a:off x="518160" y="1264888"/>
            <a:ext cx="11155680" cy="0"/>
          </a:xfrm>
          <a:prstGeom prst="straightConnector1">
            <a:avLst/>
          </a:prstGeom>
          <a:noFill/>
          <a:ln w="50800" cap="flat" cmpd="sng">
            <a:solidFill>
              <a:srgbClr val="109648"/>
            </a:solidFill>
            <a:prstDash val="solid"/>
            <a:miter lim="800000"/>
            <a:headEnd type="none" w="sm" len="sm"/>
            <a:tailEnd type="none" w="sm" len="sm"/>
          </a:ln>
        </p:spPr>
      </p:cxnSp>
      <p:cxnSp>
        <p:nvCxnSpPr>
          <p:cNvPr id="18" name="Google Shape;18;p35"/>
          <p:cNvCxnSpPr/>
          <p:nvPr/>
        </p:nvCxnSpPr>
        <p:spPr>
          <a:xfrm>
            <a:off x="436228" y="5941994"/>
            <a:ext cx="11150779" cy="0"/>
          </a:xfrm>
          <a:prstGeom prst="straightConnector1">
            <a:avLst/>
          </a:prstGeom>
          <a:noFill/>
          <a:ln w="50800" cap="flat" cmpd="sng">
            <a:solidFill>
              <a:srgbClr val="109648"/>
            </a:solidFill>
            <a:prstDash val="solid"/>
            <a:miter lim="800000"/>
            <a:headEnd type="none" w="sm" len="sm"/>
            <a:tailEnd type="none" w="sm" len="sm"/>
          </a:ln>
        </p:spPr>
      </p:cxnSp>
      <p:sp>
        <p:nvSpPr>
          <p:cNvPr id="19" name="Google Shape;19;p35"/>
          <p:cNvSpPr txBox="1"/>
          <p:nvPr/>
        </p:nvSpPr>
        <p:spPr>
          <a:xfrm>
            <a:off x="9525001" y="6151452"/>
            <a:ext cx="2057400" cy="461665"/>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fr-FR" sz="2400" b="0" i="0" u="none" strike="noStrike" cap="none">
                <a:solidFill>
                  <a:schemeClr val="dk1"/>
                </a:solidFill>
                <a:latin typeface="Arial"/>
                <a:ea typeface="Arial"/>
                <a:cs typeface="Arial"/>
                <a:sym typeface="Arial"/>
              </a:rPr>
              <a:t>Version 3.0</a:t>
            </a:r>
            <a:endParaRPr/>
          </a:p>
        </p:txBody>
      </p:sp>
      <p:pic>
        <p:nvPicPr>
          <p:cNvPr id="20" name="Google Shape;20;p35"/>
          <p:cNvPicPr preferRelativeResize="0"/>
          <p:nvPr/>
        </p:nvPicPr>
        <p:blipFill rotWithShape="1">
          <a:blip r:embed="rId2">
            <a:alphaModFix/>
          </a:blip>
          <a:srcRect/>
          <a:stretch/>
        </p:blipFill>
        <p:spPr>
          <a:xfrm>
            <a:off x="7235207" y="1550094"/>
            <a:ext cx="4438633" cy="4105231"/>
          </a:xfrm>
          <a:prstGeom prst="rect">
            <a:avLst/>
          </a:prstGeom>
          <a:noFill/>
          <a:ln>
            <a:noFill/>
          </a:ln>
        </p:spPr>
      </p:pic>
      <p:pic>
        <p:nvPicPr>
          <p:cNvPr id="21" name="Google Shape;21;p35"/>
          <p:cNvPicPr preferRelativeResize="0"/>
          <p:nvPr/>
        </p:nvPicPr>
        <p:blipFill rotWithShape="1">
          <a:blip r:embed="rId2">
            <a:alphaModFix/>
          </a:blip>
          <a:srcRect/>
          <a:stretch/>
        </p:blipFill>
        <p:spPr>
          <a:xfrm>
            <a:off x="7235207" y="1550094"/>
            <a:ext cx="4438633" cy="4105231"/>
          </a:xfrm>
          <a:prstGeom prst="rect">
            <a:avLst/>
          </a:prstGeom>
          <a:noFill/>
          <a:ln>
            <a:noFill/>
          </a:ln>
        </p:spPr>
      </p:pic>
      <p:sp>
        <p:nvSpPr>
          <p:cNvPr id="22" name="Google Shape;22;p35"/>
          <p:cNvSpPr txBox="1"/>
          <p:nvPr/>
        </p:nvSpPr>
        <p:spPr>
          <a:xfrm>
            <a:off x="518159" y="3791951"/>
            <a:ext cx="7607300" cy="64633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109648"/>
              </a:buClr>
              <a:buSzPts val="3600"/>
              <a:buFont typeface="Libre Franklin Medium"/>
              <a:buNone/>
            </a:pPr>
            <a:r>
              <a:rPr lang="fr-FR" sz="3600" b="0" i="1" u="none" strike="noStrike" cap="none" dirty="0">
                <a:solidFill>
                  <a:srgbClr val="109648"/>
                </a:solidFill>
                <a:latin typeface="Franklin Gothic Medium" panose="020B0603020102020204" pitchFamily="34" charset="0"/>
                <a:ea typeface="Libre Franklin Medium"/>
                <a:cs typeface="Libre Franklin Medium"/>
                <a:sym typeface="Libre Franklin Medium"/>
              </a:rPr>
              <a:t>Approche Une Seule Santé</a:t>
            </a:r>
            <a:endParaRPr sz="3600" b="0" i="1" u="none" strike="noStrike" cap="none" dirty="0">
              <a:solidFill>
                <a:srgbClr val="109648"/>
              </a:solidFill>
              <a:latin typeface="Franklin Gothic Medium" panose="020B0603020102020204" pitchFamily="34" charset="0"/>
              <a:ea typeface="Libre Franklin Medium"/>
              <a:cs typeface="Libre Franklin Medium"/>
              <a:sym typeface="Libre Franklin Medium"/>
            </a:endParaRPr>
          </a:p>
        </p:txBody>
      </p:sp>
      <p:sp>
        <p:nvSpPr>
          <p:cNvPr id="23" name="Google Shape;23;p35"/>
          <p:cNvSpPr txBox="1">
            <a:spLocks noGrp="1"/>
          </p:cNvSpPr>
          <p:nvPr>
            <p:ph type="body" idx="1"/>
          </p:nvPr>
        </p:nvSpPr>
        <p:spPr>
          <a:xfrm>
            <a:off x="518160" y="2110490"/>
            <a:ext cx="7607300" cy="1588535"/>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1000"/>
              </a:spcBef>
              <a:spcAft>
                <a:spcPts val="0"/>
              </a:spcAft>
              <a:buClr>
                <a:schemeClr val="dk1"/>
              </a:buClr>
              <a:buSzPts val="5400"/>
              <a:buFont typeface="Arial"/>
              <a:buNone/>
              <a:defRPr sz="5400" b="0" i="0" u="none" strike="noStrike" cap="none">
                <a:solidFill>
                  <a:schemeClr val="dk1"/>
                </a:solidFill>
                <a:latin typeface="Libre Franklin Medium"/>
                <a:ea typeface="Libre Franklin Medium"/>
                <a:cs typeface="Libre Franklin Medium"/>
                <a:sym typeface="Libre Franklin Medium"/>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24" name="Google Shape;24;p35"/>
          <p:cNvSpPr txBox="1">
            <a:spLocks noGrp="1"/>
          </p:cNvSpPr>
          <p:nvPr>
            <p:ph type="body" idx="2"/>
          </p:nvPr>
        </p:nvSpPr>
        <p:spPr>
          <a:xfrm>
            <a:off x="521601" y="4953232"/>
            <a:ext cx="2974848" cy="521208"/>
          </a:xfrm>
          <a:prstGeom prst="rect">
            <a:avLst/>
          </a:prstGeom>
          <a:noFill/>
          <a:ln>
            <a:noFill/>
          </a:ln>
        </p:spPr>
        <p:txBody>
          <a:bodyPr spcFirstLastPara="1" wrap="square" lIns="91425" tIns="45700" rIns="91425" bIns="45700" anchor="b" anchorCtr="0">
            <a:noAutofit/>
          </a:bodyPr>
          <a:lstStyle>
            <a:lvl1pPr marL="457200" marR="0" lvl="0" indent="-228600" algn="l" rtl="0">
              <a:lnSpc>
                <a:spcPct val="90000"/>
              </a:lnSpc>
              <a:spcBef>
                <a:spcPts val="1000"/>
              </a:spcBef>
              <a:spcAft>
                <a:spcPts val="0"/>
              </a:spcAft>
              <a:buClr>
                <a:schemeClr val="dk1"/>
              </a:buClr>
              <a:buSzPts val="2800"/>
              <a:buFont typeface="Arial"/>
              <a:buNone/>
              <a:defRPr sz="2800" b="1" i="0" u="none" strike="noStrike" cap="none">
                <a:solidFill>
                  <a:schemeClr val="dk1"/>
                </a:solidFill>
                <a:latin typeface="Arial"/>
                <a:ea typeface="Arial"/>
                <a:cs typeface="Arial"/>
                <a:sym typeface="Arial"/>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pic>
        <p:nvPicPr>
          <p:cNvPr id="25" name="Google Shape;25;p35"/>
          <p:cNvPicPr preferRelativeResize="0"/>
          <p:nvPr/>
        </p:nvPicPr>
        <p:blipFill rotWithShape="1">
          <a:blip r:embed="rId3">
            <a:alphaModFix/>
          </a:blip>
          <a:srcRect/>
          <a:stretch/>
        </p:blipFill>
        <p:spPr>
          <a:xfrm>
            <a:off x="10230534" y="279657"/>
            <a:ext cx="1443306" cy="914400"/>
          </a:xfrm>
          <a:prstGeom prst="rect">
            <a:avLst/>
          </a:prstGeom>
          <a:noFill/>
          <a:ln>
            <a:noFill/>
          </a:ln>
        </p:spPr>
      </p:pic>
      <p:pic>
        <p:nvPicPr>
          <p:cNvPr id="26" name="Google Shape;26;p35"/>
          <p:cNvPicPr preferRelativeResize="0"/>
          <p:nvPr/>
        </p:nvPicPr>
        <p:blipFill rotWithShape="1">
          <a:blip r:embed="rId4">
            <a:alphaModFix/>
          </a:blip>
          <a:srcRect/>
          <a:stretch/>
        </p:blipFill>
        <p:spPr>
          <a:xfrm>
            <a:off x="518160" y="279657"/>
            <a:ext cx="1920240" cy="886664"/>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1_Custom Layout 1">
  <p:cSld name="1_Custom Layout 1">
    <p:spTree>
      <p:nvGrpSpPr>
        <p:cNvPr id="1" name="Shape 108"/>
        <p:cNvGrpSpPr/>
        <p:nvPr/>
      </p:nvGrpSpPr>
      <p:grpSpPr>
        <a:xfrm>
          <a:off x="0" y="0"/>
          <a:ext cx="0" cy="0"/>
          <a:chOff x="0" y="0"/>
          <a:chExt cx="0" cy="0"/>
        </a:xfrm>
      </p:grpSpPr>
      <p:sp>
        <p:nvSpPr>
          <p:cNvPr id="109" name="Google Shape;109;p44"/>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lvl1pPr marL="457200" marR="0" lvl="0" indent="-406400" algn="l" rtl="0">
              <a:lnSpc>
                <a:spcPct val="100000"/>
              </a:lnSpc>
              <a:spcBef>
                <a:spcPts val="5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10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10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110" name="Google Shape;110;p44"/>
          <p:cNvSpPr txBox="1">
            <a:spLocks noGrp="1"/>
          </p:cNvSpPr>
          <p:nvPr>
            <p:ph type="title"/>
          </p:nvPr>
        </p:nvSpPr>
        <p:spPr>
          <a:xfrm>
            <a:off x="838200" y="457200"/>
            <a:ext cx="10515600" cy="800100"/>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1" name="Google Shape;111;p44"/>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12" name="Google Shape;112;p44"/>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113" name="Google Shape;113;p44"/>
          <p:cNvPicPr preferRelativeResize="0"/>
          <p:nvPr/>
        </p:nvPicPr>
        <p:blipFill rotWithShape="1">
          <a:blip r:embed="rId2">
            <a:alphaModFix/>
          </a:blip>
          <a:srcRect/>
          <a:stretch/>
        </p:blipFill>
        <p:spPr>
          <a:xfrm>
            <a:off x="9722808" y="6330789"/>
            <a:ext cx="1097280" cy="505373"/>
          </a:xfrm>
          <a:prstGeom prst="rect">
            <a:avLst/>
          </a:prstGeom>
          <a:noFill/>
          <a:ln>
            <a:noFill/>
          </a:ln>
        </p:spPr>
      </p:pic>
      <p:pic>
        <p:nvPicPr>
          <p:cNvPr id="114" name="Google Shape;114;p44"/>
          <p:cNvPicPr preferRelativeResize="0"/>
          <p:nvPr/>
        </p:nvPicPr>
        <p:blipFill rotWithShape="1">
          <a:blip r:embed="rId3">
            <a:alphaModFix/>
          </a:blip>
          <a:srcRect/>
          <a:stretch/>
        </p:blipFill>
        <p:spPr>
          <a:xfrm>
            <a:off x="11057248" y="6241802"/>
            <a:ext cx="938147" cy="594360"/>
          </a:xfrm>
          <a:prstGeom prst="rect">
            <a:avLst/>
          </a:prstGeom>
          <a:noFill/>
          <a:ln>
            <a:noFill/>
          </a:ln>
        </p:spPr>
      </p:pic>
      <p:sp>
        <p:nvSpPr>
          <p:cNvPr id="115" name="Google Shape;115;p44"/>
          <p:cNvSpPr txBox="1">
            <a:spLocks noGrp="1"/>
          </p:cNvSpPr>
          <p:nvPr>
            <p:ph type="body" idx="2"/>
          </p:nvPr>
        </p:nvSpPr>
        <p:spPr>
          <a:xfrm>
            <a:off x="4765953" y="6510232"/>
            <a:ext cx="4772594" cy="211243"/>
          </a:xfrm>
          <a:prstGeom prst="rect">
            <a:avLst/>
          </a:prstGeom>
          <a:noFill/>
          <a:ln>
            <a:noFill/>
          </a:ln>
        </p:spPr>
        <p:txBody>
          <a:bodyPr spcFirstLastPara="1" wrap="square" lIns="91425" tIns="45700" rIns="91425" bIns="45700" anchor="t" anchorCtr="0">
            <a:noAutofit/>
          </a:bodyPr>
          <a:lstStyle>
            <a:lvl1pPr marL="457200" marR="0" lvl="0" indent="-228600" algn="r" rtl="0">
              <a:lnSpc>
                <a:spcPct val="90000"/>
              </a:lnSpc>
              <a:spcBef>
                <a:spcPts val="1000"/>
              </a:spcBef>
              <a:spcAft>
                <a:spcPts val="0"/>
              </a:spcAft>
              <a:buClr>
                <a:schemeClr val="dk1"/>
              </a:buClr>
              <a:buSzPts val="1200"/>
              <a:buFont typeface="Arial"/>
              <a:buNone/>
              <a:defRPr sz="1200" b="0" i="0" u="none" strike="noStrike" cap="none">
                <a:solidFill>
                  <a:schemeClr val="dk1"/>
                </a:solidFill>
                <a:latin typeface="Arial"/>
                <a:ea typeface="Arial"/>
                <a:cs typeface="Arial"/>
                <a:sym typeface="Arial"/>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Custom Layout 2 w/ Reference Box">
  <p:cSld name="Custom Layout 2 w/ Reference Box">
    <p:spTree>
      <p:nvGrpSpPr>
        <p:cNvPr id="1" name="Shape 116"/>
        <p:cNvGrpSpPr/>
        <p:nvPr/>
      </p:nvGrpSpPr>
      <p:grpSpPr>
        <a:xfrm>
          <a:off x="0" y="0"/>
          <a:ext cx="0" cy="0"/>
          <a:chOff x="0" y="0"/>
          <a:chExt cx="0" cy="0"/>
        </a:xfrm>
      </p:grpSpPr>
      <p:sp>
        <p:nvSpPr>
          <p:cNvPr id="117" name="Google Shape;117;p45"/>
          <p:cNvSpPr txBox="1">
            <a:spLocks noGrp="1"/>
          </p:cNvSpPr>
          <p:nvPr>
            <p:ph type="title"/>
          </p:nvPr>
        </p:nvSpPr>
        <p:spPr>
          <a:xfrm>
            <a:off x="838200" y="0"/>
            <a:ext cx="10515600" cy="1257300"/>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8" name="Google Shape;118;p45"/>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lvl1pPr marL="457200" marR="0" lvl="0" indent="-406400" algn="l" rtl="0">
              <a:lnSpc>
                <a:spcPct val="100000"/>
              </a:lnSpc>
              <a:spcBef>
                <a:spcPts val="5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10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10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119" name="Google Shape;119;p45"/>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20" name="Google Shape;120;p45"/>
          <p:cNvSpPr txBox="1">
            <a:spLocks noGrp="1"/>
          </p:cNvSpPr>
          <p:nvPr>
            <p:ph type="body" idx="2"/>
          </p:nvPr>
        </p:nvSpPr>
        <p:spPr>
          <a:xfrm>
            <a:off x="4765953" y="6510232"/>
            <a:ext cx="4772594" cy="211243"/>
          </a:xfrm>
          <a:prstGeom prst="rect">
            <a:avLst/>
          </a:prstGeom>
          <a:noFill/>
          <a:ln>
            <a:noFill/>
          </a:ln>
        </p:spPr>
        <p:txBody>
          <a:bodyPr spcFirstLastPara="1" wrap="square" lIns="91425" tIns="45700" rIns="91425" bIns="45700" anchor="t" anchorCtr="0">
            <a:noAutofit/>
          </a:bodyPr>
          <a:lstStyle>
            <a:lvl1pPr marL="457200" marR="0" lvl="0" indent="-228600" algn="r" rtl="0">
              <a:lnSpc>
                <a:spcPct val="90000"/>
              </a:lnSpc>
              <a:spcBef>
                <a:spcPts val="1000"/>
              </a:spcBef>
              <a:spcAft>
                <a:spcPts val="0"/>
              </a:spcAft>
              <a:buClr>
                <a:schemeClr val="dk1"/>
              </a:buClr>
              <a:buSzPts val="1200"/>
              <a:buFont typeface="Arial"/>
              <a:buNone/>
              <a:defRPr sz="1200" b="0" i="0" u="none" strike="noStrike" cap="none">
                <a:solidFill>
                  <a:schemeClr val="dk1"/>
                </a:solidFill>
                <a:latin typeface="Arial"/>
                <a:ea typeface="Arial"/>
                <a:cs typeface="Arial"/>
                <a:sym typeface="Arial"/>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121" name="Google Shape;121;p45"/>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122" name="Google Shape;122;p45"/>
          <p:cNvPicPr preferRelativeResize="0"/>
          <p:nvPr/>
        </p:nvPicPr>
        <p:blipFill rotWithShape="1">
          <a:blip r:embed="rId2">
            <a:alphaModFix/>
          </a:blip>
          <a:srcRect/>
          <a:stretch/>
        </p:blipFill>
        <p:spPr>
          <a:xfrm>
            <a:off x="9722808" y="6330789"/>
            <a:ext cx="1097280" cy="505373"/>
          </a:xfrm>
          <a:prstGeom prst="rect">
            <a:avLst/>
          </a:prstGeom>
          <a:noFill/>
          <a:ln>
            <a:noFill/>
          </a:ln>
        </p:spPr>
      </p:pic>
      <p:pic>
        <p:nvPicPr>
          <p:cNvPr id="123" name="Google Shape;123;p45"/>
          <p:cNvPicPr preferRelativeResize="0"/>
          <p:nvPr/>
        </p:nvPicPr>
        <p:blipFill rotWithShape="1">
          <a:blip r:embed="rId3">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2_Custom Layout">
  <p:cSld name="2_Custom Layout">
    <p:spTree>
      <p:nvGrpSpPr>
        <p:cNvPr id="1" name="Shape 124"/>
        <p:cNvGrpSpPr/>
        <p:nvPr/>
      </p:nvGrpSpPr>
      <p:grpSpPr>
        <a:xfrm>
          <a:off x="0" y="0"/>
          <a:ext cx="0" cy="0"/>
          <a:chOff x="0" y="0"/>
          <a:chExt cx="0" cy="0"/>
        </a:xfrm>
      </p:grpSpPr>
      <p:sp>
        <p:nvSpPr>
          <p:cNvPr id="125" name="Google Shape;125;p46"/>
          <p:cNvSpPr txBox="1"/>
          <p:nvPr/>
        </p:nvSpPr>
        <p:spPr>
          <a:xfrm>
            <a:off x="838200" y="422510"/>
            <a:ext cx="6143624" cy="76944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4400" b="0" i="0" u="none" strike="noStrike" cap="none">
                <a:solidFill>
                  <a:schemeClr val="dk1"/>
                </a:solidFill>
                <a:latin typeface="Libre Franklin Medium"/>
                <a:ea typeface="Libre Franklin Medium"/>
                <a:cs typeface="Libre Franklin Medium"/>
                <a:sym typeface="Libre Franklin Medium"/>
              </a:rPr>
              <a:t>Course Icons </a:t>
            </a:r>
            <a:r>
              <a:rPr lang="fr-FR" sz="4400" b="0" i="0" u="none" strike="noStrike" cap="none">
                <a:solidFill>
                  <a:srgbClr val="000000"/>
                </a:solidFill>
                <a:latin typeface="Libre Franklin Medium"/>
                <a:ea typeface="Libre Franklin Medium"/>
                <a:cs typeface="Libre Franklin Medium"/>
                <a:sym typeface="Libre Franklin Medium"/>
              </a:rPr>
              <a:t>Key</a:t>
            </a:r>
            <a:endParaRPr sz="1800">
              <a:solidFill>
                <a:schemeClr val="dk1"/>
              </a:solidFill>
              <a:latin typeface="Arial"/>
              <a:ea typeface="Arial"/>
              <a:cs typeface="Arial"/>
              <a:sym typeface="Arial"/>
            </a:endParaRPr>
          </a:p>
        </p:txBody>
      </p:sp>
      <p:sp>
        <p:nvSpPr>
          <p:cNvPr id="126" name="Google Shape;126;p46"/>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graphicFrame>
        <p:nvGraphicFramePr>
          <p:cNvPr id="127" name="Google Shape;127;p46"/>
          <p:cNvGraphicFramePr/>
          <p:nvPr/>
        </p:nvGraphicFramePr>
        <p:xfrm>
          <a:off x="1505065" y="1917027"/>
          <a:ext cx="3000000" cy="3000000"/>
        </p:xfrm>
        <a:graphic>
          <a:graphicData uri="http://schemas.openxmlformats.org/drawingml/2006/table">
            <a:tbl>
              <a:tblPr>
                <a:noFill/>
                <a:tableStyleId>{BBE12D2A-BCA0-46B6-8DA1-630158CA39E6}</a:tableStyleId>
              </a:tblPr>
              <a:tblGrid>
                <a:gridCol w="1836375">
                  <a:extLst>
                    <a:ext uri="{9D8B030D-6E8A-4147-A177-3AD203B41FA5}">
                      <a16:colId xmlns:a16="http://schemas.microsoft.com/office/drawing/2014/main" val="20000"/>
                    </a:ext>
                  </a:extLst>
                </a:gridCol>
                <a:gridCol w="7345500">
                  <a:extLst>
                    <a:ext uri="{9D8B030D-6E8A-4147-A177-3AD203B41FA5}">
                      <a16:colId xmlns:a16="http://schemas.microsoft.com/office/drawing/2014/main" val="20001"/>
                    </a:ext>
                  </a:extLst>
                </a:gridCol>
              </a:tblGrid>
              <a:tr h="472525">
                <a:tc>
                  <a:txBody>
                    <a:bodyPr/>
                    <a:lstStyle/>
                    <a:p>
                      <a:pPr marL="0" marR="0" lvl="0" indent="0" algn="ctr" rtl="0">
                        <a:spcBef>
                          <a:spcPts val="0"/>
                        </a:spcBef>
                        <a:spcAft>
                          <a:spcPts val="0"/>
                        </a:spcAft>
                        <a:buClr>
                          <a:schemeClr val="dk1"/>
                        </a:buClr>
                        <a:buSzPts val="2400"/>
                        <a:buFont typeface="Arial"/>
                        <a:buNone/>
                      </a:pPr>
                      <a:r>
                        <a:rPr lang="fr-FR" sz="2400" b="1" u="none" strike="noStrike" cap="none">
                          <a:solidFill>
                            <a:schemeClr val="dk1"/>
                          </a:solidFill>
                        </a:rPr>
                        <a:t>Icon</a:t>
                      </a:r>
                      <a:endParaRPr sz="1800" b="1">
                        <a:solidFill>
                          <a:schemeClr val="dk1"/>
                        </a:solidFill>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tc>
                  <a:txBody>
                    <a:bodyPr/>
                    <a:lstStyle/>
                    <a:p>
                      <a:pPr marL="0" marR="0" lvl="0" indent="0" algn="ctr" rtl="0">
                        <a:spcBef>
                          <a:spcPts val="0"/>
                        </a:spcBef>
                        <a:spcAft>
                          <a:spcPts val="0"/>
                        </a:spcAft>
                        <a:buClr>
                          <a:schemeClr val="dk1"/>
                        </a:buClr>
                        <a:buSzPts val="2400"/>
                        <a:buFont typeface="Arial"/>
                        <a:buNone/>
                      </a:pPr>
                      <a:r>
                        <a:rPr lang="fr-FR" sz="2400" b="1" u="none" strike="noStrike" cap="none">
                          <a:solidFill>
                            <a:schemeClr val="dk1"/>
                          </a:solidFill>
                        </a:rPr>
                        <a:t>Use</a:t>
                      </a:r>
                      <a:endParaRPr sz="1800" b="1">
                        <a:solidFill>
                          <a:schemeClr val="dk1"/>
                        </a:solidFill>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extLst>
                  <a:ext uri="{0D108BD9-81ED-4DB2-BD59-A6C34878D82A}">
                    <a16:rowId xmlns:a16="http://schemas.microsoft.com/office/drawing/2014/main" val="10000"/>
                  </a:ext>
                </a:extLst>
              </a:tr>
              <a:tr h="945050">
                <a:tc>
                  <a:txBody>
                    <a:bodyPr/>
                    <a:lstStyle/>
                    <a:p>
                      <a:pPr marL="0" marR="0" lvl="0" indent="0" algn="l" rtl="0">
                        <a:spcBef>
                          <a:spcPts val="0"/>
                        </a:spcBef>
                        <a:spcAft>
                          <a:spcPts val="0"/>
                        </a:spcAft>
                        <a:buClr>
                          <a:schemeClr val="dk1"/>
                        </a:buClr>
                        <a:buSzPts val="1800"/>
                        <a:buFont typeface="Arial"/>
                        <a:buNone/>
                      </a:pPr>
                      <a:endParaRPr sz="1800"/>
                    </a:p>
                    <a:p>
                      <a:pPr marL="0" marR="0" lvl="0" indent="0" algn="l" rtl="0">
                        <a:spcBef>
                          <a:spcPts val="0"/>
                        </a:spcBef>
                        <a:spcAft>
                          <a:spcPts val="0"/>
                        </a:spcAft>
                        <a:buClr>
                          <a:schemeClr val="dk1"/>
                        </a:buClr>
                        <a:buSzPts val="1800"/>
                        <a:buFont typeface="Arial"/>
                        <a:buNone/>
                      </a:pPr>
                      <a:endParaRPr sz="1800"/>
                    </a:p>
                    <a:p>
                      <a:pPr marL="0" marR="0" lvl="0" indent="0" algn="l" rtl="0">
                        <a:spcBef>
                          <a:spcPts val="0"/>
                        </a:spcBef>
                        <a:spcAft>
                          <a:spcPts val="0"/>
                        </a:spcAft>
                        <a:buClr>
                          <a:schemeClr val="dk1"/>
                        </a:buClr>
                        <a:buSzPts val="1800"/>
                        <a:buFont typeface="Arial"/>
                        <a:buNone/>
                      </a:pPr>
                      <a:endParaRPr sz="180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2000"/>
                        <a:buFont typeface="Arial"/>
                        <a:buNone/>
                      </a:pPr>
                      <a:r>
                        <a:rPr lang="fr-FR" sz="2000" b="1">
                          <a:solidFill>
                            <a:schemeClr val="dk1"/>
                          </a:solidFill>
                          <a:latin typeface="Arial"/>
                          <a:ea typeface="Arial"/>
                          <a:cs typeface="Arial"/>
                          <a:sym typeface="Arial"/>
                        </a:rPr>
                        <a:t>Objectives </a:t>
                      </a:r>
                      <a:r>
                        <a:rPr lang="fr-FR" sz="2000" b="0">
                          <a:solidFill>
                            <a:schemeClr val="dk1"/>
                          </a:solidFill>
                          <a:latin typeface="Arial"/>
                          <a:ea typeface="Arial"/>
                          <a:cs typeface="Arial"/>
                          <a:sym typeface="Arial"/>
                        </a:rPr>
                        <a:t>of</a:t>
                      </a:r>
                      <a:r>
                        <a:rPr lang="fr-FR" sz="2000">
                          <a:solidFill>
                            <a:schemeClr val="dk1"/>
                          </a:solidFill>
                          <a:latin typeface="Arial"/>
                          <a:ea typeface="Arial"/>
                          <a:cs typeface="Arial"/>
                          <a:sym typeface="Arial"/>
                        </a:rPr>
                        <a:t> the lesson</a:t>
                      </a:r>
                      <a:endParaRPr sz="2000"/>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1"/>
                  </a:ext>
                </a:extLst>
              </a:tr>
              <a:tr h="945050">
                <a:tc>
                  <a:txBody>
                    <a:bodyPr/>
                    <a:lstStyle/>
                    <a:p>
                      <a:pPr marL="0" marR="0" lvl="0" indent="0" algn="l" rtl="0">
                        <a:spcBef>
                          <a:spcPts val="0"/>
                        </a:spcBef>
                        <a:spcAft>
                          <a:spcPts val="0"/>
                        </a:spcAft>
                        <a:buClr>
                          <a:schemeClr val="dk1"/>
                        </a:buClr>
                        <a:buSzPts val="1800"/>
                        <a:buFont typeface="Arial"/>
                        <a:buNone/>
                      </a:pPr>
                      <a:endParaRPr sz="1800"/>
                    </a:p>
                    <a:p>
                      <a:pPr marL="0" marR="0" lvl="0" indent="0" algn="l" rtl="0">
                        <a:spcBef>
                          <a:spcPts val="0"/>
                        </a:spcBef>
                        <a:spcAft>
                          <a:spcPts val="0"/>
                        </a:spcAft>
                        <a:buClr>
                          <a:schemeClr val="dk1"/>
                        </a:buClr>
                        <a:buSzPts val="1800"/>
                        <a:buFont typeface="Arial"/>
                        <a:buNone/>
                      </a:pPr>
                      <a:endParaRPr sz="1800"/>
                    </a:p>
                    <a:p>
                      <a:pPr marL="0" marR="0" lvl="0" indent="0" algn="l" rtl="0">
                        <a:spcBef>
                          <a:spcPts val="0"/>
                        </a:spcBef>
                        <a:spcAft>
                          <a:spcPts val="0"/>
                        </a:spcAft>
                        <a:buClr>
                          <a:schemeClr val="dk1"/>
                        </a:buClr>
                        <a:buSzPts val="1800"/>
                        <a:buFont typeface="Arial"/>
                        <a:buNone/>
                      </a:pPr>
                      <a:endParaRPr sz="180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2000"/>
                        <a:buFont typeface="Arial"/>
                        <a:buNone/>
                      </a:pPr>
                      <a:r>
                        <a:rPr lang="fr-FR" sz="2000" b="1">
                          <a:solidFill>
                            <a:schemeClr val="dk1"/>
                          </a:solidFill>
                          <a:latin typeface="Arial"/>
                          <a:ea typeface="Arial"/>
                          <a:cs typeface="Arial"/>
                          <a:sym typeface="Arial"/>
                        </a:rPr>
                        <a:t>Discovery Dialogue </a:t>
                      </a:r>
                      <a:r>
                        <a:rPr lang="fr-FR" sz="2000">
                          <a:solidFill>
                            <a:schemeClr val="dk1"/>
                          </a:solidFill>
                          <a:latin typeface="Arial"/>
                          <a:ea typeface="Arial"/>
                          <a:cs typeface="Arial"/>
                          <a:sym typeface="Arial"/>
                        </a:rPr>
                        <a:t>invites sharing of ideas and experiences</a:t>
                      </a:r>
                      <a:endParaRPr sz="2000"/>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2"/>
                  </a:ext>
                </a:extLst>
              </a:tr>
              <a:tr h="913125">
                <a:tc>
                  <a:txBody>
                    <a:bodyPr/>
                    <a:lstStyle/>
                    <a:p>
                      <a:pPr marL="0" marR="0" lvl="0" indent="0" algn="l" rtl="0">
                        <a:spcBef>
                          <a:spcPts val="0"/>
                        </a:spcBef>
                        <a:spcAft>
                          <a:spcPts val="0"/>
                        </a:spcAft>
                        <a:buClr>
                          <a:schemeClr val="dk1"/>
                        </a:buClr>
                        <a:buSzPts val="1800"/>
                        <a:buFont typeface="Arial"/>
                        <a:buNone/>
                      </a:pPr>
                      <a:endParaRPr sz="180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2000"/>
                        <a:buFont typeface="Arial"/>
                        <a:buNone/>
                      </a:pPr>
                      <a:r>
                        <a:rPr lang="fr-FR" sz="2000" b="1">
                          <a:solidFill>
                            <a:schemeClr val="dk1"/>
                          </a:solidFill>
                          <a:latin typeface="Arial"/>
                          <a:ea typeface="Arial"/>
                          <a:cs typeface="Arial"/>
                          <a:sym typeface="Arial"/>
                        </a:rPr>
                        <a:t>Activity </a:t>
                      </a:r>
                      <a:r>
                        <a:rPr lang="fr-FR" sz="2000" b="0">
                          <a:solidFill>
                            <a:schemeClr val="dk1"/>
                          </a:solidFill>
                          <a:latin typeface="Arial"/>
                          <a:ea typeface="Arial"/>
                          <a:cs typeface="Arial"/>
                          <a:sym typeface="Arial"/>
                        </a:rPr>
                        <a:t>completed by </a:t>
                      </a:r>
                      <a:r>
                        <a:rPr lang="fr-FR" sz="2000">
                          <a:solidFill>
                            <a:schemeClr val="dk1"/>
                          </a:solidFill>
                          <a:latin typeface="Arial"/>
                          <a:ea typeface="Arial"/>
                          <a:cs typeface="Arial"/>
                          <a:sym typeface="Arial"/>
                        </a:rPr>
                        <a:t>individual or group</a:t>
                      </a:r>
                      <a:endParaRPr sz="1800"/>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3"/>
                  </a:ext>
                </a:extLst>
              </a:tr>
              <a:tr h="1001000">
                <a:tc>
                  <a:txBody>
                    <a:bodyPr/>
                    <a:lstStyle/>
                    <a:p>
                      <a:pPr marL="0" marR="0" lvl="0" indent="0" algn="l" rtl="0">
                        <a:spcBef>
                          <a:spcPts val="0"/>
                        </a:spcBef>
                        <a:spcAft>
                          <a:spcPts val="0"/>
                        </a:spcAft>
                        <a:buClr>
                          <a:schemeClr val="dk1"/>
                        </a:buClr>
                        <a:buSzPts val="1800"/>
                        <a:buFont typeface="Arial"/>
                        <a:buNone/>
                      </a:pPr>
                      <a:endParaRPr sz="180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2000"/>
                        <a:buFont typeface="Arial"/>
                        <a:buNone/>
                      </a:pPr>
                      <a:r>
                        <a:rPr lang="fr-FR" sz="2000" b="1">
                          <a:solidFill>
                            <a:schemeClr val="dk1"/>
                          </a:solidFill>
                          <a:latin typeface="Arial"/>
                          <a:ea typeface="Arial"/>
                          <a:cs typeface="Arial"/>
                          <a:sym typeface="Arial"/>
                        </a:rPr>
                        <a:t>Highlight </a:t>
                      </a:r>
                      <a:r>
                        <a:rPr lang="fr-FR" sz="2000" b="0">
                          <a:solidFill>
                            <a:schemeClr val="dk1"/>
                          </a:solidFill>
                          <a:latin typeface="Arial"/>
                          <a:ea typeface="Arial"/>
                          <a:cs typeface="Arial"/>
                          <a:sym typeface="Arial"/>
                        </a:rPr>
                        <a:t>of </a:t>
                      </a:r>
                      <a:r>
                        <a:rPr lang="fr-FR" sz="2000">
                          <a:solidFill>
                            <a:schemeClr val="dk1"/>
                          </a:solidFill>
                          <a:latin typeface="Arial"/>
                          <a:ea typeface="Arial"/>
                          <a:cs typeface="Arial"/>
                          <a:sym typeface="Arial"/>
                        </a:rPr>
                        <a:t>multisectoral or One Health approach</a:t>
                      </a:r>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4"/>
                  </a:ext>
                </a:extLst>
              </a:tr>
            </a:tbl>
          </a:graphicData>
        </a:graphic>
      </p:graphicFrame>
      <p:pic>
        <p:nvPicPr>
          <p:cNvPr id="128" name="Google Shape;128;p46" descr="Objectives Icon"/>
          <p:cNvPicPr preferRelativeResize="0"/>
          <p:nvPr/>
        </p:nvPicPr>
        <p:blipFill rotWithShape="1">
          <a:blip r:embed="rId2">
            <a:alphaModFix/>
          </a:blip>
          <a:srcRect/>
          <a:stretch/>
        </p:blipFill>
        <p:spPr>
          <a:xfrm>
            <a:off x="1947380" y="2445209"/>
            <a:ext cx="888251" cy="777438"/>
          </a:xfrm>
          <a:prstGeom prst="rect">
            <a:avLst/>
          </a:prstGeom>
          <a:noFill/>
          <a:ln>
            <a:noFill/>
          </a:ln>
        </p:spPr>
      </p:pic>
      <p:pic>
        <p:nvPicPr>
          <p:cNvPr id="129" name="Google Shape;129;p46" descr="Discovery Dialogue "/>
          <p:cNvPicPr preferRelativeResize="0"/>
          <p:nvPr/>
        </p:nvPicPr>
        <p:blipFill rotWithShape="1">
          <a:blip r:embed="rId3">
            <a:alphaModFix/>
          </a:blip>
          <a:srcRect/>
          <a:stretch/>
        </p:blipFill>
        <p:spPr>
          <a:xfrm>
            <a:off x="1929764" y="3387005"/>
            <a:ext cx="888251" cy="777438"/>
          </a:xfrm>
          <a:prstGeom prst="rect">
            <a:avLst/>
          </a:prstGeom>
          <a:noFill/>
          <a:ln>
            <a:noFill/>
          </a:ln>
        </p:spPr>
      </p:pic>
      <p:pic>
        <p:nvPicPr>
          <p:cNvPr id="130" name="Google Shape;130;p46" descr="Activity Icon"/>
          <p:cNvPicPr preferRelativeResize="0"/>
          <p:nvPr/>
        </p:nvPicPr>
        <p:blipFill rotWithShape="1">
          <a:blip r:embed="rId4">
            <a:alphaModFix/>
          </a:blip>
          <a:srcRect/>
          <a:stretch/>
        </p:blipFill>
        <p:spPr>
          <a:xfrm>
            <a:off x="1921623" y="4334684"/>
            <a:ext cx="888251" cy="777438"/>
          </a:xfrm>
          <a:prstGeom prst="rect">
            <a:avLst/>
          </a:prstGeom>
          <a:noFill/>
          <a:ln>
            <a:noFill/>
          </a:ln>
        </p:spPr>
      </p:pic>
      <p:pic>
        <p:nvPicPr>
          <p:cNvPr id="131" name="Google Shape;131;p46" descr="A picture containing vector graphics&#10;&#10;Description automatically generated"/>
          <p:cNvPicPr preferRelativeResize="0"/>
          <p:nvPr/>
        </p:nvPicPr>
        <p:blipFill rotWithShape="1">
          <a:blip r:embed="rId5">
            <a:alphaModFix/>
          </a:blip>
          <a:srcRect/>
          <a:stretch/>
        </p:blipFill>
        <p:spPr>
          <a:xfrm>
            <a:off x="1802921" y="5192453"/>
            <a:ext cx="1121434" cy="1138518"/>
          </a:xfrm>
          <a:prstGeom prst="rect">
            <a:avLst/>
          </a:prstGeom>
          <a:noFill/>
          <a:ln>
            <a:noFill/>
          </a:ln>
        </p:spPr>
      </p:pic>
      <p:sp>
        <p:nvSpPr>
          <p:cNvPr id="132" name="Google Shape;132;p46"/>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133" name="Google Shape;133;p46"/>
          <p:cNvPicPr preferRelativeResize="0"/>
          <p:nvPr/>
        </p:nvPicPr>
        <p:blipFill rotWithShape="1">
          <a:blip r:embed="rId6">
            <a:alphaModFix/>
          </a:blip>
          <a:srcRect/>
          <a:stretch/>
        </p:blipFill>
        <p:spPr>
          <a:xfrm>
            <a:off x="9722808" y="6330789"/>
            <a:ext cx="1097280" cy="505373"/>
          </a:xfrm>
          <a:prstGeom prst="rect">
            <a:avLst/>
          </a:prstGeom>
          <a:noFill/>
          <a:ln>
            <a:noFill/>
          </a:ln>
        </p:spPr>
      </p:pic>
      <p:pic>
        <p:nvPicPr>
          <p:cNvPr id="134" name="Google Shape;134;p46"/>
          <p:cNvPicPr preferRelativeResize="0"/>
          <p:nvPr/>
        </p:nvPicPr>
        <p:blipFill rotWithShape="1">
          <a:blip r:embed="rId7">
            <a:alphaModFix/>
          </a:blip>
          <a:srcRect/>
          <a:stretch/>
        </p:blipFill>
        <p:spPr>
          <a:xfrm>
            <a:off x="11057248" y="6241802"/>
            <a:ext cx="938147" cy="594360"/>
          </a:xfrm>
          <a:prstGeom prst="rect">
            <a:avLst/>
          </a:prstGeom>
          <a:noFill/>
          <a:ln>
            <a:noFill/>
          </a:ln>
        </p:spPr>
      </p:pic>
      <p:sp>
        <p:nvSpPr>
          <p:cNvPr id="135" name="Google Shape;135;p46"/>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136" name="Google Shape;136;p46"/>
          <p:cNvPicPr preferRelativeResize="0"/>
          <p:nvPr/>
        </p:nvPicPr>
        <p:blipFill rotWithShape="1">
          <a:blip r:embed="rId6">
            <a:alphaModFix/>
          </a:blip>
          <a:srcRect/>
          <a:stretch/>
        </p:blipFill>
        <p:spPr>
          <a:xfrm>
            <a:off x="9722808" y="6330789"/>
            <a:ext cx="1097280" cy="505373"/>
          </a:xfrm>
          <a:prstGeom prst="rect">
            <a:avLst/>
          </a:prstGeom>
          <a:noFill/>
          <a:ln>
            <a:noFill/>
          </a:ln>
        </p:spPr>
      </p:pic>
      <p:pic>
        <p:nvPicPr>
          <p:cNvPr id="137" name="Google Shape;137;p46"/>
          <p:cNvPicPr preferRelativeResize="0"/>
          <p:nvPr/>
        </p:nvPicPr>
        <p:blipFill rotWithShape="1">
          <a:blip r:embed="rId7">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Objectives">
  <p:cSld name="Objectives">
    <p:spTree>
      <p:nvGrpSpPr>
        <p:cNvPr id="1" name="Shape 138"/>
        <p:cNvGrpSpPr/>
        <p:nvPr/>
      </p:nvGrpSpPr>
      <p:grpSpPr>
        <a:xfrm>
          <a:off x="0" y="0"/>
          <a:ext cx="0" cy="0"/>
          <a:chOff x="0" y="0"/>
          <a:chExt cx="0" cy="0"/>
        </a:xfrm>
      </p:grpSpPr>
      <p:pic>
        <p:nvPicPr>
          <p:cNvPr id="139" name="Google Shape;139;p47" descr="Objectives Icon"/>
          <p:cNvPicPr preferRelativeResize="0"/>
          <p:nvPr/>
        </p:nvPicPr>
        <p:blipFill rotWithShape="1">
          <a:blip r:embed="rId2">
            <a:alphaModFix/>
          </a:blip>
          <a:srcRect/>
          <a:stretch/>
        </p:blipFill>
        <p:spPr>
          <a:xfrm>
            <a:off x="10883960" y="146159"/>
            <a:ext cx="939679" cy="895132"/>
          </a:xfrm>
          <a:prstGeom prst="rect">
            <a:avLst/>
          </a:prstGeom>
          <a:noFill/>
          <a:ln>
            <a:noFill/>
          </a:ln>
        </p:spPr>
      </p:pic>
      <p:sp>
        <p:nvSpPr>
          <p:cNvPr id="140" name="Google Shape;140;p47"/>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500"/>
              </a:spcBef>
              <a:spcAft>
                <a:spcPts val="0"/>
              </a:spcAft>
              <a:buClr>
                <a:schemeClr val="dk1"/>
              </a:buClr>
              <a:buSzPts val="2800"/>
              <a:buFont typeface="Arial"/>
              <a:buNone/>
              <a:defRPr sz="2800" b="1" i="0" u="none" strike="noStrike" cap="none">
                <a:solidFill>
                  <a:schemeClr val="dk1"/>
                </a:solidFill>
                <a:latin typeface="Arial"/>
                <a:ea typeface="Arial"/>
                <a:cs typeface="Arial"/>
                <a:sym typeface="Arial"/>
              </a:defRPr>
            </a:lvl1pPr>
            <a:lvl2pPr marL="914400" marR="0" lvl="1" indent="-381000" algn="l" rtl="0">
              <a:lnSpc>
                <a:spcPct val="10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10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141" name="Google Shape;141;p47"/>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42" name="Google Shape;142;p47"/>
          <p:cNvSpPr txBox="1"/>
          <p:nvPr/>
        </p:nvSpPr>
        <p:spPr>
          <a:xfrm>
            <a:off x="838200" y="422510"/>
            <a:ext cx="10515600" cy="76944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4400" b="0" i="0" u="none" strike="noStrike" cap="none">
                <a:solidFill>
                  <a:schemeClr val="dk1"/>
                </a:solidFill>
                <a:latin typeface="Libre Franklin Medium"/>
                <a:ea typeface="Libre Franklin Medium"/>
                <a:cs typeface="Libre Franklin Medium"/>
                <a:sym typeface="Libre Franklin Medium"/>
              </a:rPr>
              <a:t>Learning Objectives</a:t>
            </a:r>
            <a:endParaRPr sz="1800">
              <a:solidFill>
                <a:schemeClr val="dk1"/>
              </a:solidFill>
              <a:latin typeface="Arial"/>
              <a:ea typeface="Arial"/>
              <a:cs typeface="Arial"/>
              <a:sym typeface="Arial"/>
            </a:endParaRPr>
          </a:p>
        </p:txBody>
      </p:sp>
      <p:sp>
        <p:nvSpPr>
          <p:cNvPr id="143" name="Google Shape;143;p47"/>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144" name="Google Shape;144;p47"/>
          <p:cNvPicPr preferRelativeResize="0"/>
          <p:nvPr/>
        </p:nvPicPr>
        <p:blipFill rotWithShape="1">
          <a:blip r:embed="rId3">
            <a:alphaModFix/>
          </a:blip>
          <a:srcRect/>
          <a:stretch/>
        </p:blipFill>
        <p:spPr>
          <a:xfrm>
            <a:off x="9722808" y="6330789"/>
            <a:ext cx="1097280" cy="505373"/>
          </a:xfrm>
          <a:prstGeom prst="rect">
            <a:avLst/>
          </a:prstGeom>
          <a:noFill/>
          <a:ln>
            <a:noFill/>
          </a:ln>
        </p:spPr>
      </p:pic>
      <p:pic>
        <p:nvPicPr>
          <p:cNvPr id="145" name="Google Shape;145;p47"/>
          <p:cNvPicPr preferRelativeResize="0"/>
          <p:nvPr/>
        </p:nvPicPr>
        <p:blipFill rotWithShape="1">
          <a:blip r:embed="rId4">
            <a:alphaModFix/>
          </a:blip>
          <a:srcRect/>
          <a:stretch/>
        </p:blipFill>
        <p:spPr>
          <a:xfrm>
            <a:off x="11057248" y="6241802"/>
            <a:ext cx="938147" cy="594360"/>
          </a:xfrm>
          <a:prstGeom prst="rect">
            <a:avLst/>
          </a:prstGeom>
          <a:noFill/>
          <a:ln>
            <a:noFill/>
          </a:ln>
        </p:spPr>
      </p:pic>
      <p:pic>
        <p:nvPicPr>
          <p:cNvPr id="146" name="Google Shape;146;p47"/>
          <p:cNvPicPr preferRelativeResize="0"/>
          <p:nvPr/>
        </p:nvPicPr>
        <p:blipFill rotWithShape="1">
          <a:blip r:embed="rId3">
            <a:alphaModFix/>
          </a:blip>
          <a:srcRect/>
          <a:stretch/>
        </p:blipFill>
        <p:spPr>
          <a:xfrm>
            <a:off x="9722808" y="6330789"/>
            <a:ext cx="1097280" cy="505373"/>
          </a:xfrm>
          <a:prstGeom prst="rect">
            <a:avLst/>
          </a:prstGeom>
          <a:noFill/>
          <a:ln>
            <a:noFill/>
          </a:ln>
        </p:spPr>
      </p:pic>
      <p:pic>
        <p:nvPicPr>
          <p:cNvPr id="147" name="Google Shape;147;p47"/>
          <p:cNvPicPr preferRelativeResize="0"/>
          <p:nvPr/>
        </p:nvPicPr>
        <p:blipFill rotWithShape="1">
          <a:blip r:embed="rId4">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Surveillance Cycle">
  <p:cSld name="Surveillance Cycle">
    <p:spTree>
      <p:nvGrpSpPr>
        <p:cNvPr id="1" name="Shape 148"/>
        <p:cNvGrpSpPr/>
        <p:nvPr/>
      </p:nvGrpSpPr>
      <p:grpSpPr>
        <a:xfrm>
          <a:off x="0" y="0"/>
          <a:ext cx="0" cy="0"/>
          <a:chOff x="0" y="0"/>
          <a:chExt cx="0" cy="0"/>
        </a:xfrm>
      </p:grpSpPr>
      <p:sp>
        <p:nvSpPr>
          <p:cNvPr id="149" name="Google Shape;149;p48"/>
          <p:cNvSpPr txBox="1"/>
          <p:nvPr/>
        </p:nvSpPr>
        <p:spPr>
          <a:xfrm>
            <a:off x="838200" y="422510"/>
            <a:ext cx="10515600" cy="76944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4400" b="0" i="0" u="none" strike="noStrike" cap="none">
                <a:solidFill>
                  <a:schemeClr val="dk1"/>
                </a:solidFill>
                <a:latin typeface="Libre Franklin Medium"/>
                <a:ea typeface="Libre Franklin Medium"/>
                <a:cs typeface="Libre Franklin Medium"/>
                <a:sym typeface="Libre Franklin Medium"/>
              </a:rPr>
              <a:t>Public Health Surveillance Cycle</a:t>
            </a:r>
            <a:endParaRPr sz="1800">
              <a:solidFill>
                <a:schemeClr val="dk1"/>
              </a:solidFill>
              <a:latin typeface="Arial"/>
              <a:ea typeface="Arial"/>
              <a:cs typeface="Arial"/>
              <a:sym typeface="Arial"/>
            </a:endParaRPr>
          </a:p>
        </p:txBody>
      </p:sp>
      <p:sp>
        <p:nvSpPr>
          <p:cNvPr id="150" name="Google Shape;150;p48"/>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51" name="Google Shape;151;p48"/>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152" name="Google Shape;152;p48"/>
          <p:cNvPicPr preferRelativeResize="0"/>
          <p:nvPr/>
        </p:nvPicPr>
        <p:blipFill rotWithShape="1">
          <a:blip r:embed="rId2">
            <a:alphaModFix/>
          </a:blip>
          <a:srcRect/>
          <a:stretch/>
        </p:blipFill>
        <p:spPr>
          <a:xfrm>
            <a:off x="9722808" y="6330789"/>
            <a:ext cx="1097280" cy="505373"/>
          </a:xfrm>
          <a:prstGeom prst="rect">
            <a:avLst/>
          </a:prstGeom>
          <a:noFill/>
          <a:ln>
            <a:noFill/>
          </a:ln>
        </p:spPr>
      </p:pic>
      <p:pic>
        <p:nvPicPr>
          <p:cNvPr id="153" name="Google Shape;153;p48"/>
          <p:cNvPicPr preferRelativeResize="0"/>
          <p:nvPr/>
        </p:nvPicPr>
        <p:blipFill rotWithShape="1">
          <a:blip r:embed="rId3">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1_Surveillance Cycle_French">
  <p:cSld name="1_Surveillance Cycle_French">
    <p:spTree>
      <p:nvGrpSpPr>
        <p:cNvPr id="1" name="Shape 154"/>
        <p:cNvGrpSpPr/>
        <p:nvPr/>
      </p:nvGrpSpPr>
      <p:grpSpPr>
        <a:xfrm>
          <a:off x="0" y="0"/>
          <a:ext cx="0" cy="0"/>
          <a:chOff x="0" y="0"/>
          <a:chExt cx="0" cy="0"/>
        </a:xfrm>
      </p:grpSpPr>
      <p:sp>
        <p:nvSpPr>
          <p:cNvPr id="155" name="Google Shape;155;p49"/>
          <p:cNvSpPr txBox="1"/>
          <p:nvPr/>
        </p:nvSpPr>
        <p:spPr>
          <a:xfrm>
            <a:off x="838200" y="422510"/>
            <a:ext cx="10515600" cy="76944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4400" b="0" i="0" u="none" strike="noStrike" cap="none">
                <a:solidFill>
                  <a:schemeClr val="dk1"/>
                </a:solidFill>
                <a:latin typeface="Libre Franklin Medium"/>
                <a:ea typeface="Libre Franklin Medium"/>
                <a:cs typeface="Libre Franklin Medium"/>
                <a:sym typeface="Libre Franklin Medium"/>
              </a:rPr>
              <a:t>Cycle de surveillance de la santé publique</a:t>
            </a:r>
            <a:endParaRPr sz="4400">
              <a:solidFill>
                <a:schemeClr val="dk1"/>
              </a:solidFill>
              <a:latin typeface="Arial"/>
              <a:ea typeface="Arial"/>
              <a:cs typeface="Arial"/>
              <a:sym typeface="Arial"/>
            </a:endParaRPr>
          </a:p>
        </p:txBody>
      </p:sp>
      <p:sp>
        <p:nvSpPr>
          <p:cNvPr id="156" name="Google Shape;156;p49"/>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57" name="Google Shape;157;p49"/>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158" name="Google Shape;158;p49"/>
          <p:cNvPicPr preferRelativeResize="0"/>
          <p:nvPr/>
        </p:nvPicPr>
        <p:blipFill rotWithShape="1">
          <a:blip r:embed="rId2">
            <a:alphaModFix/>
          </a:blip>
          <a:srcRect/>
          <a:stretch/>
        </p:blipFill>
        <p:spPr>
          <a:xfrm>
            <a:off x="9722808" y="6330789"/>
            <a:ext cx="1097280" cy="505373"/>
          </a:xfrm>
          <a:prstGeom prst="rect">
            <a:avLst/>
          </a:prstGeom>
          <a:noFill/>
          <a:ln>
            <a:noFill/>
          </a:ln>
        </p:spPr>
      </p:pic>
      <p:pic>
        <p:nvPicPr>
          <p:cNvPr id="159" name="Google Shape;159;p49"/>
          <p:cNvPicPr preferRelativeResize="0"/>
          <p:nvPr/>
        </p:nvPicPr>
        <p:blipFill rotWithShape="1">
          <a:blip r:embed="rId3">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Surveillance Cycle + Monitor">
  <p:cSld name="Surveillance Cycle + Monitor">
    <p:spTree>
      <p:nvGrpSpPr>
        <p:cNvPr id="1" name="Shape 160"/>
        <p:cNvGrpSpPr/>
        <p:nvPr/>
      </p:nvGrpSpPr>
      <p:grpSpPr>
        <a:xfrm>
          <a:off x="0" y="0"/>
          <a:ext cx="0" cy="0"/>
          <a:chOff x="0" y="0"/>
          <a:chExt cx="0" cy="0"/>
        </a:xfrm>
      </p:grpSpPr>
      <p:sp>
        <p:nvSpPr>
          <p:cNvPr id="161" name="Google Shape;161;p50"/>
          <p:cNvSpPr txBox="1"/>
          <p:nvPr/>
        </p:nvSpPr>
        <p:spPr>
          <a:xfrm>
            <a:off x="838200" y="422510"/>
            <a:ext cx="10515600" cy="76944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4400" b="0" i="0" u="none" strike="noStrike" cap="none">
                <a:solidFill>
                  <a:schemeClr val="dk1"/>
                </a:solidFill>
                <a:latin typeface="Libre Franklin Medium"/>
                <a:ea typeface="Libre Franklin Medium"/>
                <a:cs typeface="Libre Franklin Medium"/>
                <a:sym typeface="Libre Franklin Medium"/>
              </a:rPr>
              <a:t>Public Health Surveillance Cycle</a:t>
            </a:r>
            <a:endParaRPr sz="1800">
              <a:solidFill>
                <a:schemeClr val="dk1"/>
              </a:solidFill>
              <a:latin typeface="Arial"/>
              <a:ea typeface="Arial"/>
              <a:cs typeface="Arial"/>
              <a:sym typeface="Arial"/>
            </a:endParaRPr>
          </a:p>
        </p:txBody>
      </p:sp>
      <p:sp>
        <p:nvSpPr>
          <p:cNvPr id="162" name="Google Shape;162;p50"/>
          <p:cNvSpPr/>
          <p:nvPr/>
        </p:nvSpPr>
        <p:spPr>
          <a:xfrm>
            <a:off x="3057525" y="1857375"/>
            <a:ext cx="6486525" cy="4100513"/>
          </a:xfrm>
          <a:prstGeom prst="ellipse">
            <a:avLst/>
          </a:prstGeom>
          <a:solidFill>
            <a:srgbClr val="C4E0B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63" name="Google Shape;163;p50"/>
          <p:cNvSpPr txBox="1"/>
          <p:nvPr/>
        </p:nvSpPr>
        <p:spPr>
          <a:xfrm>
            <a:off x="3914774" y="3353633"/>
            <a:ext cx="4772025" cy="1107996"/>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6600" b="1">
                <a:solidFill>
                  <a:srgbClr val="00943B"/>
                </a:solidFill>
                <a:latin typeface="Arial"/>
                <a:ea typeface="Arial"/>
                <a:cs typeface="Arial"/>
                <a:sym typeface="Arial"/>
              </a:rPr>
              <a:t>MONITOR</a:t>
            </a:r>
            <a:endParaRPr/>
          </a:p>
        </p:txBody>
      </p:sp>
      <p:sp>
        <p:nvSpPr>
          <p:cNvPr id="164" name="Google Shape;164;p50"/>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65" name="Google Shape;165;p50"/>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166" name="Google Shape;166;p50"/>
          <p:cNvPicPr preferRelativeResize="0"/>
          <p:nvPr/>
        </p:nvPicPr>
        <p:blipFill rotWithShape="1">
          <a:blip r:embed="rId2">
            <a:alphaModFix/>
          </a:blip>
          <a:srcRect/>
          <a:stretch/>
        </p:blipFill>
        <p:spPr>
          <a:xfrm>
            <a:off x="9722808" y="6330789"/>
            <a:ext cx="1097280" cy="505373"/>
          </a:xfrm>
          <a:prstGeom prst="rect">
            <a:avLst/>
          </a:prstGeom>
          <a:noFill/>
          <a:ln>
            <a:noFill/>
          </a:ln>
        </p:spPr>
      </p:pic>
      <p:pic>
        <p:nvPicPr>
          <p:cNvPr id="167" name="Google Shape;167;p50"/>
          <p:cNvPicPr preferRelativeResize="0"/>
          <p:nvPr/>
        </p:nvPicPr>
        <p:blipFill rotWithShape="1">
          <a:blip r:embed="rId3">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1_Surveillance Cycle + Monitor_French">
  <p:cSld name="1_Surveillance Cycle + Monitor_French">
    <p:spTree>
      <p:nvGrpSpPr>
        <p:cNvPr id="1" name="Shape 168"/>
        <p:cNvGrpSpPr/>
        <p:nvPr/>
      </p:nvGrpSpPr>
      <p:grpSpPr>
        <a:xfrm>
          <a:off x="0" y="0"/>
          <a:ext cx="0" cy="0"/>
          <a:chOff x="0" y="0"/>
          <a:chExt cx="0" cy="0"/>
        </a:xfrm>
      </p:grpSpPr>
      <p:sp>
        <p:nvSpPr>
          <p:cNvPr id="169" name="Google Shape;169;p51"/>
          <p:cNvSpPr txBox="1"/>
          <p:nvPr/>
        </p:nvSpPr>
        <p:spPr>
          <a:xfrm>
            <a:off x="838200" y="422510"/>
            <a:ext cx="10515600" cy="76944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4400" b="0" i="0" u="none" strike="noStrike" cap="none">
                <a:solidFill>
                  <a:schemeClr val="dk1"/>
                </a:solidFill>
                <a:latin typeface="Libre Franklin Medium"/>
                <a:ea typeface="Libre Franklin Medium"/>
                <a:cs typeface="Libre Franklin Medium"/>
                <a:sym typeface="Libre Franklin Medium"/>
              </a:rPr>
              <a:t>Cycle de surveillance de la santé publique</a:t>
            </a:r>
            <a:endParaRPr sz="4400">
              <a:solidFill>
                <a:schemeClr val="dk1"/>
              </a:solidFill>
              <a:latin typeface="Arial"/>
              <a:ea typeface="Arial"/>
              <a:cs typeface="Arial"/>
              <a:sym typeface="Arial"/>
            </a:endParaRPr>
          </a:p>
        </p:txBody>
      </p:sp>
      <p:sp>
        <p:nvSpPr>
          <p:cNvPr id="170" name="Google Shape;170;p51"/>
          <p:cNvSpPr/>
          <p:nvPr/>
        </p:nvSpPr>
        <p:spPr>
          <a:xfrm>
            <a:off x="3057525" y="1857375"/>
            <a:ext cx="6486525" cy="4100513"/>
          </a:xfrm>
          <a:prstGeom prst="ellipse">
            <a:avLst/>
          </a:prstGeom>
          <a:solidFill>
            <a:srgbClr val="C4E0B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71" name="Google Shape;171;p51"/>
          <p:cNvSpPr txBox="1"/>
          <p:nvPr/>
        </p:nvSpPr>
        <p:spPr>
          <a:xfrm>
            <a:off x="3357818" y="3353633"/>
            <a:ext cx="6060499" cy="1107996"/>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6600" b="1">
                <a:solidFill>
                  <a:srgbClr val="00943B"/>
                </a:solidFill>
                <a:latin typeface="Arial"/>
                <a:ea typeface="Arial"/>
                <a:cs typeface="Arial"/>
                <a:sym typeface="Arial"/>
              </a:rPr>
              <a:t>SURVEILLER</a:t>
            </a:r>
            <a:endParaRPr/>
          </a:p>
        </p:txBody>
      </p:sp>
      <p:sp>
        <p:nvSpPr>
          <p:cNvPr id="172" name="Google Shape;172;p51"/>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73" name="Google Shape;173;p51"/>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174" name="Google Shape;174;p51"/>
          <p:cNvPicPr preferRelativeResize="0"/>
          <p:nvPr/>
        </p:nvPicPr>
        <p:blipFill rotWithShape="1">
          <a:blip r:embed="rId2">
            <a:alphaModFix/>
          </a:blip>
          <a:srcRect/>
          <a:stretch/>
        </p:blipFill>
        <p:spPr>
          <a:xfrm>
            <a:off x="9722808" y="6330789"/>
            <a:ext cx="1097280" cy="505373"/>
          </a:xfrm>
          <a:prstGeom prst="rect">
            <a:avLst/>
          </a:prstGeom>
          <a:noFill/>
          <a:ln>
            <a:noFill/>
          </a:ln>
        </p:spPr>
      </p:pic>
      <p:pic>
        <p:nvPicPr>
          <p:cNvPr id="175" name="Google Shape;175;p51"/>
          <p:cNvPicPr preferRelativeResize="0"/>
          <p:nvPr/>
        </p:nvPicPr>
        <p:blipFill rotWithShape="1">
          <a:blip r:embed="rId3">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1_Discovery_Dialogue">
  <p:cSld name="1_Discovery_Dialogue">
    <p:spTree>
      <p:nvGrpSpPr>
        <p:cNvPr id="1" name="Shape 176"/>
        <p:cNvGrpSpPr/>
        <p:nvPr/>
      </p:nvGrpSpPr>
      <p:grpSpPr>
        <a:xfrm>
          <a:off x="0" y="0"/>
          <a:ext cx="0" cy="0"/>
          <a:chOff x="0" y="0"/>
          <a:chExt cx="0" cy="0"/>
        </a:xfrm>
      </p:grpSpPr>
      <p:pic>
        <p:nvPicPr>
          <p:cNvPr id="177" name="Google Shape;177;p52" descr="Discovery Dialogue "/>
          <p:cNvPicPr preferRelativeResize="0"/>
          <p:nvPr/>
        </p:nvPicPr>
        <p:blipFill rotWithShape="1">
          <a:blip r:embed="rId2">
            <a:alphaModFix/>
          </a:blip>
          <a:srcRect/>
          <a:stretch/>
        </p:blipFill>
        <p:spPr>
          <a:xfrm>
            <a:off x="10883961" y="146159"/>
            <a:ext cx="939678" cy="939678"/>
          </a:xfrm>
          <a:prstGeom prst="rect">
            <a:avLst/>
          </a:prstGeom>
          <a:noFill/>
          <a:ln>
            <a:noFill/>
          </a:ln>
        </p:spPr>
      </p:pic>
      <p:sp>
        <p:nvSpPr>
          <p:cNvPr id="178" name="Google Shape;178;p52"/>
          <p:cNvSpPr txBox="1">
            <a:spLocks noGrp="1"/>
          </p:cNvSpPr>
          <p:nvPr>
            <p:ph type="title"/>
          </p:nvPr>
        </p:nvSpPr>
        <p:spPr>
          <a:xfrm>
            <a:off x="838200" y="447675"/>
            <a:ext cx="9752215" cy="800100"/>
          </a:xfrm>
          <a:prstGeom prst="rect">
            <a:avLst/>
          </a:prstGeom>
          <a:solidFill>
            <a:srgbClr val="E7C2F6"/>
          </a:solid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79" name="Google Shape;179;p52"/>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lvl1pPr marL="457200" marR="0" lvl="0" indent="-406400" algn="l" rtl="0">
              <a:lnSpc>
                <a:spcPct val="100000"/>
              </a:lnSpc>
              <a:spcBef>
                <a:spcPts val="5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10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10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180" name="Google Shape;180;p52"/>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81" name="Google Shape;181;p52"/>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182" name="Google Shape;182;p52"/>
          <p:cNvPicPr preferRelativeResize="0"/>
          <p:nvPr/>
        </p:nvPicPr>
        <p:blipFill rotWithShape="1">
          <a:blip r:embed="rId3">
            <a:alphaModFix/>
          </a:blip>
          <a:srcRect/>
          <a:stretch/>
        </p:blipFill>
        <p:spPr>
          <a:xfrm>
            <a:off x="9722808" y="6330789"/>
            <a:ext cx="1097280" cy="505373"/>
          </a:xfrm>
          <a:prstGeom prst="rect">
            <a:avLst/>
          </a:prstGeom>
          <a:noFill/>
          <a:ln>
            <a:noFill/>
          </a:ln>
        </p:spPr>
      </p:pic>
      <p:pic>
        <p:nvPicPr>
          <p:cNvPr id="183" name="Google Shape;183;p52"/>
          <p:cNvPicPr preferRelativeResize="0"/>
          <p:nvPr/>
        </p:nvPicPr>
        <p:blipFill rotWithShape="1">
          <a:blip r:embed="rId4">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Activity">
  <p:cSld name="Activity">
    <p:spTree>
      <p:nvGrpSpPr>
        <p:cNvPr id="1" name="Shape 184"/>
        <p:cNvGrpSpPr/>
        <p:nvPr/>
      </p:nvGrpSpPr>
      <p:grpSpPr>
        <a:xfrm>
          <a:off x="0" y="0"/>
          <a:ext cx="0" cy="0"/>
          <a:chOff x="0" y="0"/>
          <a:chExt cx="0" cy="0"/>
        </a:xfrm>
      </p:grpSpPr>
      <p:sp>
        <p:nvSpPr>
          <p:cNvPr id="185" name="Google Shape;185;p53"/>
          <p:cNvSpPr txBox="1">
            <a:spLocks noGrp="1"/>
          </p:cNvSpPr>
          <p:nvPr>
            <p:ph type="title"/>
          </p:nvPr>
        </p:nvSpPr>
        <p:spPr>
          <a:xfrm>
            <a:off x="838200" y="457200"/>
            <a:ext cx="9752215" cy="800100"/>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pic>
        <p:nvPicPr>
          <p:cNvPr id="186" name="Google Shape;186;p53" descr="Activity Icon"/>
          <p:cNvPicPr preferRelativeResize="0"/>
          <p:nvPr/>
        </p:nvPicPr>
        <p:blipFill rotWithShape="1">
          <a:blip r:embed="rId2">
            <a:alphaModFix/>
          </a:blip>
          <a:srcRect/>
          <a:stretch/>
        </p:blipFill>
        <p:spPr>
          <a:xfrm>
            <a:off x="10871575" y="146157"/>
            <a:ext cx="939679" cy="939679"/>
          </a:xfrm>
          <a:prstGeom prst="rect">
            <a:avLst/>
          </a:prstGeom>
          <a:noFill/>
          <a:ln>
            <a:noFill/>
          </a:ln>
        </p:spPr>
      </p:pic>
      <p:sp>
        <p:nvSpPr>
          <p:cNvPr id="187" name="Google Shape;187;p53"/>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88" name="Google Shape;188;p53"/>
          <p:cNvSpPr txBox="1"/>
          <p:nvPr/>
        </p:nvSpPr>
        <p:spPr>
          <a:xfrm>
            <a:off x="1007013" y="2951946"/>
            <a:ext cx="10177974" cy="954107"/>
          </a:xfrm>
          <a:prstGeom prst="rect">
            <a:avLst/>
          </a:prstGeom>
          <a:noFill/>
          <a:ln w="38100" cap="flat" cmpd="sng">
            <a:solidFill>
              <a:srgbClr val="001402"/>
            </a:solidFill>
            <a:prstDash val="solid"/>
            <a:round/>
            <a:headEnd type="none" w="sm" len="sm"/>
            <a:tailEnd type="none" w="sm" len="sm"/>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2800">
                <a:solidFill>
                  <a:schemeClr val="dk1"/>
                </a:solidFill>
                <a:latin typeface="Arial"/>
                <a:ea typeface="Arial"/>
                <a:cs typeface="Arial"/>
                <a:sym typeface="Arial"/>
              </a:rPr>
              <a:t>To complete the exercise, </a:t>
            </a:r>
            <a:endParaRPr/>
          </a:p>
          <a:p>
            <a:pPr marL="0" marR="0" lvl="0" indent="0" algn="ctr" rtl="0">
              <a:spcBef>
                <a:spcPts val="0"/>
              </a:spcBef>
              <a:spcAft>
                <a:spcPts val="0"/>
              </a:spcAft>
              <a:buNone/>
            </a:pPr>
            <a:r>
              <a:rPr lang="fr-FR" sz="2800">
                <a:solidFill>
                  <a:schemeClr val="dk1"/>
                </a:solidFill>
                <a:latin typeface="Arial"/>
                <a:ea typeface="Arial"/>
                <a:cs typeface="Arial"/>
                <a:sym typeface="Arial"/>
              </a:rPr>
              <a:t>please turn to your Participant Exercise Book.</a:t>
            </a:r>
            <a:endParaRPr sz="2800" strike="sngStrike">
              <a:solidFill>
                <a:schemeClr val="dk1"/>
              </a:solidFill>
              <a:latin typeface="Arial"/>
              <a:ea typeface="Arial"/>
              <a:cs typeface="Arial"/>
              <a:sym typeface="Arial"/>
            </a:endParaRPr>
          </a:p>
        </p:txBody>
      </p:sp>
      <p:sp>
        <p:nvSpPr>
          <p:cNvPr id="189" name="Google Shape;189;p53"/>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190" name="Google Shape;190;p53"/>
          <p:cNvPicPr preferRelativeResize="0"/>
          <p:nvPr/>
        </p:nvPicPr>
        <p:blipFill rotWithShape="1">
          <a:blip r:embed="rId3">
            <a:alphaModFix/>
          </a:blip>
          <a:srcRect/>
          <a:stretch/>
        </p:blipFill>
        <p:spPr>
          <a:xfrm>
            <a:off x="9722808" y="6330789"/>
            <a:ext cx="1097280" cy="505373"/>
          </a:xfrm>
          <a:prstGeom prst="rect">
            <a:avLst/>
          </a:prstGeom>
          <a:noFill/>
          <a:ln>
            <a:noFill/>
          </a:ln>
        </p:spPr>
      </p:pic>
      <p:pic>
        <p:nvPicPr>
          <p:cNvPr id="191" name="Google Shape;191;p53"/>
          <p:cNvPicPr preferRelativeResize="0"/>
          <p:nvPr/>
        </p:nvPicPr>
        <p:blipFill rotWithShape="1">
          <a:blip r:embed="rId4">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3_Custom Layout_French">
  <p:cSld name="3_Custom Layout_French">
    <p:spTree>
      <p:nvGrpSpPr>
        <p:cNvPr id="1" name="Shape 27"/>
        <p:cNvGrpSpPr/>
        <p:nvPr/>
      </p:nvGrpSpPr>
      <p:grpSpPr>
        <a:xfrm>
          <a:off x="0" y="0"/>
          <a:ext cx="0" cy="0"/>
          <a:chOff x="0" y="0"/>
          <a:chExt cx="0" cy="0"/>
        </a:xfrm>
      </p:grpSpPr>
      <p:sp>
        <p:nvSpPr>
          <p:cNvPr id="28" name="Google Shape;28;p36"/>
          <p:cNvSpPr txBox="1"/>
          <p:nvPr/>
        </p:nvSpPr>
        <p:spPr>
          <a:xfrm>
            <a:off x="838200" y="422510"/>
            <a:ext cx="7432964" cy="76944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4400" b="0" i="0" u="none" strike="noStrike" cap="none" dirty="0">
                <a:solidFill>
                  <a:schemeClr val="dk1"/>
                </a:solidFill>
                <a:latin typeface="Franklin Gothic Medium" panose="020B0603020102020204" pitchFamily="34" charset="0"/>
                <a:ea typeface="Libre Franklin Medium"/>
                <a:cs typeface="Libre Franklin Medium"/>
                <a:sym typeface="Libre Franklin Medium"/>
              </a:rPr>
              <a:t>Clé des icônes de cours</a:t>
            </a:r>
            <a:endParaRPr sz="4400" dirty="0">
              <a:solidFill>
                <a:schemeClr val="dk1"/>
              </a:solidFill>
              <a:latin typeface="Franklin Gothic Medium" panose="020B0603020102020204" pitchFamily="34" charset="0"/>
              <a:ea typeface="Arial"/>
              <a:cs typeface="Arial"/>
              <a:sym typeface="Arial"/>
            </a:endParaRPr>
          </a:p>
        </p:txBody>
      </p:sp>
      <p:sp>
        <p:nvSpPr>
          <p:cNvPr id="29" name="Google Shape;29;p36"/>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graphicFrame>
        <p:nvGraphicFramePr>
          <p:cNvPr id="30" name="Google Shape;30;p36"/>
          <p:cNvGraphicFramePr/>
          <p:nvPr/>
        </p:nvGraphicFramePr>
        <p:xfrm>
          <a:off x="1505065" y="1917027"/>
          <a:ext cx="9181875" cy="4276750"/>
        </p:xfrm>
        <a:graphic>
          <a:graphicData uri="http://schemas.openxmlformats.org/drawingml/2006/table">
            <a:tbl>
              <a:tblPr>
                <a:noFill/>
                <a:tableStyleId>{BBE12D2A-BCA0-46B6-8DA1-630158CA39E6}</a:tableStyleId>
              </a:tblPr>
              <a:tblGrid>
                <a:gridCol w="1836375">
                  <a:extLst>
                    <a:ext uri="{9D8B030D-6E8A-4147-A177-3AD203B41FA5}">
                      <a16:colId xmlns:a16="http://schemas.microsoft.com/office/drawing/2014/main" val="20000"/>
                    </a:ext>
                  </a:extLst>
                </a:gridCol>
                <a:gridCol w="7345500">
                  <a:extLst>
                    <a:ext uri="{9D8B030D-6E8A-4147-A177-3AD203B41FA5}">
                      <a16:colId xmlns:a16="http://schemas.microsoft.com/office/drawing/2014/main" val="20001"/>
                    </a:ext>
                  </a:extLst>
                </a:gridCol>
              </a:tblGrid>
              <a:tr h="472525">
                <a:tc>
                  <a:txBody>
                    <a:bodyPr/>
                    <a:lstStyle/>
                    <a:p>
                      <a:pPr marL="0" marR="0" lvl="0" indent="0" algn="ctr" rtl="0">
                        <a:spcBef>
                          <a:spcPts val="0"/>
                        </a:spcBef>
                        <a:spcAft>
                          <a:spcPts val="0"/>
                        </a:spcAft>
                        <a:buClr>
                          <a:schemeClr val="dk1"/>
                        </a:buClr>
                        <a:buSzPts val="2400"/>
                        <a:buFont typeface="Arial"/>
                        <a:buNone/>
                      </a:pPr>
                      <a:r>
                        <a:rPr lang="fr-FR" sz="2400" b="1" u="none" strike="noStrike" cap="none">
                          <a:solidFill>
                            <a:schemeClr val="dk1"/>
                          </a:solidFill>
                        </a:rPr>
                        <a:t>Icône</a:t>
                      </a:r>
                      <a:endParaRPr sz="2400" b="1" u="none" strike="noStrike" cap="none">
                        <a:solidFill>
                          <a:schemeClr val="dk1"/>
                        </a:solidFill>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tc>
                  <a:txBody>
                    <a:bodyPr/>
                    <a:lstStyle/>
                    <a:p>
                      <a:pPr marL="0" marR="0" lvl="0" indent="0" algn="ctr" rtl="0">
                        <a:spcBef>
                          <a:spcPts val="0"/>
                        </a:spcBef>
                        <a:spcAft>
                          <a:spcPts val="0"/>
                        </a:spcAft>
                        <a:buClr>
                          <a:schemeClr val="dk1"/>
                        </a:buClr>
                        <a:buSzPts val="2400"/>
                        <a:buFont typeface="Arial"/>
                        <a:buNone/>
                      </a:pPr>
                      <a:r>
                        <a:rPr lang="fr-FR" sz="2400" b="1" u="none" strike="noStrike" cap="none">
                          <a:solidFill>
                            <a:schemeClr val="dk1"/>
                          </a:solidFill>
                        </a:rPr>
                        <a:t>Utilisation</a:t>
                      </a:r>
                      <a:endParaRPr sz="2400" b="1" u="none" strike="noStrike" cap="none">
                        <a:solidFill>
                          <a:schemeClr val="dk1"/>
                        </a:solidFill>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extLst>
                  <a:ext uri="{0D108BD9-81ED-4DB2-BD59-A6C34878D82A}">
                    <a16:rowId xmlns:a16="http://schemas.microsoft.com/office/drawing/2014/main" val="10000"/>
                  </a:ext>
                </a:extLst>
              </a:tr>
              <a:tr h="945050">
                <a:tc>
                  <a:txBody>
                    <a:bodyPr/>
                    <a:lstStyle/>
                    <a:p>
                      <a:pPr marL="0" marR="0" lvl="0" indent="0" algn="l" rtl="0">
                        <a:spcBef>
                          <a:spcPts val="0"/>
                        </a:spcBef>
                        <a:spcAft>
                          <a:spcPts val="0"/>
                        </a:spcAft>
                        <a:buClr>
                          <a:schemeClr val="dk1"/>
                        </a:buClr>
                        <a:buSzPts val="1800"/>
                        <a:buFont typeface="Arial"/>
                        <a:buNone/>
                      </a:pPr>
                      <a:endParaRPr sz="1800" u="none" strike="noStrike" cap="none"/>
                    </a:p>
                    <a:p>
                      <a:pPr marL="0" marR="0" lvl="0" indent="0" algn="l" rtl="0">
                        <a:spcBef>
                          <a:spcPts val="0"/>
                        </a:spcBef>
                        <a:spcAft>
                          <a:spcPts val="0"/>
                        </a:spcAft>
                        <a:buClr>
                          <a:schemeClr val="dk1"/>
                        </a:buClr>
                        <a:buSzPts val="1800"/>
                        <a:buFont typeface="Arial"/>
                        <a:buNone/>
                      </a:pPr>
                      <a:endParaRPr sz="1800" u="none" strike="noStrike" cap="none"/>
                    </a:p>
                    <a:p>
                      <a:pPr marL="0" marR="0" lvl="0" indent="0" algn="l" rtl="0">
                        <a:spcBef>
                          <a:spcPts val="0"/>
                        </a:spcBef>
                        <a:spcAft>
                          <a:spcPts val="0"/>
                        </a:spcAft>
                        <a:buClr>
                          <a:schemeClr val="dk1"/>
                        </a:buClr>
                        <a:buSzPts val="1800"/>
                        <a:buFont typeface="Arial"/>
                        <a:buNone/>
                      </a:pPr>
                      <a:endParaRPr sz="18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2000"/>
                        <a:buFont typeface="Arial"/>
                        <a:buNone/>
                      </a:pPr>
                      <a:r>
                        <a:rPr lang="fr-FR" sz="2000" b="1" u="none" strike="noStrike" cap="none">
                          <a:solidFill>
                            <a:schemeClr val="dk1"/>
                          </a:solidFill>
                          <a:latin typeface="Arial"/>
                          <a:ea typeface="Arial"/>
                          <a:cs typeface="Arial"/>
                          <a:sym typeface="Arial"/>
                        </a:rPr>
                        <a:t>Objectifs </a:t>
                      </a:r>
                      <a:r>
                        <a:rPr lang="fr-FR" sz="2000" b="0" u="none" strike="noStrike" cap="none">
                          <a:solidFill>
                            <a:schemeClr val="dk1"/>
                          </a:solidFill>
                          <a:latin typeface="Arial"/>
                          <a:ea typeface="Arial"/>
                          <a:cs typeface="Arial"/>
                          <a:sym typeface="Arial"/>
                        </a:rPr>
                        <a:t>de la leçon</a:t>
                      </a:r>
                      <a:endParaRPr sz="2000" u="none" strike="noStrike" cap="none"/>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1"/>
                  </a:ext>
                </a:extLst>
              </a:tr>
              <a:tr h="945050">
                <a:tc>
                  <a:txBody>
                    <a:bodyPr/>
                    <a:lstStyle/>
                    <a:p>
                      <a:pPr marL="0" marR="0" lvl="0" indent="0" algn="l" rtl="0">
                        <a:spcBef>
                          <a:spcPts val="0"/>
                        </a:spcBef>
                        <a:spcAft>
                          <a:spcPts val="0"/>
                        </a:spcAft>
                        <a:buClr>
                          <a:schemeClr val="dk1"/>
                        </a:buClr>
                        <a:buSzPts val="1800"/>
                        <a:buFont typeface="Arial"/>
                        <a:buNone/>
                      </a:pPr>
                      <a:endParaRPr sz="1800" u="none" strike="noStrike" cap="none"/>
                    </a:p>
                    <a:p>
                      <a:pPr marL="0" marR="0" lvl="0" indent="0" algn="l" rtl="0">
                        <a:spcBef>
                          <a:spcPts val="0"/>
                        </a:spcBef>
                        <a:spcAft>
                          <a:spcPts val="0"/>
                        </a:spcAft>
                        <a:buClr>
                          <a:schemeClr val="dk1"/>
                        </a:buClr>
                        <a:buSzPts val="1800"/>
                        <a:buFont typeface="Arial"/>
                        <a:buNone/>
                      </a:pPr>
                      <a:endParaRPr sz="1800" u="none" strike="noStrike" cap="none"/>
                    </a:p>
                    <a:p>
                      <a:pPr marL="0" marR="0" lvl="0" indent="0" algn="l" rtl="0">
                        <a:spcBef>
                          <a:spcPts val="0"/>
                        </a:spcBef>
                        <a:spcAft>
                          <a:spcPts val="0"/>
                        </a:spcAft>
                        <a:buClr>
                          <a:schemeClr val="dk1"/>
                        </a:buClr>
                        <a:buSzPts val="1800"/>
                        <a:buFont typeface="Arial"/>
                        <a:buNone/>
                      </a:pPr>
                      <a:endParaRPr sz="18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2000"/>
                        <a:buFont typeface="Arial"/>
                        <a:buNone/>
                      </a:pPr>
                      <a:r>
                        <a:rPr lang="fr-FR" sz="2000" b="1" u="none" strike="noStrike" cap="none">
                          <a:solidFill>
                            <a:schemeClr val="dk1"/>
                          </a:solidFill>
                          <a:latin typeface="Arial"/>
                          <a:ea typeface="Arial"/>
                          <a:cs typeface="Arial"/>
                          <a:sym typeface="Arial"/>
                        </a:rPr>
                        <a:t>Dialogue de découverte </a:t>
                      </a:r>
                      <a:r>
                        <a:rPr lang="fr-FR" sz="2000" u="none" strike="noStrike" cap="none">
                          <a:solidFill>
                            <a:schemeClr val="dk1"/>
                          </a:solidFill>
                          <a:latin typeface="Arial"/>
                          <a:ea typeface="Arial"/>
                          <a:cs typeface="Arial"/>
                          <a:sym typeface="Arial"/>
                        </a:rPr>
                        <a:t>invite le partage d’idées </a:t>
                      </a:r>
                      <a:br>
                        <a:rPr lang="fr-FR" sz="2000" u="none" strike="noStrike" cap="none">
                          <a:solidFill>
                            <a:schemeClr val="dk1"/>
                          </a:solidFill>
                          <a:latin typeface="Arial"/>
                          <a:ea typeface="Arial"/>
                          <a:cs typeface="Arial"/>
                          <a:sym typeface="Arial"/>
                        </a:rPr>
                      </a:br>
                      <a:r>
                        <a:rPr lang="fr-FR" sz="2000" u="none" strike="noStrike" cap="none">
                          <a:solidFill>
                            <a:schemeClr val="dk1"/>
                          </a:solidFill>
                          <a:latin typeface="Arial"/>
                          <a:ea typeface="Arial"/>
                          <a:cs typeface="Arial"/>
                          <a:sym typeface="Arial"/>
                        </a:rPr>
                        <a:t>et d’expériences</a:t>
                      </a:r>
                      <a:endParaRPr sz="2000" u="none" strike="noStrike" cap="none"/>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2"/>
                  </a:ext>
                </a:extLst>
              </a:tr>
              <a:tr h="913125">
                <a:tc>
                  <a:txBody>
                    <a:bodyPr/>
                    <a:lstStyle/>
                    <a:p>
                      <a:pPr marL="0" marR="0" lvl="0" indent="0" algn="l" rtl="0">
                        <a:spcBef>
                          <a:spcPts val="0"/>
                        </a:spcBef>
                        <a:spcAft>
                          <a:spcPts val="0"/>
                        </a:spcAft>
                        <a:buClr>
                          <a:schemeClr val="dk1"/>
                        </a:buClr>
                        <a:buSzPts val="1800"/>
                        <a:buFont typeface="Arial"/>
                        <a:buNone/>
                      </a:pPr>
                      <a:endParaRPr sz="18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2000"/>
                        <a:buFont typeface="Arial"/>
                        <a:buNone/>
                      </a:pPr>
                      <a:r>
                        <a:rPr lang="fr-FR" sz="2000" b="1" u="none" strike="noStrike" cap="none">
                          <a:solidFill>
                            <a:schemeClr val="dk1"/>
                          </a:solidFill>
                          <a:latin typeface="Arial"/>
                          <a:ea typeface="Arial"/>
                          <a:cs typeface="Arial"/>
                          <a:sym typeface="Arial"/>
                        </a:rPr>
                        <a:t>Activité </a:t>
                      </a:r>
                      <a:r>
                        <a:rPr lang="fr-FR" sz="2000" b="0" u="none" strike="noStrike" cap="none">
                          <a:solidFill>
                            <a:schemeClr val="dk1"/>
                          </a:solidFill>
                          <a:latin typeface="Arial"/>
                          <a:ea typeface="Arial"/>
                          <a:cs typeface="Arial"/>
                          <a:sym typeface="Arial"/>
                        </a:rPr>
                        <a:t>complétée individuellement ou en groupe</a:t>
                      </a:r>
                      <a:endParaRPr sz="2000" u="none" strike="noStrike" cap="none"/>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3"/>
                  </a:ext>
                </a:extLst>
              </a:tr>
              <a:tr h="1001000">
                <a:tc>
                  <a:txBody>
                    <a:bodyPr/>
                    <a:lstStyle/>
                    <a:p>
                      <a:pPr marL="0" marR="0" lvl="0" indent="0" algn="l" rtl="0">
                        <a:spcBef>
                          <a:spcPts val="0"/>
                        </a:spcBef>
                        <a:spcAft>
                          <a:spcPts val="0"/>
                        </a:spcAft>
                        <a:buClr>
                          <a:schemeClr val="dk1"/>
                        </a:buClr>
                        <a:buSzPts val="1800"/>
                        <a:buFont typeface="Arial"/>
                        <a:buNone/>
                      </a:pPr>
                      <a:endParaRPr sz="18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2000"/>
                        <a:buFont typeface="Arial"/>
                        <a:buNone/>
                      </a:pPr>
                      <a:r>
                        <a:rPr lang="fr-FR" sz="2000" b="1" u="none" strike="noStrike" cap="none">
                          <a:solidFill>
                            <a:schemeClr val="dk1"/>
                          </a:solidFill>
                          <a:latin typeface="Arial"/>
                          <a:ea typeface="Arial"/>
                          <a:cs typeface="Arial"/>
                          <a:sym typeface="Arial"/>
                        </a:rPr>
                        <a:t>Point saillant </a:t>
                      </a:r>
                      <a:r>
                        <a:rPr lang="fr-FR" sz="2000" b="0" u="none" strike="noStrike" cap="none">
                          <a:solidFill>
                            <a:schemeClr val="dk1"/>
                          </a:solidFill>
                          <a:latin typeface="Arial"/>
                          <a:ea typeface="Arial"/>
                          <a:cs typeface="Arial"/>
                          <a:sym typeface="Arial"/>
                        </a:rPr>
                        <a:t>d’une approche </a:t>
                      </a:r>
                      <a:r>
                        <a:rPr lang="fr-FR" sz="2000" u="none" strike="noStrike" cap="none">
                          <a:solidFill>
                            <a:schemeClr val="dk1"/>
                          </a:solidFill>
                          <a:latin typeface="Arial"/>
                          <a:ea typeface="Arial"/>
                          <a:cs typeface="Arial"/>
                          <a:sym typeface="Arial"/>
                        </a:rPr>
                        <a:t>multisectorielle </a:t>
                      </a:r>
                      <a:br>
                        <a:rPr lang="fr-FR" sz="2000" u="none" strike="noStrike" cap="none">
                          <a:solidFill>
                            <a:schemeClr val="dk1"/>
                          </a:solidFill>
                          <a:latin typeface="Arial"/>
                          <a:ea typeface="Arial"/>
                          <a:cs typeface="Arial"/>
                          <a:sym typeface="Arial"/>
                        </a:rPr>
                      </a:br>
                      <a:r>
                        <a:rPr lang="fr-FR" sz="2000" u="none" strike="noStrike" cap="none">
                          <a:solidFill>
                            <a:schemeClr val="dk1"/>
                          </a:solidFill>
                          <a:latin typeface="Arial"/>
                          <a:ea typeface="Arial"/>
                          <a:cs typeface="Arial"/>
                          <a:sym typeface="Arial"/>
                        </a:rPr>
                        <a:t>ou Une Seule Santé</a:t>
                      </a:r>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4"/>
                  </a:ext>
                </a:extLst>
              </a:tr>
            </a:tbl>
          </a:graphicData>
        </a:graphic>
      </p:graphicFrame>
      <p:pic>
        <p:nvPicPr>
          <p:cNvPr id="31" name="Google Shape;31;p36" descr="Objectives Icon"/>
          <p:cNvPicPr preferRelativeResize="0"/>
          <p:nvPr/>
        </p:nvPicPr>
        <p:blipFill rotWithShape="1">
          <a:blip r:embed="rId2">
            <a:alphaModFix/>
          </a:blip>
          <a:srcRect/>
          <a:stretch/>
        </p:blipFill>
        <p:spPr>
          <a:xfrm>
            <a:off x="1947380" y="2445209"/>
            <a:ext cx="888251" cy="777438"/>
          </a:xfrm>
          <a:prstGeom prst="rect">
            <a:avLst/>
          </a:prstGeom>
          <a:noFill/>
          <a:ln>
            <a:noFill/>
          </a:ln>
        </p:spPr>
      </p:pic>
      <p:pic>
        <p:nvPicPr>
          <p:cNvPr id="32" name="Google Shape;32;p36" descr="Discovery Dialogue "/>
          <p:cNvPicPr preferRelativeResize="0"/>
          <p:nvPr/>
        </p:nvPicPr>
        <p:blipFill rotWithShape="1">
          <a:blip r:embed="rId3">
            <a:alphaModFix/>
          </a:blip>
          <a:srcRect/>
          <a:stretch/>
        </p:blipFill>
        <p:spPr>
          <a:xfrm>
            <a:off x="1929764" y="3387005"/>
            <a:ext cx="888251" cy="777438"/>
          </a:xfrm>
          <a:prstGeom prst="rect">
            <a:avLst/>
          </a:prstGeom>
          <a:noFill/>
          <a:ln>
            <a:noFill/>
          </a:ln>
        </p:spPr>
      </p:pic>
      <p:pic>
        <p:nvPicPr>
          <p:cNvPr id="33" name="Google Shape;33;p36" descr="Activity Icon"/>
          <p:cNvPicPr preferRelativeResize="0"/>
          <p:nvPr/>
        </p:nvPicPr>
        <p:blipFill rotWithShape="1">
          <a:blip r:embed="rId4">
            <a:alphaModFix/>
          </a:blip>
          <a:srcRect/>
          <a:stretch/>
        </p:blipFill>
        <p:spPr>
          <a:xfrm>
            <a:off x="1921623" y="4334684"/>
            <a:ext cx="888251" cy="777438"/>
          </a:xfrm>
          <a:prstGeom prst="rect">
            <a:avLst/>
          </a:prstGeom>
          <a:noFill/>
          <a:ln>
            <a:noFill/>
          </a:ln>
        </p:spPr>
      </p:pic>
      <p:pic>
        <p:nvPicPr>
          <p:cNvPr id="34" name="Google Shape;34;p36" descr="A picture containing vector graphics&#10;&#10;Description automatically generated"/>
          <p:cNvPicPr preferRelativeResize="0"/>
          <p:nvPr/>
        </p:nvPicPr>
        <p:blipFill rotWithShape="1">
          <a:blip r:embed="rId5">
            <a:alphaModFix/>
          </a:blip>
          <a:srcRect/>
          <a:stretch/>
        </p:blipFill>
        <p:spPr>
          <a:xfrm>
            <a:off x="1802921" y="5192453"/>
            <a:ext cx="1121434" cy="1138518"/>
          </a:xfrm>
          <a:prstGeom prst="rect">
            <a:avLst/>
          </a:prstGeom>
          <a:noFill/>
          <a:ln>
            <a:noFill/>
          </a:ln>
        </p:spPr>
      </p:pic>
      <p:sp>
        <p:nvSpPr>
          <p:cNvPr id="35" name="Google Shape;35;p36"/>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36" name="Google Shape;36;p36"/>
          <p:cNvPicPr preferRelativeResize="0"/>
          <p:nvPr/>
        </p:nvPicPr>
        <p:blipFill rotWithShape="1">
          <a:blip r:embed="rId6">
            <a:alphaModFix/>
          </a:blip>
          <a:srcRect/>
          <a:stretch/>
        </p:blipFill>
        <p:spPr>
          <a:xfrm>
            <a:off x="9722808" y="6330789"/>
            <a:ext cx="1097280" cy="505373"/>
          </a:xfrm>
          <a:prstGeom prst="rect">
            <a:avLst/>
          </a:prstGeom>
          <a:noFill/>
          <a:ln>
            <a:noFill/>
          </a:ln>
        </p:spPr>
      </p:pic>
      <p:pic>
        <p:nvPicPr>
          <p:cNvPr id="37" name="Google Shape;37;p36"/>
          <p:cNvPicPr preferRelativeResize="0"/>
          <p:nvPr/>
        </p:nvPicPr>
        <p:blipFill rotWithShape="1">
          <a:blip r:embed="rId7">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2_Activity_French">
  <p:cSld name="2_Activity_French">
    <p:spTree>
      <p:nvGrpSpPr>
        <p:cNvPr id="1" name="Shape 192"/>
        <p:cNvGrpSpPr/>
        <p:nvPr/>
      </p:nvGrpSpPr>
      <p:grpSpPr>
        <a:xfrm>
          <a:off x="0" y="0"/>
          <a:ext cx="0" cy="0"/>
          <a:chOff x="0" y="0"/>
          <a:chExt cx="0" cy="0"/>
        </a:xfrm>
      </p:grpSpPr>
      <p:sp>
        <p:nvSpPr>
          <p:cNvPr id="193" name="Google Shape;193;p54"/>
          <p:cNvSpPr txBox="1">
            <a:spLocks noGrp="1"/>
          </p:cNvSpPr>
          <p:nvPr>
            <p:ph type="title"/>
          </p:nvPr>
        </p:nvSpPr>
        <p:spPr>
          <a:xfrm>
            <a:off x="838200" y="457200"/>
            <a:ext cx="9752215" cy="800100"/>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pic>
        <p:nvPicPr>
          <p:cNvPr id="194" name="Google Shape;194;p54" descr="Activity Icon"/>
          <p:cNvPicPr preferRelativeResize="0"/>
          <p:nvPr/>
        </p:nvPicPr>
        <p:blipFill rotWithShape="1">
          <a:blip r:embed="rId2">
            <a:alphaModFix/>
          </a:blip>
          <a:srcRect/>
          <a:stretch/>
        </p:blipFill>
        <p:spPr>
          <a:xfrm>
            <a:off x="10871575" y="146157"/>
            <a:ext cx="939679" cy="939679"/>
          </a:xfrm>
          <a:prstGeom prst="rect">
            <a:avLst/>
          </a:prstGeom>
          <a:noFill/>
          <a:ln>
            <a:noFill/>
          </a:ln>
        </p:spPr>
      </p:pic>
      <p:sp>
        <p:nvSpPr>
          <p:cNvPr id="195" name="Google Shape;195;p54"/>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96" name="Google Shape;196;p54"/>
          <p:cNvSpPr txBox="1"/>
          <p:nvPr/>
        </p:nvSpPr>
        <p:spPr>
          <a:xfrm>
            <a:off x="1007013" y="2951946"/>
            <a:ext cx="10177974" cy="954107"/>
          </a:xfrm>
          <a:prstGeom prst="rect">
            <a:avLst/>
          </a:prstGeom>
          <a:noFill/>
          <a:ln w="38100" cap="flat" cmpd="sng">
            <a:solidFill>
              <a:srgbClr val="001402"/>
            </a:solidFill>
            <a:prstDash val="solid"/>
            <a:round/>
            <a:headEnd type="none" w="sm" len="sm"/>
            <a:tailEnd type="none" w="sm" len="sm"/>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2800">
                <a:solidFill>
                  <a:schemeClr val="dk1"/>
                </a:solidFill>
                <a:latin typeface="Arial"/>
                <a:ea typeface="Arial"/>
                <a:cs typeface="Arial"/>
                <a:sym typeface="Arial"/>
              </a:rPr>
              <a:t>Pour réaliser l'exercice,</a:t>
            </a:r>
            <a:br>
              <a:rPr lang="fr-FR" sz="2800">
                <a:solidFill>
                  <a:schemeClr val="dk1"/>
                </a:solidFill>
                <a:latin typeface="Arial"/>
                <a:ea typeface="Arial"/>
                <a:cs typeface="Arial"/>
                <a:sym typeface="Arial"/>
              </a:rPr>
            </a:br>
            <a:r>
              <a:rPr lang="fr-FR" sz="2800">
                <a:solidFill>
                  <a:schemeClr val="dk1"/>
                </a:solidFill>
                <a:latin typeface="Arial"/>
                <a:ea typeface="Arial"/>
                <a:cs typeface="Arial"/>
                <a:sym typeface="Arial"/>
              </a:rPr>
              <a:t>veuillez consulter le cahier d'exercices du participant.</a:t>
            </a:r>
            <a:endParaRPr sz="2800" strike="sngStrike">
              <a:solidFill>
                <a:schemeClr val="dk1"/>
              </a:solidFill>
              <a:latin typeface="Arial"/>
              <a:ea typeface="Arial"/>
              <a:cs typeface="Arial"/>
              <a:sym typeface="Arial"/>
            </a:endParaRPr>
          </a:p>
        </p:txBody>
      </p:sp>
      <p:sp>
        <p:nvSpPr>
          <p:cNvPr id="197" name="Google Shape;197;p54"/>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198" name="Google Shape;198;p54"/>
          <p:cNvPicPr preferRelativeResize="0"/>
          <p:nvPr/>
        </p:nvPicPr>
        <p:blipFill rotWithShape="1">
          <a:blip r:embed="rId3">
            <a:alphaModFix/>
          </a:blip>
          <a:srcRect/>
          <a:stretch/>
        </p:blipFill>
        <p:spPr>
          <a:xfrm>
            <a:off x="9722808" y="6330789"/>
            <a:ext cx="1097280" cy="505373"/>
          </a:xfrm>
          <a:prstGeom prst="rect">
            <a:avLst/>
          </a:prstGeom>
          <a:noFill/>
          <a:ln>
            <a:noFill/>
          </a:ln>
        </p:spPr>
      </p:pic>
      <p:pic>
        <p:nvPicPr>
          <p:cNvPr id="199" name="Google Shape;199;p54"/>
          <p:cNvPicPr preferRelativeResize="0"/>
          <p:nvPr/>
        </p:nvPicPr>
        <p:blipFill rotWithShape="1">
          <a:blip r:embed="rId4">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Activity_Blank">
  <p:cSld name="Activity_Blank">
    <p:spTree>
      <p:nvGrpSpPr>
        <p:cNvPr id="1" name="Shape 200"/>
        <p:cNvGrpSpPr/>
        <p:nvPr/>
      </p:nvGrpSpPr>
      <p:grpSpPr>
        <a:xfrm>
          <a:off x="0" y="0"/>
          <a:ext cx="0" cy="0"/>
          <a:chOff x="0" y="0"/>
          <a:chExt cx="0" cy="0"/>
        </a:xfrm>
      </p:grpSpPr>
      <p:pic>
        <p:nvPicPr>
          <p:cNvPr id="201" name="Google Shape;201;p55" descr="Activity Icon"/>
          <p:cNvPicPr preferRelativeResize="0"/>
          <p:nvPr/>
        </p:nvPicPr>
        <p:blipFill rotWithShape="1">
          <a:blip r:embed="rId2">
            <a:alphaModFix/>
          </a:blip>
          <a:srcRect/>
          <a:stretch/>
        </p:blipFill>
        <p:spPr>
          <a:xfrm>
            <a:off x="10871575" y="146157"/>
            <a:ext cx="939679" cy="939679"/>
          </a:xfrm>
          <a:prstGeom prst="rect">
            <a:avLst/>
          </a:prstGeom>
          <a:noFill/>
          <a:ln>
            <a:noFill/>
          </a:ln>
        </p:spPr>
      </p:pic>
      <p:sp>
        <p:nvSpPr>
          <p:cNvPr id="202" name="Google Shape;202;p55"/>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lvl1pPr marL="457200" marR="0" lvl="0" indent="-406400" algn="l" rtl="0">
              <a:lnSpc>
                <a:spcPct val="100000"/>
              </a:lnSpc>
              <a:spcBef>
                <a:spcPts val="5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10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10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203" name="Google Shape;203;p55"/>
          <p:cNvSpPr txBox="1">
            <a:spLocks noGrp="1"/>
          </p:cNvSpPr>
          <p:nvPr>
            <p:ph type="title"/>
          </p:nvPr>
        </p:nvSpPr>
        <p:spPr>
          <a:xfrm>
            <a:off x="838200" y="447675"/>
            <a:ext cx="9752215" cy="800100"/>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204" name="Google Shape;204;p55"/>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05" name="Google Shape;205;p55"/>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206" name="Google Shape;206;p55"/>
          <p:cNvPicPr preferRelativeResize="0"/>
          <p:nvPr/>
        </p:nvPicPr>
        <p:blipFill rotWithShape="1">
          <a:blip r:embed="rId3">
            <a:alphaModFix/>
          </a:blip>
          <a:srcRect/>
          <a:stretch/>
        </p:blipFill>
        <p:spPr>
          <a:xfrm>
            <a:off x="9722808" y="6330789"/>
            <a:ext cx="1097280" cy="505373"/>
          </a:xfrm>
          <a:prstGeom prst="rect">
            <a:avLst/>
          </a:prstGeom>
          <a:noFill/>
          <a:ln>
            <a:noFill/>
          </a:ln>
        </p:spPr>
      </p:pic>
      <p:pic>
        <p:nvPicPr>
          <p:cNvPr id="207" name="Google Shape;207;p55"/>
          <p:cNvPicPr preferRelativeResize="0"/>
          <p:nvPr/>
        </p:nvPicPr>
        <p:blipFill rotWithShape="1">
          <a:blip r:embed="rId4">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Activity_Answer">
  <p:cSld name="Activity_Answer">
    <p:spTree>
      <p:nvGrpSpPr>
        <p:cNvPr id="1" name="Shape 208"/>
        <p:cNvGrpSpPr/>
        <p:nvPr/>
      </p:nvGrpSpPr>
      <p:grpSpPr>
        <a:xfrm>
          <a:off x="0" y="0"/>
          <a:ext cx="0" cy="0"/>
          <a:chOff x="0" y="0"/>
          <a:chExt cx="0" cy="0"/>
        </a:xfrm>
      </p:grpSpPr>
      <p:pic>
        <p:nvPicPr>
          <p:cNvPr id="209" name="Google Shape;209;p56" descr="Activity Icon"/>
          <p:cNvPicPr preferRelativeResize="0"/>
          <p:nvPr/>
        </p:nvPicPr>
        <p:blipFill rotWithShape="1">
          <a:blip r:embed="rId2">
            <a:alphaModFix/>
          </a:blip>
          <a:srcRect/>
          <a:stretch/>
        </p:blipFill>
        <p:spPr>
          <a:xfrm>
            <a:off x="10871575" y="146157"/>
            <a:ext cx="939679" cy="939679"/>
          </a:xfrm>
          <a:prstGeom prst="rect">
            <a:avLst/>
          </a:prstGeom>
          <a:noFill/>
          <a:ln>
            <a:noFill/>
          </a:ln>
        </p:spPr>
      </p:pic>
      <p:sp>
        <p:nvSpPr>
          <p:cNvPr id="210" name="Google Shape;210;p56"/>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lvl1pPr marL="457200" marR="0" lvl="0" indent="-406400" algn="l" rtl="0">
              <a:lnSpc>
                <a:spcPct val="100000"/>
              </a:lnSpc>
              <a:spcBef>
                <a:spcPts val="5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10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10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211" name="Google Shape;211;p56"/>
          <p:cNvSpPr txBox="1">
            <a:spLocks noGrp="1"/>
          </p:cNvSpPr>
          <p:nvPr>
            <p:ph type="title"/>
          </p:nvPr>
        </p:nvSpPr>
        <p:spPr>
          <a:xfrm>
            <a:off x="838200" y="447675"/>
            <a:ext cx="9752215" cy="800100"/>
          </a:xfrm>
          <a:prstGeom prst="rect">
            <a:avLst/>
          </a:prstGeom>
          <a:solidFill>
            <a:srgbClr val="FEE599"/>
          </a:solid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212" name="Google Shape;212;p56"/>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13" name="Google Shape;213;p56"/>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214" name="Google Shape;214;p56"/>
          <p:cNvPicPr preferRelativeResize="0"/>
          <p:nvPr/>
        </p:nvPicPr>
        <p:blipFill rotWithShape="1">
          <a:blip r:embed="rId3">
            <a:alphaModFix/>
          </a:blip>
          <a:srcRect/>
          <a:stretch/>
        </p:blipFill>
        <p:spPr>
          <a:xfrm>
            <a:off x="9722808" y="6330789"/>
            <a:ext cx="1097280" cy="505373"/>
          </a:xfrm>
          <a:prstGeom prst="rect">
            <a:avLst/>
          </a:prstGeom>
          <a:noFill/>
          <a:ln>
            <a:noFill/>
          </a:ln>
        </p:spPr>
      </p:pic>
      <p:pic>
        <p:nvPicPr>
          <p:cNvPr id="215" name="Google Shape;215;p56"/>
          <p:cNvPicPr preferRelativeResize="0"/>
          <p:nvPr/>
        </p:nvPicPr>
        <p:blipFill rotWithShape="1">
          <a:blip r:embed="rId4">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Title Only 1">
  <p:cSld name="Title Only 1">
    <p:spTree>
      <p:nvGrpSpPr>
        <p:cNvPr id="1" name="Shape 216"/>
        <p:cNvGrpSpPr/>
        <p:nvPr/>
      </p:nvGrpSpPr>
      <p:grpSpPr>
        <a:xfrm>
          <a:off x="0" y="0"/>
          <a:ext cx="0" cy="0"/>
          <a:chOff x="0" y="0"/>
          <a:chExt cx="0" cy="0"/>
        </a:xfrm>
      </p:grpSpPr>
      <p:sp>
        <p:nvSpPr>
          <p:cNvPr id="217" name="Google Shape;217;p57"/>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18" name="Google Shape;218;p57"/>
          <p:cNvSpPr txBox="1">
            <a:spLocks noGrp="1"/>
          </p:cNvSpPr>
          <p:nvPr>
            <p:ph type="title"/>
          </p:nvPr>
        </p:nvSpPr>
        <p:spPr>
          <a:xfrm>
            <a:off x="838200" y="457200"/>
            <a:ext cx="10515600" cy="800100"/>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219" name="Google Shape;219;p57"/>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220" name="Google Shape;220;p57"/>
          <p:cNvPicPr preferRelativeResize="0"/>
          <p:nvPr/>
        </p:nvPicPr>
        <p:blipFill rotWithShape="1">
          <a:blip r:embed="rId2">
            <a:alphaModFix/>
          </a:blip>
          <a:srcRect/>
          <a:stretch/>
        </p:blipFill>
        <p:spPr>
          <a:xfrm>
            <a:off x="9722808" y="6330789"/>
            <a:ext cx="1097280" cy="505373"/>
          </a:xfrm>
          <a:prstGeom prst="rect">
            <a:avLst/>
          </a:prstGeom>
          <a:noFill/>
          <a:ln>
            <a:noFill/>
          </a:ln>
        </p:spPr>
      </p:pic>
      <p:pic>
        <p:nvPicPr>
          <p:cNvPr id="221" name="Google Shape;221;p57"/>
          <p:cNvPicPr preferRelativeResize="0"/>
          <p:nvPr/>
        </p:nvPicPr>
        <p:blipFill rotWithShape="1">
          <a:blip r:embed="rId3">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Title Only 2">
  <p:cSld name="Title Only 2">
    <p:spTree>
      <p:nvGrpSpPr>
        <p:cNvPr id="1" name="Shape 222"/>
        <p:cNvGrpSpPr/>
        <p:nvPr/>
      </p:nvGrpSpPr>
      <p:grpSpPr>
        <a:xfrm>
          <a:off x="0" y="0"/>
          <a:ext cx="0" cy="0"/>
          <a:chOff x="0" y="0"/>
          <a:chExt cx="0" cy="0"/>
        </a:xfrm>
      </p:grpSpPr>
      <p:sp>
        <p:nvSpPr>
          <p:cNvPr id="223" name="Google Shape;223;p58"/>
          <p:cNvSpPr txBox="1">
            <a:spLocks noGrp="1"/>
          </p:cNvSpPr>
          <p:nvPr>
            <p:ph type="title"/>
          </p:nvPr>
        </p:nvSpPr>
        <p:spPr>
          <a:xfrm>
            <a:off x="838200" y="0"/>
            <a:ext cx="10515600" cy="1257300"/>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224" name="Google Shape;224;p58"/>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25" name="Google Shape;225;p58"/>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226" name="Google Shape;226;p58"/>
          <p:cNvPicPr preferRelativeResize="0"/>
          <p:nvPr/>
        </p:nvPicPr>
        <p:blipFill rotWithShape="1">
          <a:blip r:embed="rId2">
            <a:alphaModFix/>
          </a:blip>
          <a:srcRect/>
          <a:stretch/>
        </p:blipFill>
        <p:spPr>
          <a:xfrm>
            <a:off x="9722808" y="6330789"/>
            <a:ext cx="1097280" cy="505373"/>
          </a:xfrm>
          <a:prstGeom prst="rect">
            <a:avLst/>
          </a:prstGeom>
          <a:noFill/>
          <a:ln>
            <a:noFill/>
          </a:ln>
        </p:spPr>
      </p:pic>
      <p:pic>
        <p:nvPicPr>
          <p:cNvPr id="227" name="Google Shape;227;p58"/>
          <p:cNvPicPr preferRelativeResize="0"/>
          <p:nvPr/>
        </p:nvPicPr>
        <p:blipFill rotWithShape="1">
          <a:blip r:embed="rId3">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Comparison">
  <p:cSld name="Comparison">
    <p:spTree>
      <p:nvGrpSpPr>
        <p:cNvPr id="1" name="Shape 228"/>
        <p:cNvGrpSpPr/>
        <p:nvPr/>
      </p:nvGrpSpPr>
      <p:grpSpPr>
        <a:xfrm>
          <a:off x="0" y="0"/>
          <a:ext cx="0" cy="0"/>
          <a:chOff x="0" y="0"/>
          <a:chExt cx="0" cy="0"/>
        </a:xfrm>
      </p:grpSpPr>
      <p:sp>
        <p:nvSpPr>
          <p:cNvPr id="229" name="Google Shape;229;p59"/>
          <p:cNvSpPr txBox="1">
            <a:spLocks noGrp="1"/>
          </p:cNvSpPr>
          <p:nvPr>
            <p:ph type="title"/>
          </p:nvPr>
        </p:nvSpPr>
        <p:spPr>
          <a:xfrm>
            <a:off x="839788" y="365125"/>
            <a:ext cx="10515600" cy="823913"/>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230" name="Google Shape;230;p59"/>
          <p:cNvSpPr txBox="1">
            <a:spLocks noGrp="1"/>
          </p:cNvSpPr>
          <p:nvPr>
            <p:ph type="body" idx="1"/>
          </p:nvPr>
        </p:nvSpPr>
        <p:spPr>
          <a:xfrm>
            <a:off x="838200" y="1473345"/>
            <a:ext cx="5157787" cy="521710"/>
          </a:xfrm>
          <a:prstGeom prst="rect">
            <a:avLst/>
          </a:prstGeom>
          <a:noFill/>
          <a:ln>
            <a:noFill/>
          </a:ln>
        </p:spPr>
        <p:txBody>
          <a:bodyPr spcFirstLastPara="1" wrap="square" lIns="91425" tIns="45700" rIns="91425" bIns="45700" anchor="b" anchorCtr="0">
            <a:noAutofit/>
          </a:bodyPr>
          <a:lstStyle>
            <a:lvl1pPr marL="457200" marR="0" lvl="0" indent="-228600" algn="l" rtl="0">
              <a:lnSpc>
                <a:spcPct val="90000"/>
              </a:lnSpc>
              <a:spcBef>
                <a:spcPts val="1000"/>
              </a:spcBef>
              <a:spcAft>
                <a:spcPts val="0"/>
              </a:spcAft>
              <a:buClr>
                <a:schemeClr val="dk1"/>
              </a:buClr>
              <a:buSzPts val="2400"/>
              <a:buFont typeface="Arial"/>
              <a:buNone/>
              <a:defRPr sz="2400" b="1" i="0" u="none" strike="noStrike" cap="none">
                <a:solidFill>
                  <a:schemeClr val="dk1"/>
                </a:solidFill>
                <a:latin typeface="Arial"/>
                <a:ea typeface="Arial"/>
                <a:cs typeface="Arial"/>
                <a:sym typeface="Arial"/>
              </a:defRPr>
            </a:lvl1pPr>
            <a:lvl2pPr marL="914400" marR="0" lvl="1" indent="-228600" algn="l" rtl="0">
              <a:lnSpc>
                <a:spcPct val="90000"/>
              </a:lnSpc>
              <a:spcBef>
                <a:spcPts val="500"/>
              </a:spcBef>
              <a:spcAft>
                <a:spcPts val="0"/>
              </a:spcAft>
              <a:buClr>
                <a:schemeClr val="dk1"/>
              </a:buClr>
              <a:buSzPts val="2000"/>
              <a:buFont typeface="Arial"/>
              <a:buNone/>
              <a:defRPr sz="2000" b="1" i="0" u="none" strike="noStrike" cap="none">
                <a:solidFill>
                  <a:schemeClr val="dk1"/>
                </a:solidFill>
                <a:latin typeface="Arial"/>
                <a:ea typeface="Arial"/>
                <a:cs typeface="Arial"/>
                <a:sym typeface="Arial"/>
              </a:defRPr>
            </a:lvl2pPr>
            <a:lvl3pPr marL="1371600" marR="0" lvl="2" indent="-228600" algn="l" rtl="0">
              <a:lnSpc>
                <a:spcPct val="90000"/>
              </a:lnSpc>
              <a:spcBef>
                <a:spcPts val="500"/>
              </a:spcBef>
              <a:spcAft>
                <a:spcPts val="0"/>
              </a:spcAft>
              <a:buClr>
                <a:schemeClr val="dk1"/>
              </a:buClr>
              <a:buSzPts val="1800"/>
              <a:buFont typeface="Arial"/>
              <a:buNone/>
              <a:defRPr sz="1800" b="1" i="0" u="none" strike="noStrike" cap="none">
                <a:solidFill>
                  <a:schemeClr val="dk1"/>
                </a:solidFill>
                <a:latin typeface="Arial"/>
                <a:ea typeface="Arial"/>
                <a:cs typeface="Arial"/>
                <a:sym typeface="Arial"/>
              </a:defRPr>
            </a:lvl3pPr>
            <a:lvl4pPr marL="1828800" marR="0" lvl="3"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Arial"/>
                <a:ea typeface="Arial"/>
                <a:cs typeface="Arial"/>
                <a:sym typeface="Arial"/>
              </a:defRPr>
            </a:lvl4pPr>
            <a:lvl5pPr marL="2286000" marR="0" lvl="4"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Arial"/>
                <a:ea typeface="Arial"/>
                <a:cs typeface="Arial"/>
                <a:sym typeface="Arial"/>
              </a:defRPr>
            </a:lvl5pPr>
            <a:lvl6pPr marL="2743200" marR="0" lvl="5"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Arial"/>
                <a:ea typeface="Arial"/>
                <a:cs typeface="Arial"/>
                <a:sym typeface="Arial"/>
              </a:defRPr>
            </a:lvl6pPr>
            <a:lvl7pPr marL="3200400" marR="0" lvl="6"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Arial"/>
                <a:ea typeface="Arial"/>
                <a:cs typeface="Arial"/>
                <a:sym typeface="Arial"/>
              </a:defRPr>
            </a:lvl7pPr>
            <a:lvl8pPr marL="3657600" marR="0" lvl="7"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Arial"/>
                <a:ea typeface="Arial"/>
                <a:cs typeface="Arial"/>
                <a:sym typeface="Arial"/>
              </a:defRPr>
            </a:lvl8pPr>
            <a:lvl9pPr marL="4114800" marR="0" lvl="8"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Arial"/>
                <a:ea typeface="Arial"/>
                <a:cs typeface="Arial"/>
                <a:sym typeface="Arial"/>
              </a:defRPr>
            </a:lvl9pPr>
          </a:lstStyle>
          <a:p>
            <a:endParaRPr/>
          </a:p>
        </p:txBody>
      </p:sp>
      <p:sp>
        <p:nvSpPr>
          <p:cNvPr id="231" name="Google Shape;231;p59"/>
          <p:cNvSpPr txBox="1">
            <a:spLocks noGrp="1"/>
          </p:cNvSpPr>
          <p:nvPr>
            <p:ph type="body" idx="2"/>
          </p:nvPr>
        </p:nvSpPr>
        <p:spPr>
          <a:xfrm>
            <a:off x="838200" y="2111433"/>
            <a:ext cx="5157787" cy="4031672"/>
          </a:xfrm>
          <a:prstGeom prst="rect">
            <a:avLst/>
          </a:prstGeom>
          <a:noFill/>
          <a:ln>
            <a:noFill/>
          </a:ln>
        </p:spPr>
        <p:txBody>
          <a:bodyPr spcFirstLastPara="1" wrap="square" lIns="91425" tIns="45700" rIns="91425" bIns="45700" anchor="t" anchorCtr="0">
            <a:no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9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232" name="Google Shape;232;p59"/>
          <p:cNvSpPr txBox="1">
            <a:spLocks noGrp="1"/>
          </p:cNvSpPr>
          <p:nvPr>
            <p:ph type="body" idx="3"/>
          </p:nvPr>
        </p:nvSpPr>
        <p:spPr>
          <a:xfrm>
            <a:off x="6170612" y="1473345"/>
            <a:ext cx="5183188" cy="521710"/>
          </a:xfrm>
          <a:prstGeom prst="rect">
            <a:avLst/>
          </a:prstGeom>
          <a:noFill/>
          <a:ln>
            <a:noFill/>
          </a:ln>
        </p:spPr>
        <p:txBody>
          <a:bodyPr spcFirstLastPara="1" wrap="square" lIns="91425" tIns="45700" rIns="91425" bIns="45700" anchor="b" anchorCtr="0">
            <a:noAutofit/>
          </a:bodyPr>
          <a:lstStyle>
            <a:lvl1pPr marL="457200" marR="0" lvl="0" indent="-228600" algn="l" rtl="0">
              <a:lnSpc>
                <a:spcPct val="90000"/>
              </a:lnSpc>
              <a:spcBef>
                <a:spcPts val="1000"/>
              </a:spcBef>
              <a:spcAft>
                <a:spcPts val="0"/>
              </a:spcAft>
              <a:buClr>
                <a:schemeClr val="dk1"/>
              </a:buClr>
              <a:buSzPts val="2400"/>
              <a:buFont typeface="Arial"/>
              <a:buNone/>
              <a:defRPr sz="2400" b="1" i="0" u="none" strike="noStrike" cap="none">
                <a:solidFill>
                  <a:schemeClr val="dk1"/>
                </a:solidFill>
                <a:latin typeface="Arial"/>
                <a:ea typeface="Arial"/>
                <a:cs typeface="Arial"/>
                <a:sym typeface="Arial"/>
              </a:defRPr>
            </a:lvl1pPr>
            <a:lvl2pPr marL="914400" marR="0" lvl="1" indent="-228600" algn="l" rtl="0">
              <a:lnSpc>
                <a:spcPct val="90000"/>
              </a:lnSpc>
              <a:spcBef>
                <a:spcPts val="500"/>
              </a:spcBef>
              <a:spcAft>
                <a:spcPts val="0"/>
              </a:spcAft>
              <a:buClr>
                <a:schemeClr val="dk1"/>
              </a:buClr>
              <a:buSzPts val="2000"/>
              <a:buFont typeface="Arial"/>
              <a:buNone/>
              <a:defRPr sz="2000" b="1" i="0" u="none" strike="noStrike" cap="none">
                <a:solidFill>
                  <a:schemeClr val="dk1"/>
                </a:solidFill>
                <a:latin typeface="Arial"/>
                <a:ea typeface="Arial"/>
                <a:cs typeface="Arial"/>
                <a:sym typeface="Arial"/>
              </a:defRPr>
            </a:lvl2pPr>
            <a:lvl3pPr marL="1371600" marR="0" lvl="2" indent="-228600" algn="l" rtl="0">
              <a:lnSpc>
                <a:spcPct val="90000"/>
              </a:lnSpc>
              <a:spcBef>
                <a:spcPts val="500"/>
              </a:spcBef>
              <a:spcAft>
                <a:spcPts val="0"/>
              </a:spcAft>
              <a:buClr>
                <a:schemeClr val="dk1"/>
              </a:buClr>
              <a:buSzPts val="1800"/>
              <a:buFont typeface="Arial"/>
              <a:buNone/>
              <a:defRPr sz="1800" b="1" i="0" u="none" strike="noStrike" cap="none">
                <a:solidFill>
                  <a:schemeClr val="dk1"/>
                </a:solidFill>
                <a:latin typeface="Arial"/>
                <a:ea typeface="Arial"/>
                <a:cs typeface="Arial"/>
                <a:sym typeface="Arial"/>
              </a:defRPr>
            </a:lvl3pPr>
            <a:lvl4pPr marL="1828800" marR="0" lvl="3"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Arial"/>
                <a:ea typeface="Arial"/>
                <a:cs typeface="Arial"/>
                <a:sym typeface="Arial"/>
              </a:defRPr>
            </a:lvl4pPr>
            <a:lvl5pPr marL="2286000" marR="0" lvl="4"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Arial"/>
                <a:ea typeface="Arial"/>
                <a:cs typeface="Arial"/>
                <a:sym typeface="Arial"/>
              </a:defRPr>
            </a:lvl5pPr>
            <a:lvl6pPr marL="2743200" marR="0" lvl="5"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Arial"/>
                <a:ea typeface="Arial"/>
                <a:cs typeface="Arial"/>
                <a:sym typeface="Arial"/>
              </a:defRPr>
            </a:lvl6pPr>
            <a:lvl7pPr marL="3200400" marR="0" lvl="6"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Arial"/>
                <a:ea typeface="Arial"/>
                <a:cs typeface="Arial"/>
                <a:sym typeface="Arial"/>
              </a:defRPr>
            </a:lvl7pPr>
            <a:lvl8pPr marL="3657600" marR="0" lvl="7"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Arial"/>
                <a:ea typeface="Arial"/>
                <a:cs typeface="Arial"/>
                <a:sym typeface="Arial"/>
              </a:defRPr>
            </a:lvl8pPr>
            <a:lvl9pPr marL="4114800" marR="0" lvl="8"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Arial"/>
                <a:ea typeface="Arial"/>
                <a:cs typeface="Arial"/>
                <a:sym typeface="Arial"/>
              </a:defRPr>
            </a:lvl9pPr>
          </a:lstStyle>
          <a:p>
            <a:endParaRPr/>
          </a:p>
        </p:txBody>
      </p:sp>
      <p:sp>
        <p:nvSpPr>
          <p:cNvPr id="233" name="Google Shape;233;p59"/>
          <p:cNvSpPr txBox="1">
            <a:spLocks noGrp="1"/>
          </p:cNvSpPr>
          <p:nvPr>
            <p:ph type="body" idx="4"/>
          </p:nvPr>
        </p:nvSpPr>
        <p:spPr>
          <a:xfrm>
            <a:off x="6170612" y="2111433"/>
            <a:ext cx="5157787" cy="4031672"/>
          </a:xfrm>
          <a:prstGeom prst="rect">
            <a:avLst/>
          </a:prstGeom>
          <a:noFill/>
          <a:ln>
            <a:noFill/>
          </a:ln>
        </p:spPr>
        <p:txBody>
          <a:bodyPr spcFirstLastPara="1" wrap="square" lIns="91425" tIns="45700" rIns="91425" bIns="45700" anchor="t" anchorCtr="0">
            <a:no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9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234" name="Google Shape;234;p59"/>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35" name="Google Shape;235;p59"/>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236" name="Google Shape;236;p59"/>
          <p:cNvPicPr preferRelativeResize="0"/>
          <p:nvPr/>
        </p:nvPicPr>
        <p:blipFill rotWithShape="1">
          <a:blip r:embed="rId2">
            <a:alphaModFix/>
          </a:blip>
          <a:srcRect/>
          <a:stretch/>
        </p:blipFill>
        <p:spPr>
          <a:xfrm>
            <a:off x="9722808" y="6330789"/>
            <a:ext cx="1097280" cy="505373"/>
          </a:xfrm>
          <a:prstGeom prst="rect">
            <a:avLst/>
          </a:prstGeom>
          <a:noFill/>
          <a:ln>
            <a:noFill/>
          </a:ln>
        </p:spPr>
      </p:pic>
      <p:pic>
        <p:nvPicPr>
          <p:cNvPr id="237" name="Google Shape;237;p59"/>
          <p:cNvPicPr preferRelativeResize="0"/>
          <p:nvPr/>
        </p:nvPicPr>
        <p:blipFill rotWithShape="1">
          <a:blip r:embed="rId3">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References">
  <p:cSld name="References">
    <p:spTree>
      <p:nvGrpSpPr>
        <p:cNvPr id="1" name="Shape 238"/>
        <p:cNvGrpSpPr/>
        <p:nvPr/>
      </p:nvGrpSpPr>
      <p:grpSpPr>
        <a:xfrm>
          <a:off x="0" y="0"/>
          <a:ext cx="0" cy="0"/>
          <a:chOff x="0" y="0"/>
          <a:chExt cx="0" cy="0"/>
        </a:xfrm>
      </p:grpSpPr>
      <p:sp>
        <p:nvSpPr>
          <p:cNvPr id="239" name="Google Shape;239;p60"/>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lvl1pPr marL="457200" marR="0" lvl="0" indent="-381000" algn="l" rtl="0">
              <a:lnSpc>
                <a:spcPct val="10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1pPr>
            <a:lvl2pPr marL="914400" marR="0" lvl="1" indent="-381000" algn="l" rtl="0">
              <a:lnSpc>
                <a:spcPct val="10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10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240" name="Google Shape;240;p60"/>
          <p:cNvSpPr txBox="1">
            <a:spLocks noGrp="1"/>
          </p:cNvSpPr>
          <p:nvPr>
            <p:ph type="title"/>
          </p:nvPr>
        </p:nvSpPr>
        <p:spPr>
          <a:xfrm>
            <a:off x="838200" y="457200"/>
            <a:ext cx="10515600" cy="800100"/>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241" name="Google Shape;241;p60"/>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42" name="Google Shape;242;p60"/>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243" name="Google Shape;243;p60"/>
          <p:cNvPicPr preferRelativeResize="0"/>
          <p:nvPr/>
        </p:nvPicPr>
        <p:blipFill rotWithShape="1">
          <a:blip r:embed="rId2">
            <a:alphaModFix/>
          </a:blip>
          <a:srcRect/>
          <a:stretch/>
        </p:blipFill>
        <p:spPr>
          <a:xfrm>
            <a:off x="9722808" y="6330789"/>
            <a:ext cx="1097280" cy="505373"/>
          </a:xfrm>
          <a:prstGeom prst="rect">
            <a:avLst/>
          </a:prstGeom>
          <a:noFill/>
          <a:ln>
            <a:noFill/>
          </a:ln>
        </p:spPr>
      </p:pic>
      <p:pic>
        <p:nvPicPr>
          <p:cNvPr id="244" name="Google Shape;244;p60"/>
          <p:cNvPicPr preferRelativeResize="0"/>
          <p:nvPr/>
        </p:nvPicPr>
        <p:blipFill rotWithShape="1">
          <a:blip r:embed="rId3">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245"/>
        <p:cNvGrpSpPr/>
        <p:nvPr/>
      </p:nvGrpSpPr>
      <p:grpSpPr>
        <a:xfrm>
          <a:off x="0" y="0"/>
          <a:ext cx="0" cy="0"/>
          <a:chOff x="0" y="0"/>
          <a:chExt cx="0" cy="0"/>
        </a:xfrm>
      </p:grpSpPr>
      <p:sp>
        <p:nvSpPr>
          <p:cNvPr id="246" name="Google Shape;246;p6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800">
                <a:solidFill>
                  <a:schemeClr val="dk1"/>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247" name="Google Shape;247;p6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800">
                <a:solidFill>
                  <a:schemeClr val="dk1"/>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248" name="Google Shape;248;p6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t" anchorCtr="0">
            <a:noAutofit/>
          </a:bodyPr>
          <a:lstStyle>
            <a:lvl1pPr marL="0" marR="0" lvl="0" indent="0" algn="l" rtl="0">
              <a:spcBef>
                <a:spcPts val="0"/>
              </a:spcBef>
              <a:buNone/>
              <a:defRPr sz="1800">
                <a:solidFill>
                  <a:schemeClr val="dk1"/>
                </a:solidFill>
                <a:latin typeface="Arial"/>
                <a:ea typeface="Arial"/>
                <a:cs typeface="Arial"/>
                <a:sym typeface="Arial"/>
              </a:defRPr>
            </a:lvl1pPr>
            <a:lvl2pPr marL="0" marR="0" lvl="1" indent="0" algn="l" rtl="0">
              <a:spcBef>
                <a:spcPts val="0"/>
              </a:spcBef>
              <a:buNone/>
              <a:defRPr sz="1800">
                <a:solidFill>
                  <a:schemeClr val="dk1"/>
                </a:solidFill>
                <a:latin typeface="Arial"/>
                <a:ea typeface="Arial"/>
                <a:cs typeface="Arial"/>
                <a:sym typeface="Arial"/>
              </a:defRPr>
            </a:lvl2pPr>
            <a:lvl3pPr marL="0" marR="0" lvl="2" indent="0" algn="l" rtl="0">
              <a:spcBef>
                <a:spcPts val="0"/>
              </a:spcBef>
              <a:buNone/>
              <a:defRPr sz="1800">
                <a:solidFill>
                  <a:schemeClr val="dk1"/>
                </a:solidFill>
                <a:latin typeface="Arial"/>
                <a:ea typeface="Arial"/>
                <a:cs typeface="Arial"/>
                <a:sym typeface="Arial"/>
              </a:defRPr>
            </a:lvl3pPr>
            <a:lvl4pPr marL="0" marR="0" lvl="3" indent="0" algn="l" rtl="0">
              <a:spcBef>
                <a:spcPts val="0"/>
              </a:spcBef>
              <a:buNone/>
              <a:defRPr sz="1800">
                <a:solidFill>
                  <a:schemeClr val="dk1"/>
                </a:solidFill>
                <a:latin typeface="Arial"/>
                <a:ea typeface="Arial"/>
                <a:cs typeface="Arial"/>
                <a:sym typeface="Arial"/>
              </a:defRPr>
            </a:lvl4pPr>
            <a:lvl5pPr marL="0" marR="0" lvl="4" indent="0" algn="l" rtl="0">
              <a:spcBef>
                <a:spcPts val="0"/>
              </a:spcBef>
              <a:buNone/>
              <a:defRPr sz="1800">
                <a:solidFill>
                  <a:schemeClr val="dk1"/>
                </a:solidFill>
                <a:latin typeface="Arial"/>
                <a:ea typeface="Arial"/>
                <a:cs typeface="Arial"/>
                <a:sym typeface="Arial"/>
              </a:defRPr>
            </a:lvl5pPr>
            <a:lvl6pPr marL="0" marR="0" lvl="5" indent="0" algn="l" rtl="0">
              <a:spcBef>
                <a:spcPts val="0"/>
              </a:spcBef>
              <a:buNone/>
              <a:defRPr sz="1800">
                <a:solidFill>
                  <a:schemeClr val="dk1"/>
                </a:solidFill>
                <a:latin typeface="Arial"/>
                <a:ea typeface="Arial"/>
                <a:cs typeface="Arial"/>
                <a:sym typeface="Arial"/>
              </a:defRPr>
            </a:lvl6pPr>
            <a:lvl7pPr marL="0" marR="0" lvl="6" indent="0" algn="l" rtl="0">
              <a:spcBef>
                <a:spcPts val="0"/>
              </a:spcBef>
              <a:buNone/>
              <a:defRPr sz="1800">
                <a:solidFill>
                  <a:schemeClr val="dk1"/>
                </a:solidFill>
                <a:latin typeface="Arial"/>
                <a:ea typeface="Arial"/>
                <a:cs typeface="Arial"/>
                <a:sym typeface="Arial"/>
              </a:defRPr>
            </a:lvl7pPr>
            <a:lvl8pPr marL="0" marR="0" lvl="7" indent="0" algn="l" rtl="0">
              <a:spcBef>
                <a:spcPts val="0"/>
              </a:spcBef>
              <a:buNone/>
              <a:defRPr sz="1800">
                <a:solidFill>
                  <a:schemeClr val="dk1"/>
                </a:solidFill>
                <a:latin typeface="Arial"/>
                <a:ea typeface="Arial"/>
                <a:cs typeface="Arial"/>
                <a:sym typeface="Arial"/>
              </a:defRPr>
            </a:lvl8pPr>
            <a:lvl9pPr marL="0" marR="0" lvl="8" indent="0" algn="l" rtl="0">
              <a:spcBef>
                <a:spcPts val="0"/>
              </a:spcBef>
              <a:buNone/>
              <a:defRPr sz="1800">
                <a:solidFill>
                  <a:schemeClr val="dk1"/>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fr-FR"/>
              <a:t>‹#›</a:t>
            </a:fld>
            <a:endParaRPr/>
          </a:p>
        </p:txBody>
      </p:sp>
      <p:sp>
        <p:nvSpPr>
          <p:cNvPr id="249" name="Google Shape;249;p61"/>
          <p:cNvSpPr/>
          <p:nvPr/>
        </p:nvSpPr>
        <p:spPr>
          <a:xfrm>
            <a:off x="0" y="0"/>
            <a:ext cx="12192000" cy="6858000"/>
          </a:xfrm>
          <a:prstGeom prst="rect">
            <a:avLst/>
          </a:prstGeom>
          <a:solidFill>
            <a:srgbClr val="10964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50" name="Google Shape;250;p61"/>
          <p:cNvSpPr/>
          <p:nvPr/>
        </p:nvSpPr>
        <p:spPr>
          <a:xfrm>
            <a:off x="9540691" y="6196031"/>
            <a:ext cx="2651760" cy="73152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251" name="Google Shape;251;p61"/>
          <p:cNvPicPr preferRelativeResize="0"/>
          <p:nvPr/>
        </p:nvPicPr>
        <p:blipFill rotWithShape="1">
          <a:blip r:embed="rId2">
            <a:alphaModFix/>
          </a:blip>
          <a:srcRect/>
          <a:stretch/>
        </p:blipFill>
        <p:spPr>
          <a:xfrm>
            <a:off x="9722808" y="6330789"/>
            <a:ext cx="1097280" cy="505373"/>
          </a:xfrm>
          <a:prstGeom prst="rect">
            <a:avLst/>
          </a:prstGeom>
          <a:noFill/>
          <a:ln>
            <a:noFill/>
          </a:ln>
        </p:spPr>
      </p:pic>
      <p:pic>
        <p:nvPicPr>
          <p:cNvPr id="252" name="Google Shape;252;p61"/>
          <p:cNvPicPr preferRelativeResize="0"/>
          <p:nvPr/>
        </p:nvPicPr>
        <p:blipFill rotWithShape="1">
          <a:blip r:embed="rId3">
            <a:alphaModFix/>
          </a:blip>
          <a:srcRect/>
          <a:stretch/>
        </p:blipFill>
        <p:spPr>
          <a:xfrm>
            <a:off x="11057248" y="6241802"/>
            <a:ext cx="938147" cy="594360"/>
          </a:xfrm>
          <a:prstGeom prst="rect">
            <a:avLst/>
          </a:prstGeom>
          <a:noFill/>
          <a:ln>
            <a:noFill/>
          </a:ln>
        </p:spPr>
      </p:pic>
      <p:sp>
        <p:nvSpPr>
          <p:cNvPr id="253" name="Google Shape;253;p61"/>
          <p:cNvSpPr txBox="1"/>
          <p:nvPr/>
        </p:nvSpPr>
        <p:spPr>
          <a:xfrm>
            <a:off x="0" y="6400800"/>
            <a:ext cx="508000" cy="307777"/>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fld id="{00000000-1234-1234-1234-123412341234}" type="slidenum">
              <a:rPr lang="fr-FR" sz="1400">
                <a:solidFill>
                  <a:schemeClr val="dk1"/>
                </a:solidFill>
                <a:latin typeface="Libre Franklin Medium"/>
                <a:ea typeface="Libre Franklin Medium"/>
                <a:cs typeface="Libre Franklin Medium"/>
                <a:sym typeface="Libre Franklin Medium"/>
              </a:rPr>
              <a:t>‹#›</a:t>
            </a:fld>
            <a:endParaRPr sz="1400">
              <a:solidFill>
                <a:schemeClr val="dk1"/>
              </a:solidFill>
              <a:latin typeface="Libre Franklin Medium"/>
              <a:ea typeface="Libre Franklin Medium"/>
              <a:cs typeface="Libre Franklin Medium"/>
              <a:sym typeface="Libre Franklin Medium"/>
            </a:endParaRPr>
          </a:p>
        </p:txBody>
      </p:sp>
      <p:sp>
        <p:nvSpPr>
          <p:cNvPr id="254" name="Google Shape;254;p61"/>
          <p:cNvSpPr txBox="1"/>
          <p:nvPr/>
        </p:nvSpPr>
        <p:spPr>
          <a:xfrm>
            <a:off x="304800" y="6248400"/>
            <a:ext cx="4876800" cy="4572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2400">
                <a:solidFill>
                  <a:schemeClr val="lt1"/>
                </a:solidFill>
                <a:latin typeface="Libre Franklin Medium"/>
                <a:ea typeface="Libre Franklin Medium"/>
                <a:cs typeface="Libre Franklin Medium"/>
                <a:sym typeface="Libre Franklin Medium"/>
              </a:rPr>
              <a:t>Epidemiologic Bias</a:t>
            </a:r>
            <a:endParaRPr/>
          </a:p>
        </p:txBody>
      </p:sp>
      <p:sp>
        <p:nvSpPr>
          <p:cNvPr id="255" name="Google Shape;255;p61"/>
          <p:cNvSpPr/>
          <p:nvPr/>
        </p:nvSpPr>
        <p:spPr>
          <a:xfrm>
            <a:off x="0" y="6705601"/>
            <a:ext cx="11226800" cy="136525"/>
          </a:xfrm>
          <a:prstGeom prst="rect">
            <a:avLst/>
          </a:prstGeom>
          <a:solidFill>
            <a:srgbClr val="00953A"/>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Custom Layout">
  <p:cSld name="Custom Layout">
    <p:spTree>
      <p:nvGrpSpPr>
        <p:cNvPr id="1" name="Shape 256"/>
        <p:cNvGrpSpPr/>
        <p:nvPr/>
      </p:nvGrpSpPr>
      <p:grpSpPr>
        <a:xfrm>
          <a:off x="0" y="0"/>
          <a:ext cx="0" cy="0"/>
          <a:chOff x="0" y="0"/>
          <a:chExt cx="0" cy="0"/>
        </a:xfrm>
      </p:grpSpPr>
      <p:sp>
        <p:nvSpPr>
          <p:cNvPr id="257" name="Google Shape;257;p62"/>
          <p:cNvSpPr/>
          <p:nvPr/>
        </p:nvSpPr>
        <p:spPr>
          <a:xfrm>
            <a:off x="0" y="0"/>
            <a:ext cx="12192000" cy="635635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58" name="Google Shape;258;p62"/>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59" name="Google Shape;259;p62"/>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260" name="Google Shape;260;p62"/>
          <p:cNvPicPr preferRelativeResize="0"/>
          <p:nvPr/>
        </p:nvPicPr>
        <p:blipFill rotWithShape="1">
          <a:blip r:embed="rId2">
            <a:alphaModFix/>
          </a:blip>
          <a:srcRect/>
          <a:stretch/>
        </p:blipFill>
        <p:spPr>
          <a:xfrm>
            <a:off x="9722808" y="6330789"/>
            <a:ext cx="1097280" cy="505373"/>
          </a:xfrm>
          <a:prstGeom prst="rect">
            <a:avLst/>
          </a:prstGeom>
          <a:noFill/>
          <a:ln>
            <a:noFill/>
          </a:ln>
        </p:spPr>
      </p:pic>
      <p:pic>
        <p:nvPicPr>
          <p:cNvPr id="261" name="Google Shape;261;p62"/>
          <p:cNvPicPr preferRelativeResize="0"/>
          <p:nvPr/>
        </p:nvPicPr>
        <p:blipFill rotWithShape="1">
          <a:blip r:embed="rId3">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Title Slide 2">
  <p:cSld name="Title Slide 2">
    <p:spTree>
      <p:nvGrpSpPr>
        <p:cNvPr id="1" name="Shape 262"/>
        <p:cNvGrpSpPr/>
        <p:nvPr/>
      </p:nvGrpSpPr>
      <p:grpSpPr>
        <a:xfrm>
          <a:off x="0" y="0"/>
          <a:ext cx="0" cy="0"/>
          <a:chOff x="0" y="0"/>
          <a:chExt cx="0" cy="0"/>
        </a:xfrm>
      </p:grpSpPr>
      <p:sp>
        <p:nvSpPr>
          <p:cNvPr id="263" name="Google Shape;263;p63"/>
          <p:cNvSpPr txBox="1">
            <a:spLocks noGrp="1"/>
          </p:cNvSpPr>
          <p:nvPr>
            <p:ph type="body" idx="1"/>
          </p:nvPr>
        </p:nvSpPr>
        <p:spPr>
          <a:xfrm>
            <a:off x="8617060" y="742949"/>
            <a:ext cx="2974848" cy="521208"/>
          </a:xfrm>
          <a:prstGeom prst="rect">
            <a:avLst/>
          </a:prstGeom>
          <a:noFill/>
          <a:ln>
            <a:noFill/>
          </a:ln>
        </p:spPr>
        <p:txBody>
          <a:bodyPr spcFirstLastPara="1" wrap="square" lIns="91425" tIns="45700" rIns="91425" bIns="45700" anchor="t" anchorCtr="0">
            <a:noAutofit/>
          </a:bodyPr>
          <a:lstStyle>
            <a:lvl1pPr marL="457200" marR="0" lvl="0" indent="-228600" algn="r" rtl="0">
              <a:lnSpc>
                <a:spcPct val="90000"/>
              </a:lnSpc>
              <a:spcBef>
                <a:spcPts val="1000"/>
              </a:spcBef>
              <a:spcAft>
                <a:spcPts val="0"/>
              </a:spcAft>
              <a:buClr>
                <a:schemeClr val="dk1"/>
              </a:buClr>
              <a:buSzPts val="2800"/>
              <a:buFont typeface="Arial"/>
              <a:buNone/>
              <a:defRPr sz="2800" b="1" i="0" u="none" strike="noStrike" cap="none">
                <a:solidFill>
                  <a:schemeClr val="dk1"/>
                </a:solidFill>
                <a:latin typeface="Arial"/>
                <a:ea typeface="Arial"/>
                <a:cs typeface="Arial"/>
                <a:sym typeface="Arial"/>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264" name="Google Shape;264;p63"/>
          <p:cNvSpPr txBox="1">
            <a:spLocks noGrp="1"/>
          </p:cNvSpPr>
          <p:nvPr>
            <p:ph type="body" idx="2"/>
          </p:nvPr>
        </p:nvSpPr>
        <p:spPr>
          <a:xfrm>
            <a:off x="518160" y="2110490"/>
            <a:ext cx="7607300" cy="1588535"/>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1000"/>
              </a:spcBef>
              <a:spcAft>
                <a:spcPts val="0"/>
              </a:spcAft>
              <a:buClr>
                <a:schemeClr val="dk1"/>
              </a:buClr>
              <a:buSzPts val="5400"/>
              <a:buFont typeface="Arial"/>
              <a:buNone/>
              <a:defRPr sz="5400" b="0" i="0" u="none" strike="noStrike" cap="none">
                <a:solidFill>
                  <a:schemeClr val="dk1"/>
                </a:solidFill>
                <a:latin typeface="Libre Franklin Medium"/>
                <a:ea typeface="Libre Franklin Medium"/>
                <a:cs typeface="Libre Franklin Medium"/>
                <a:sym typeface="Libre Franklin Medium"/>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1_Objectives_French">
  <p:cSld name="1_Objectives_French">
    <p:spTree>
      <p:nvGrpSpPr>
        <p:cNvPr id="1" name="Shape 38"/>
        <p:cNvGrpSpPr/>
        <p:nvPr/>
      </p:nvGrpSpPr>
      <p:grpSpPr>
        <a:xfrm>
          <a:off x="0" y="0"/>
          <a:ext cx="0" cy="0"/>
          <a:chOff x="0" y="0"/>
          <a:chExt cx="0" cy="0"/>
        </a:xfrm>
      </p:grpSpPr>
      <p:pic>
        <p:nvPicPr>
          <p:cNvPr id="39" name="Google Shape;39;p37" descr="Objectives Icon"/>
          <p:cNvPicPr preferRelativeResize="0"/>
          <p:nvPr/>
        </p:nvPicPr>
        <p:blipFill rotWithShape="1">
          <a:blip r:embed="rId2">
            <a:alphaModFix/>
          </a:blip>
          <a:srcRect/>
          <a:stretch/>
        </p:blipFill>
        <p:spPr>
          <a:xfrm>
            <a:off x="10883960" y="146159"/>
            <a:ext cx="939679" cy="895132"/>
          </a:xfrm>
          <a:prstGeom prst="rect">
            <a:avLst/>
          </a:prstGeom>
          <a:noFill/>
          <a:ln>
            <a:noFill/>
          </a:ln>
        </p:spPr>
      </p:pic>
      <p:sp>
        <p:nvSpPr>
          <p:cNvPr id="40" name="Google Shape;40;p37"/>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500"/>
              </a:spcBef>
              <a:spcAft>
                <a:spcPts val="0"/>
              </a:spcAft>
              <a:buClr>
                <a:schemeClr val="dk1"/>
              </a:buClr>
              <a:buSzPts val="2800"/>
              <a:buFont typeface="Arial"/>
              <a:buNone/>
              <a:defRPr sz="2800" b="1" i="0" u="none" strike="noStrike" cap="none">
                <a:solidFill>
                  <a:schemeClr val="dk1"/>
                </a:solidFill>
                <a:latin typeface="Arial"/>
                <a:ea typeface="Arial"/>
                <a:cs typeface="Arial"/>
                <a:sym typeface="Arial"/>
              </a:defRPr>
            </a:lvl1pPr>
            <a:lvl2pPr marL="914400" marR="0" lvl="1" indent="-381000" algn="l" rtl="0">
              <a:lnSpc>
                <a:spcPct val="10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10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41" name="Google Shape;41;p37"/>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42" name="Google Shape;42;p37"/>
          <p:cNvSpPr txBox="1"/>
          <p:nvPr/>
        </p:nvSpPr>
        <p:spPr>
          <a:xfrm>
            <a:off x="838200" y="422510"/>
            <a:ext cx="10515600" cy="76944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4400" b="0" i="0" u="none" strike="noStrike" dirty="0">
                <a:solidFill>
                  <a:srgbClr val="000000"/>
                </a:solidFill>
                <a:latin typeface="Franklin Gothic Medium" panose="020B0603020102020204" pitchFamily="34" charset="0"/>
                <a:ea typeface="Libre Franklin Medium"/>
                <a:cs typeface="Libre Franklin Medium"/>
                <a:sym typeface="Libre Franklin Medium"/>
              </a:rPr>
              <a:t>Objectifs d'apprentissage</a:t>
            </a:r>
            <a:endParaRPr sz="4400" dirty="0">
              <a:solidFill>
                <a:schemeClr val="dk1"/>
              </a:solidFill>
              <a:latin typeface="Franklin Gothic Medium" panose="020B0603020102020204" pitchFamily="34" charset="0"/>
              <a:ea typeface="Arial"/>
              <a:cs typeface="Arial"/>
              <a:sym typeface="Arial"/>
            </a:endParaRPr>
          </a:p>
        </p:txBody>
      </p:sp>
      <p:sp>
        <p:nvSpPr>
          <p:cNvPr id="43" name="Google Shape;43;p37"/>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44" name="Google Shape;44;p37"/>
          <p:cNvPicPr preferRelativeResize="0"/>
          <p:nvPr/>
        </p:nvPicPr>
        <p:blipFill rotWithShape="1">
          <a:blip r:embed="rId3">
            <a:alphaModFix/>
          </a:blip>
          <a:srcRect/>
          <a:stretch/>
        </p:blipFill>
        <p:spPr>
          <a:xfrm>
            <a:off x="9722808" y="6330789"/>
            <a:ext cx="1097280" cy="505373"/>
          </a:xfrm>
          <a:prstGeom prst="rect">
            <a:avLst/>
          </a:prstGeom>
          <a:noFill/>
          <a:ln>
            <a:noFill/>
          </a:ln>
        </p:spPr>
      </p:pic>
      <p:pic>
        <p:nvPicPr>
          <p:cNvPr id="45" name="Google Shape;45;p37"/>
          <p:cNvPicPr preferRelativeResize="0"/>
          <p:nvPr/>
        </p:nvPicPr>
        <p:blipFill rotWithShape="1">
          <a:blip r:embed="rId4">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matchingName="2_Custom Layout 1">
  <p:cSld name="2_Custom Layout 1">
    <p:spTree>
      <p:nvGrpSpPr>
        <p:cNvPr id="1" name="Shape 265"/>
        <p:cNvGrpSpPr/>
        <p:nvPr/>
      </p:nvGrpSpPr>
      <p:grpSpPr>
        <a:xfrm>
          <a:off x="0" y="0"/>
          <a:ext cx="0" cy="0"/>
          <a:chOff x="0" y="0"/>
          <a:chExt cx="0" cy="0"/>
        </a:xfrm>
      </p:grpSpPr>
      <p:sp>
        <p:nvSpPr>
          <p:cNvPr id="266" name="Google Shape;266;p64"/>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lvl1pPr marL="457200" marR="0" lvl="0" indent="-406400" algn="l" rtl="0">
              <a:lnSpc>
                <a:spcPct val="100000"/>
              </a:lnSpc>
              <a:spcBef>
                <a:spcPts val="5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10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10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267" name="Google Shape;267;p64"/>
          <p:cNvSpPr txBox="1">
            <a:spLocks noGrp="1"/>
          </p:cNvSpPr>
          <p:nvPr>
            <p:ph type="title"/>
          </p:nvPr>
        </p:nvSpPr>
        <p:spPr>
          <a:xfrm>
            <a:off x="838200" y="457200"/>
            <a:ext cx="10515600" cy="800100"/>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268" name="Google Shape;268;p64"/>
          <p:cNvSpPr txBox="1">
            <a:spLocks noGrp="1"/>
          </p:cNvSpPr>
          <p:nvPr>
            <p:ph type="body" idx="2"/>
          </p:nvPr>
        </p:nvSpPr>
        <p:spPr>
          <a:xfrm>
            <a:off x="6096000" y="6510232"/>
            <a:ext cx="4772594" cy="211243"/>
          </a:xfrm>
          <a:prstGeom prst="rect">
            <a:avLst/>
          </a:prstGeom>
          <a:noFill/>
          <a:ln>
            <a:noFill/>
          </a:ln>
        </p:spPr>
        <p:txBody>
          <a:bodyPr spcFirstLastPara="1" wrap="square" lIns="91425" tIns="45700" rIns="91425" bIns="45700" anchor="t" anchorCtr="0">
            <a:noAutofit/>
          </a:bodyPr>
          <a:lstStyle>
            <a:lvl1pPr marL="457200" marR="0" lvl="0" indent="-228600" algn="r" rtl="0">
              <a:lnSpc>
                <a:spcPct val="90000"/>
              </a:lnSpc>
              <a:spcBef>
                <a:spcPts val="1000"/>
              </a:spcBef>
              <a:spcAft>
                <a:spcPts val="0"/>
              </a:spcAft>
              <a:buClr>
                <a:schemeClr val="dk1"/>
              </a:buClr>
              <a:buSzPts val="1200"/>
              <a:buFont typeface="Arial"/>
              <a:buNone/>
              <a:defRPr sz="1200" b="0" i="0" u="none" strike="noStrike" cap="none">
                <a:solidFill>
                  <a:schemeClr val="dk1"/>
                </a:solidFill>
                <a:latin typeface="Arial"/>
                <a:ea typeface="Arial"/>
                <a:cs typeface="Arial"/>
                <a:sym typeface="Arial"/>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matchingName="Custom Layout 1 w/ Reference Box">
  <p:cSld name="Custom Layout 1 w/ Reference Box">
    <p:spTree>
      <p:nvGrpSpPr>
        <p:cNvPr id="1" name="Shape 269"/>
        <p:cNvGrpSpPr/>
        <p:nvPr/>
      </p:nvGrpSpPr>
      <p:grpSpPr>
        <a:xfrm>
          <a:off x="0" y="0"/>
          <a:ext cx="0" cy="0"/>
          <a:chOff x="0" y="0"/>
          <a:chExt cx="0" cy="0"/>
        </a:xfrm>
      </p:grpSpPr>
      <p:sp>
        <p:nvSpPr>
          <p:cNvPr id="270" name="Google Shape;270;p65"/>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lvl1pPr marL="457200" marR="0" lvl="0" indent="-406400" algn="l" rtl="0">
              <a:lnSpc>
                <a:spcPct val="100000"/>
              </a:lnSpc>
              <a:spcBef>
                <a:spcPts val="5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10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10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271" name="Google Shape;271;p65"/>
          <p:cNvSpPr txBox="1">
            <a:spLocks noGrp="1"/>
          </p:cNvSpPr>
          <p:nvPr>
            <p:ph type="title"/>
          </p:nvPr>
        </p:nvSpPr>
        <p:spPr>
          <a:xfrm>
            <a:off x="838200" y="457200"/>
            <a:ext cx="10515600" cy="800100"/>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272" name="Google Shape;272;p65"/>
          <p:cNvSpPr txBox="1">
            <a:spLocks noGrp="1"/>
          </p:cNvSpPr>
          <p:nvPr>
            <p:ph type="body" idx="2"/>
          </p:nvPr>
        </p:nvSpPr>
        <p:spPr>
          <a:xfrm>
            <a:off x="6096000" y="6510232"/>
            <a:ext cx="4772594" cy="211243"/>
          </a:xfrm>
          <a:prstGeom prst="rect">
            <a:avLst/>
          </a:prstGeom>
          <a:noFill/>
          <a:ln>
            <a:noFill/>
          </a:ln>
        </p:spPr>
        <p:txBody>
          <a:bodyPr spcFirstLastPara="1" wrap="square" lIns="91425" tIns="45700" rIns="91425" bIns="45700" anchor="t" anchorCtr="0">
            <a:noAutofit/>
          </a:bodyPr>
          <a:lstStyle>
            <a:lvl1pPr marL="457200" marR="0" lvl="0" indent="-228600" algn="r" rtl="0">
              <a:lnSpc>
                <a:spcPct val="90000"/>
              </a:lnSpc>
              <a:spcBef>
                <a:spcPts val="1000"/>
              </a:spcBef>
              <a:spcAft>
                <a:spcPts val="0"/>
              </a:spcAft>
              <a:buClr>
                <a:schemeClr val="dk1"/>
              </a:buClr>
              <a:buSzPts val="1200"/>
              <a:buFont typeface="Arial"/>
              <a:buNone/>
              <a:defRPr sz="1200" b="0" i="0" u="none" strike="noStrike" cap="none">
                <a:solidFill>
                  <a:schemeClr val="dk1"/>
                </a:solidFill>
                <a:latin typeface="Arial"/>
                <a:ea typeface="Arial"/>
                <a:cs typeface="Arial"/>
                <a:sym typeface="Arial"/>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matchingName="Title Only">
  <p:cSld name="Title Only">
    <p:spTree>
      <p:nvGrpSpPr>
        <p:cNvPr id="1" name="Shape 273"/>
        <p:cNvGrpSpPr/>
        <p:nvPr/>
      </p:nvGrpSpPr>
      <p:grpSpPr>
        <a:xfrm>
          <a:off x="0" y="0"/>
          <a:ext cx="0" cy="0"/>
          <a:chOff x="0" y="0"/>
          <a:chExt cx="0" cy="0"/>
        </a:xfrm>
      </p:grpSpPr>
      <p:sp>
        <p:nvSpPr>
          <p:cNvPr id="274" name="Google Shape;274;p66"/>
          <p:cNvSpPr txBox="1"/>
          <p:nvPr/>
        </p:nvSpPr>
        <p:spPr>
          <a:xfrm>
            <a:off x="0" y="6400800"/>
            <a:ext cx="508000" cy="30480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fld id="{00000000-1234-1234-1234-123412341234}" type="slidenum">
              <a:rPr lang="fr-FR" sz="1400">
                <a:solidFill>
                  <a:schemeClr val="dk1"/>
                </a:solidFill>
                <a:latin typeface="Libre Franklin Medium"/>
                <a:ea typeface="Libre Franklin Medium"/>
                <a:cs typeface="Libre Franklin Medium"/>
                <a:sym typeface="Libre Franklin Medium"/>
              </a:rPr>
              <a:t>‹#›</a:t>
            </a:fld>
            <a:endParaRPr sz="1400">
              <a:solidFill>
                <a:schemeClr val="dk1"/>
              </a:solidFill>
              <a:latin typeface="Libre Franklin Medium"/>
              <a:ea typeface="Libre Franklin Medium"/>
              <a:cs typeface="Libre Franklin Medium"/>
              <a:sym typeface="Libre Franklin Medium"/>
            </a:endParaRPr>
          </a:p>
        </p:txBody>
      </p:sp>
      <p:sp>
        <p:nvSpPr>
          <p:cNvPr id="275" name="Google Shape;275;p66"/>
          <p:cNvSpPr txBox="1"/>
          <p:nvPr/>
        </p:nvSpPr>
        <p:spPr>
          <a:xfrm>
            <a:off x="304800" y="6248400"/>
            <a:ext cx="4876800" cy="4572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2400">
                <a:solidFill>
                  <a:schemeClr val="lt1"/>
                </a:solidFill>
                <a:latin typeface="Libre Franklin Medium"/>
                <a:ea typeface="Libre Franklin Medium"/>
                <a:cs typeface="Libre Franklin Medium"/>
                <a:sym typeface="Libre Franklin Medium"/>
              </a:rPr>
              <a:t>Epidemiologic Bias</a:t>
            </a:r>
            <a:endParaRPr/>
          </a:p>
        </p:txBody>
      </p:sp>
      <p:pic>
        <p:nvPicPr>
          <p:cNvPr id="276" name="Google Shape;276;p66"/>
          <p:cNvPicPr preferRelativeResize="0"/>
          <p:nvPr/>
        </p:nvPicPr>
        <p:blipFill rotWithShape="1">
          <a:blip r:embed="rId2">
            <a:alphaModFix/>
          </a:blip>
          <a:srcRect/>
          <a:stretch/>
        </p:blipFill>
        <p:spPr>
          <a:xfrm>
            <a:off x="11226801" y="6108700"/>
            <a:ext cx="895351" cy="723900"/>
          </a:xfrm>
          <a:prstGeom prst="rect">
            <a:avLst/>
          </a:prstGeom>
          <a:noFill/>
          <a:ln>
            <a:noFill/>
          </a:ln>
        </p:spPr>
      </p:pic>
      <p:sp>
        <p:nvSpPr>
          <p:cNvPr id="277" name="Google Shape;277;p66"/>
          <p:cNvSpPr/>
          <p:nvPr/>
        </p:nvSpPr>
        <p:spPr>
          <a:xfrm>
            <a:off x="0" y="6705601"/>
            <a:ext cx="11226800" cy="136525"/>
          </a:xfrm>
          <a:prstGeom prst="rect">
            <a:avLst/>
          </a:prstGeom>
          <a:solidFill>
            <a:srgbClr val="00953A"/>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278" name="Google Shape;278;p66"/>
          <p:cNvCxnSpPr/>
          <p:nvPr/>
        </p:nvCxnSpPr>
        <p:spPr>
          <a:xfrm>
            <a:off x="548218" y="1314450"/>
            <a:ext cx="11095567" cy="0"/>
          </a:xfrm>
          <a:prstGeom prst="straightConnector1">
            <a:avLst/>
          </a:prstGeom>
          <a:noFill/>
          <a:ln w="38100" cap="flat" cmpd="sng">
            <a:solidFill>
              <a:srgbClr val="0F9648"/>
            </a:solidFill>
            <a:prstDash val="solid"/>
            <a:miter lim="800000"/>
            <a:headEnd type="none" w="sm" len="sm"/>
            <a:tailEnd type="none" w="sm" len="sm"/>
          </a:ln>
        </p:spPr>
      </p:cxnSp>
      <p:sp>
        <p:nvSpPr>
          <p:cNvPr id="279" name="Google Shape;279;p66"/>
          <p:cNvSpPr txBox="1">
            <a:spLocks noGrp="1"/>
          </p:cNvSpPr>
          <p:nvPr>
            <p:ph type="title"/>
          </p:nvPr>
        </p:nvSpPr>
        <p:spPr>
          <a:xfrm>
            <a:off x="548640" y="213360"/>
            <a:ext cx="11094720" cy="1005840"/>
          </a:xfrm>
          <a:prstGeom prst="rect">
            <a:avLst/>
          </a:prstGeom>
          <a:noFill/>
          <a:ln>
            <a:noFill/>
          </a:ln>
        </p:spPr>
        <p:txBody>
          <a:bodyPr spcFirstLastPara="1" wrap="square" lIns="91425" tIns="45700" rIns="91425" bIns="45700" anchor="b"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matchingName="1_Surveillance Cycle Spanish">
  <p:cSld name="1_Surveillance Cycle Spanish">
    <p:spTree>
      <p:nvGrpSpPr>
        <p:cNvPr id="1" name="Shape 280"/>
        <p:cNvGrpSpPr/>
        <p:nvPr/>
      </p:nvGrpSpPr>
      <p:grpSpPr>
        <a:xfrm>
          <a:off x="0" y="0"/>
          <a:ext cx="0" cy="0"/>
          <a:chOff x="0" y="0"/>
          <a:chExt cx="0" cy="0"/>
        </a:xfrm>
      </p:grpSpPr>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matchingName="1_Activity">
  <p:cSld name="1_Activity">
    <p:spTree>
      <p:nvGrpSpPr>
        <p:cNvPr id="1" name="Shape 281"/>
        <p:cNvGrpSpPr/>
        <p:nvPr/>
      </p:nvGrpSpPr>
      <p:grpSpPr>
        <a:xfrm>
          <a:off x="0" y="0"/>
          <a:ext cx="0" cy="0"/>
          <a:chOff x="0" y="0"/>
          <a:chExt cx="0" cy="0"/>
        </a:xfrm>
      </p:grpSpPr>
      <p:sp>
        <p:nvSpPr>
          <p:cNvPr id="282" name="Google Shape;282;p68"/>
          <p:cNvSpPr txBox="1">
            <a:spLocks noGrp="1"/>
          </p:cNvSpPr>
          <p:nvPr>
            <p:ph type="title"/>
          </p:nvPr>
        </p:nvSpPr>
        <p:spPr>
          <a:xfrm>
            <a:off x="838200" y="457200"/>
            <a:ext cx="9752215" cy="800100"/>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pic>
        <p:nvPicPr>
          <p:cNvPr id="283" name="Google Shape;283;p68" descr="Activity Icon"/>
          <p:cNvPicPr preferRelativeResize="0"/>
          <p:nvPr/>
        </p:nvPicPr>
        <p:blipFill rotWithShape="1">
          <a:blip r:embed="rId2">
            <a:alphaModFix/>
          </a:blip>
          <a:srcRect/>
          <a:stretch/>
        </p:blipFill>
        <p:spPr>
          <a:xfrm>
            <a:off x="10871575" y="146157"/>
            <a:ext cx="939679" cy="939679"/>
          </a:xfrm>
          <a:prstGeom prst="rect">
            <a:avLst/>
          </a:prstGeom>
          <a:noFill/>
          <a:ln>
            <a:noFill/>
          </a:ln>
        </p:spPr>
      </p:pic>
      <p:sp>
        <p:nvSpPr>
          <p:cNvPr id="284" name="Google Shape;284;p68"/>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285" name="Google Shape;285;p68"/>
          <p:cNvPicPr preferRelativeResize="0"/>
          <p:nvPr/>
        </p:nvPicPr>
        <p:blipFill rotWithShape="1">
          <a:blip r:embed="rId3">
            <a:alphaModFix/>
          </a:blip>
          <a:srcRect/>
          <a:stretch/>
        </p:blipFill>
        <p:spPr>
          <a:xfrm>
            <a:off x="10958222" y="6330789"/>
            <a:ext cx="1136199" cy="505373"/>
          </a:xfrm>
          <a:prstGeom prst="rect">
            <a:avLst/>
          </a:prstGeom>
          <a:noFill/>
          <a:ln>
            <a:noFill/>
          </a:ln>
        </p:spPr>
      </p:pic>
      <p:sp>
        <p:nvSpPr>
          <p:cNvPr id="286" name="Google Shape;286;p68"/>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lvl1pPr marL="457200" marR="0" lvl="0" indent="-406400" algn="l" rtl="0">
              <a:lnSpc>
                <a:spcPct val="100000"/>
              </a:lnSpc>
              <a:spcBef>
                <a:spcPts val="5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10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10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matchingName="1_Title only">
  <p:cSld name="1_Title only">
    <p:spTree>
      <p:nvGrpSpPr>
        <p:cNvPr id="1" name="Shape 287"/>
        <p:cNvGrpSpPr/>
        <p:nvPr/>
      </p:nvGrpSpPr>
      <p:grpSpPr>
        <a:xfrm>
          <a:off x="0" y="0"/>
          <a:ext cx="0" cy="0"/>
          <a:chOff x="0" y="0"/>
          <a:chExt cx="0" cy="0"/>
        </a:xfrm>
      </p:grpSpPr>
      <p:sp>
        <p:nvSpPr>
          <p:cNvPr id="288" name="Google Shape;288;p69"/>
          <p:cNvSpPr txBox="1"/>
          <p:nvPr/>
        </p:nvSpPr>
        <p:spPr>
          <a:xfrm>
            <a:off x="0" y="6400800"/>
            <a:ext cx="508000" cy="30480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fld id="{00000000-1234-1234-1234-123412341234}" type="slidenum">
              <a:rPr lang="fr-FR" sz="1400">
                <a:solidFill>
                  <a:schemeClr val="dk1"/>
                </a:solidFill>
                <a:latin typeface="Libre Franklin Medium"/>
                <a:ea typeface="Libre Franklin Medium"/>
                <a:cs typeface="Libre Franklin Medium"/>
                <a:sym typeface="Libre Franklin Medium"/>
              </a:rPr>
              <a:t>‹#›</a:t>
            </a:fld>
            <a:endParaRPr sz="1400">
              <a:solidFill>
                <a:schemeClr val="dk1"/>
              </a:solidFill>
              <a:latin typeface="Libre Franklin Medium"/>
              <a:ea typeface="Libre Franklin Medium"/>
              <a:cs typeface="Libre Franklin Medium"/>
              <a:sym typeface="Libre Franklin Medium"/>
            </a:endParaRPr>
          </a:p>
        </p:txBody>
      </p:sp>
      <p:sp>
        <p:nvSpPr>
          <p:cNvPr id="289" name="Google Shape;289;p69"/>
          <p:cNvSpPr txBox="1"/>
          <p:nvPr/>
        </p:nvSpPr>
        <p:spPr>
          <a:xfrm>
            <a:off x="304800" y="6248400"/>
            <a:ext cx="4876800" cy="4572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2400">
                <a:solidFill>
                  <a:schemeClr val="lt1"/>
                </a:solidFill>
                <a:latin typeface="Libre Franklin Medium"/>
                <a:ea typeface="Libre Franklin Medium"/>
                <a:cs typeface="Libre Franklin Medium"/>
                <a:sym typeface="Libre Franklin Medium"/>
              </a:rPr>
              <a:t>Epidemiologic Bias</a:t>
            </a:r>
            <a:endParaRPr/>
          </a:p>
        </p:txBody>
      </p:sp>
      <p:pic>
        <p:nvPicPr>
          <p:cNvPr id="290" name="Google Shape;290;p69"/>
          <p:cNvPicPr preferRelativeResize="0"/>
          <p:nvPr/>
        </p:nvPicPr>
        <p:blipFill rotWithShape="1">
          <a:blip r:embed="rId2">
            <a:alphaModFix/>
          </a:blip>
          <a:srcRect/>
          <a:stretch/>
        </p:blipFill>
        <p:spPr>
          <a:xfrm>
            <a:off x="11226801" y="6108700"/>
            <a:ext cx="895351" cy="723900"/>
          </a:xfrm>
          <a:prstGeom prst="rect">
            <a:avLst/>
          </a:prstGeom>
          <a:noFill/>
          <a:ln>
            <a:noFill/>
          </a:ln>
        </p:spPr>
      </p:pic>
      <p:sp>
        <p:nvSpPr>
          <p:cNvPr id="291" name="Google Shape;291;p69"/>
          <p:cNvSpPr/>
          <p:nvPr/>
        </p:nvSpPr>
        <p:spPr>
          <a:xfrm>
            <a:off x="0" y="6705601"/>
            <a:ext cx="11226800" cy="136525"/>
          </a:xfrm>
          <a:prstGeom prst="rect">
            <a:avLst/>
          </a:prstGeom>
          <a:solidFill>
            <a:srgbClr val="00953A"/>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292" name="Google Shape;292;p69"/>
          <p:cNvCxnSpPr/>
          <p:nvPr/>
        </p:nvCxnSpPr>
        <p:spPr>
          <a:xfrm>
            <a:off x="548218" y="1314450"/>
            <a:ext cx="11095567" cy="0"/>
          </a:xfrm>
          <a:prstGeom prst="straightConnector1">
            <a:avLst/>
          </a:prstGeom>
          <a:noFill/>
          <a:ln w="38100" cap="flat" cmpd="sng">
            <a:solidFill>
              <a:srgbClr val="0F9648"/>
            </a:solidFill>
            <a:prstDash val="solid"/>
            <a:miter lim="800000"/>
            <a:headEnd type="none" w="sm" len="sm"/>
            <a:tailEnd type="none" w="sm" len="sm"/>
          </a:ln>
        </p:spPr>
      </p:cxnSp>
      <p:sp>
        <p:nvSpPr>
          <p:cNvPr id="293" name="Google Shape;293;p69"/>
          <p:cNvSpPr txBox="1">
            <a:spLocks noGrp="1"/>
          </p:cNvSpPr>
          <p:nvPr>
            <p:ph type="title"/>
          </p:nvPr>
        </p:nvSpPr>
        <p:spPr>
          <a:xfrm>
            <a:off x="548640" y="213360"/>
            <a:ext cx="11094720" cy="1005840"/>
          </a:xfrm>
          <a:prstGeom prst="rect">
            <a:avLst/>
          </a:prstGeom>
          <a:noFill/>
          <a:ln>
            <a:noFill/>
          </a:ln>
        </p:spPr>
        <p:txBody>
          <a:bodyPr spcFirstLastPara="1" wrap="square" lIns="91425" tIns="45700" rIns="91425" bIns="45700" anchor="b"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Custom Layout 1">
  <p:cSld name="Custom Layout 1">
    <p:spTree>
      <p:nvGrpSpPr>
        <p:cNvPr id="1" name="Shape 46"/>
        <p:cNvGrpSpPr/>
        <p:nvPr/>
      </p:nvGrpSpPr>
      <p:grpSpPr>
        <a:xfrm>
          <a:off x="0" y="0"/>
          <a:ext cx="0" cy="0"/>
          <a:chOff x="0" y="0"/>
          <a:chExt cx="0" cy="0"/>
        </a:xfrm>
      </p:grpSpPr>
      <p:sp>
        <p:nvSpPr>
          <p:cNvPr id="47" name="Google Shape;47;p38"/>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lvl1pPr marL="457200" marR="0" lvl="0" indent="-406400" algn="l" rtl="0">
              <a:lnSpc>
                <a:spcPct val="100000"/>
              </a:lnSpc>
              <a:spcBef>
                <a:spcPts val="5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10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10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48" name="Google Shape;48;p38"/>
          <p:cNvSpPr txBox="1">
            <a:spLocks noGrp="1"/>
          </p:cNvSpPr>
          <p:nvPr>
            <p:ph type="title"/>
          </p:nvPr>
        </p:nvSpPr>
        <p:spPr>
          <a:xfrm>
            <a:off x="838200" y="457200"/>
            <a:ext cx="10515600" cy="800100"/>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49" name="Google Shape;49;p38"/>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50" name="Google Shape;50;p38"/>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51" name="Google Shape;51;p38"/>
          <p:cNvPicPr preferRelativeResize="0"/>
          <p:nvPr/>
        </p:nvPicPr>
        <p:blipFill rotWithShape="1">
          <a:blip r:embed="rId2">
            <a:alphaModFix/>
          </a:blip>
          <a:srcRect/>
          <a:stretch/>
        </p:blipFill>
        <p:spPr>
          <a:xfrm>
            <a:off x="9722808" y="6330789"/>
            <a:ext cx="1097280" cy="505373"/>
          </a:xfrm>
          <a:prstGeom prst="rect">
            <a:avLst/>
          </a:prstGeom>
          <a:noFill/>
          <a:ln>
            <a:noFill/>
          </a:ln>
        </p:spPr>
      </p:pic>
      <p:pic>
        <p:nvPicPr>
          <p:cNvPr id="52" name="Google Shape;52;p38"/>
          <p:cNvPicPr preferRelativeResize="0"/>
          <p:nvPr/>
        </p:nvPicPr>
        <p:blipFill rotWithShape="1">
          <a:blip r:embed="rId3">
            <a:alphaModFix/>
          </a:blip>
          <a:srcRect/>
          <a:stretch/>
        </p:blipFill>
        <p:spPr>
          <a:xfrm>
            <a:off x="11057248" y="6241802"/>
            <a:ext cx="938147" cy="594360"/>
          </a:xfrm>
          <a:prstGeom prst="rect">
            <a:avLst/>
          </a:prstGeom>
          <a:noFill/>
          <a:ln>
            <a:noFill/>
          </a:ln>
        </p:spPr>
      </p:pic>
      <p:pic>
        <p:nvPicPr>
          <p:cNvPr id="53" name="Google Shape;53;p38"/>
          <p:cNvPicPr preferRelativeResize="0"/>
          <p:nvPr/>
        </p:nvPicPr>
        <p:blipFill rotWithShape="1">
          <a:blip r:embed="rId2">
            <a:alphaModFix/>
          </a:blip>
          <a:srcRect/>
          <a:stretch/>
        </p:blipFill>
        <p:spPr>
          <a:xfrm>
            <a:off x="9722808" y="6330789"/>
            <a:ext cx="1097280" cy="505373"/>
          </a:xfrm>
          <a:prstGeom prst="rect">
            <a:avLst/>
          </a:prstGeom>
          <a:noFill/>
          <a:ln>
            <a:noFill/>
          </a:ln>
        </p:spPr>
      </p:pic>
      <p:pic>
        <p:nvPicPr>
          <p:cNvPr id="54" name="Google Shape;54;p38"/>
          <p:cNvPicPr preferRelativeResize="0"/>
          <p:nvPr/>
        </p:nvPicPr>
        <p:blipFill rotWithShape="1">
          <a:blip r:embed="rId3">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ustom Layout 2">
  <p:cSld name="Custom Layout 2">
    <p:spTree>
      <p:nvGrpSpPr>
        <p:cNvPr id="1" name="Shape 55"/>
        <p:cNvGrpSpPr/>
        <p:nvPr/>
      </p:nvGrpSpPr>
      <p:grpSpPr>
        <a:xfrm>
          <a:off x="0" y="0"/>
          <a:ext cx="0" cy="0"/>
          <a:chOff x="0" y="0"/>
          <a:chExt cx="0" cy="0"/>
        </a:xfrm>
      </p:grpSpPr>
      <p:sp>
        <p:nvSpPr>
          <p:cNvPr id="56" name="Google Shape;56;p39"/>
          <p:cNvSpPr txBox="1">
            <a:spLocks noGrp="1"/>
          </p:cNvSpPr>
          <p:nvPr>
            <p:ph type="title"/>
          </p:nvPr>
        </p:nvSpPr>
        <p:spPr>
          <a:xfrm>
            <a:off x="838200" y="0"/>
            <a:ext cx="10515600" cy="1257300"/>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57" name="Google Shape;57;p39"/>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lvl1pPr marL="457200" marR="0" lvl="0" indent="-406400" algn="l" rtl="0">
              <a:lnSpc>
                <a:spcPct val="100000"/>
              </a:lnSpc>
              <a:spcBef>
                <a:spcPts val="5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10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10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58" name="Google Shape;58;p39"/>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59" name="Google Shape;59;p39"/>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60" name="Google Shape;60;p39"/>
          <p:cNvPicPr preferRelativeResize="0"/>
          <p:nvPr/>
        </p:nvPicPr>
        <p:blipFill rotWithShape="1">
          <a:blip r:embed="rId2">
            <a:alphaModFix/>
          </a:blip>
          <a:srcRect/>
          <a:stretch/>
        </p:blipFill>
        <p:spPr>
          <a:xfrm>
            <a:off x="9722808" y="6330789"/>
            <a:ext cx="1097280" cy="505373"/>
          </a:xfrm>
          <a:prstGeom prst="rect">
            <a:avLst/>
          </a:prstGeom>
          <a:noFill/>
          <a:ln>
            <a:noFill/>
          </a:ln>
        </p:spPr>
      </p:pic>
      <p:pic>
        <p:nvPicPr>
          <p:cNvPr id="61" name="Google Shape;61;p39"/>
          <p:cNvPicPr preferRelativeResize="0"/>
          <p:nvPr/>
        </p:nvPicPr>
        <p:blipFill rotWithShape="1">
          <a:blip r:embed="rId3">
            <a:alphaModFix/>
          </a:blip>
          <a:srcRect/>
          <a:stretch/>
        </p:blipFill>
        <p:spPr>
          <a:xfrm>
            <a:off x="11057248" y="6241802"/>
            <a:ext cx="938147" cy="594360"/>
          </a:xfrm>
          <a:prstGeom prst="rect">
            <a:avLst/>
          </a:prstGeom>
          <a:noFill/>
          <a:ln>
            <a:noFill/>
          </a:ln>
        </p:spPr>
      </p:pic>
      <p:pic>
        <p:nvPicPr>
          <p:cNvPr id="62" name="Google Shape;62;p39"/>
          <p:cNvPicPr preferRelativeResize="0"/>
          <p:nvPr/>
        </p:nvPicPr>
        <p:blipFill rotWithShape="1">
          <a:blip r:embed="rId2">
            <a:alphaModFix/>
          </a:blip>
          <a:srcRect/>
          <a:stretch/>
        </p:blipFill>
        <p:spPr>
          <a:xfrm>
            <a:off x="9722808" y="6330789"/>
            <a:ext cx="1097280" cy="505373"/>
          </a:xfrm>
          <a:prstGeom prst="rect">
            <a:avLst/>
          </a:prstGeom>
          <a:noFill/>
          <a:ln>
            <a:noFill/>
          </a:ln>
        </p:spPr>
      </p:pic>
      <p:pic>
        <p:nvPicPr>
          <p:cNvPr id="63" name="Google Shape;63;p39"/>
          <p:cNvPicPr preferRelativeResize="0"/>
          <p:nvPr/>
        </p:nvPicPr>
        <p:blipFill rotWithShape="1">
          <a:blip r:embed="rId3">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Discovery_Dialogue">
  <p:cSld name="Discovery_Dialogue">
    <p:spTree>
      <p:nvGrpSpPr>
        <p:cNvPr id="1" name="Shape 64"/>
        <p:cNvGrpSpPr/>
        <p:nvPr/>
      </p:nvGrpSpPr>
      <p:grpSpPr>
        <a:xfrm>
          <a:off x="0" y="0"/>
          <a:ext cx="0" cy="0"/>
          <a:chOff x="0" y="0"/>
          <a:chExt cx="0" cy="0"/>
        </a:xfrm>
      </p:grpSpPr>
      <p:pic>
        <p:nvPicPr>
          <p:cNvPr id="65" name="Google Shape;65;p40" descr="Discovery Dialogue "/>
          <p:cNvPicPr preferRelativeResize="0"/>
          <p:nvPr/>
        </p:nvPicPr>
        <p:blipFill rotWithShape="1">
          <a:blip r:embed="rId2">
            <a:alphaModFix/>
          </a:blip>
          <a:srcRect/>
          <a:stretch/>
        </p:blipFill>
        <p:spPr>
          <a:xfrm>
            <a:off x="10883961" y="146159"/>
            <a:ext cx="939678" cy="939678"/>
          </a:xfrm>
          <a:prstGeom prst="rect">
            <a:avLst/>
          </a:prstGeom>
          <a:noFill/>
          <a:ln>
            <a:noFill/>
          </a:ln>
        </p:spPr>
      </p:pic>
      <p:sp>
        <p:nvSpPr>
          <p:cNvPr id="66" name="Google Shape;66;p40"/>
          <p:cNvSpPr txBox="1">
            <a:spLocks noGrp="1"/>
          </p:cNvSpPr>
          <p:nvPr>
            <p:ph type="title"/>
          </p:nvPr>
        </p:nvSpPr>
        <p:spPr>
          <a:xfrm>
            <a:off x="838200" y="457200"/>
            <a:ext cx="9752215" cy="800100"/>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67" name="Google Shape;67;p40"/>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lvl1pPr marL="457200" marR="0" lvl="0" indent="-406400" algn="l" rtl="0">
              <a:lnSpc>
                <a:spcPct val="100000"/>
              </a:lnSpc>
              <a:spcBef>
                <a:spcPts val="5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10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10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68" name="Google Shape;68;p40"/>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69" name="Google Shape;69;p40"/>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70" name="Google Shape;70;p40"/>
          <p:cNvPicPr preferRelativeResize="0"/>
          <p:nvPr/>
        </p:nvPicPr>
        <p:blipFill rotWithShape="1">
          <a:blip r:embed="rId3">
            <a:alphaModFix/>
          </a:blip>
          <a:srcRect/>
          <a:stretch/>
        </p:blipFill>
        <p:spPr>
          <a:xfrm>
            <a:off x="9722808" y="6330789"/>
            <a:ext cx="1097280" cy="505373"/>
          </a:xfrm>
          <a:prstGeom prst="rect">
            <a:avLst/>
          </a:prstGeom>
          <a:noFill/>
          <a:ln>
            <a:noFill/>
          </a:ln>
        </p:spPr>
      </p:pic>
      <p:pic>
        <p:nvPicPr>
          <p:cNvPr id="71" name="Google Shape;71;p40"/>
          <p:cNvPicPr preferRelativeResize="0"/>
          <p:nvPr/>
        </p:nvPicPr>
        <p:blipFill rotWithShape="1">
          <a:blip r:embed="rId4">
            <a:alphaModFix/>
          </a:blip>
          <a:srcRect/>
          <a:stretch/>
        </p:blipFill>
        <p:spPr>
          <a:xfrm>
            <a:off x="11057248" y="6241802"/>
            <a:ext cx="938147" cy="594360"/>
          </a:xfrm>
          <a:prstGeom prst="rect">
            <a:avLst/>
          </a:prstGeom>
          <a:noFill/>
          <a:ln>
            <a:noFill/>
          </a:ln>
        </p:spPr>
      </p:pic>
      <p:pic>
        <p:nvPicPr>
          <p:cNvPr id="72" name="Google Shape;72;p40"/>
          <p:cNvPicPr preferRelativeResize="0"/>
          <p:nvPr/>
        </p:nvPicPr>
        <p:blipFill rotWithShape="1">
          <a:blip r:embed="rId3">
            <a:alphaModFix/>
          </a:blip>
          <a:srcRect/>
          <a:stretch/>
        </p:blipFill>
        <p:spPr>
          <a:xfrm>
            <a:off x="9722808" y="6330789"/>
            <a:ext cx="1097280" cy="505373"/>
          </a:xfrm>
          <a:prstGeom prst="rect">
            <a:avLst/>
          </a:prstGeom>
          <a:noFill/>
          <a:ln>
            <a:noFill/>
          </a:ln>
        </p:spPr>
      </p:pic>
      <p:pic>
        <p:nvPicPr>
          <p:cNvPr id="73" name="Google Shape;73;p40"/>
          <p:cNvPicPr preferRelativeResize="0"/>
          <p:nvPr/>
        </p:nvPicPr>
        <p:blipFill rotWithShape="1">
          <a:blip r:embed="rId4">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One Health">
  <p:cSld name="One Health">
    <p:spTree>
      <p:nvGrpSpPr>
        <p:cNvPr id="1" name="Shape 74"/>
        <p:cNvGrpSpPr/>
        <p:nvPr/>
      </p:nvGrpSpPr>
      <p:grpSpPr>
        <a:xfrm>
          <a:off x="0" y="0"/>
          <a:ext cx="0" cy="0"/>
          <a:chOff x="0" y="0"/>
          <a:chExt cx="0" cy="0"/>
        </a:xfrm>
      </p:grpSpPr>
      <p:sp>
        <p:nvSpPr>
          <p:cNvPr id="75" name="Google Shape;75;p41"/>
          <p:cNvSpPr txBox="1">
            <a:spLocks noGrp="1"/>
          </p:cNvSpPr>
          <p:nvPr>
            <p:ph type="title"/>
          </p:nvPr>
        </p:nvSpPr>
        <p:spPr>
          <a:xfrm>
            <a:off x="838200" y="457200"/>
            <a:ext cx="9752215" cy="800100"/>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76" name="Google Shape;76;p41"/>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lvl1pPr marL="457200" marR="0" lvl="0" indent="-406400" algn="l" rtl="0">
              <a:lnSpc>
                <a:spcPct val="100000"/>
              </a:lnSpc>
              <a:spcBef>
                <a:spcPts val="5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10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10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pic>
        <p:nvPicPr>
          <p:cNvPr id="77" name="Google Shape;77;p41" descr="A picture containing vector graphics&#10;&#10;Description automatically generated"/>
          <p:cNvPicPr preferRelativeResize="0"/>
          <p:nvPr/>
        </p:nvPicPr>
        <p:blipFill rotWithShape="1">
          <a:blip r:embed="rId2">
            <a:alphaModFix/>
          </a:blip>
          <a:srcRect/>
          <a:stretch/>
        </p:blipFill>
        <p:spPr>
          <a:xfrm>
            <a:off x="10472404" y="128052"/>
            <a:ext cx="1223563" cy="1223563"/>
          </a:xfrm>
          <a:prstGeom prst="rect">
            <a:avLst/>
          </a:prstGeom>
          <a:noFill/>
          <a:ln>
            <a:noFill/>
          </a:ln>
        </p:spPr>
      </p:pic>
      <p:sp>
        <p:nvSpPr>
          <p:cNvPr id="78" name="Google Shape;78;p41"/>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79" name="Google Shape;79;p41"/>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80" name="Google Shape;80;p41"/>
          <p:cNvPicPr preferRelativeResize="0"/>
          <p:nvPr/>
        </p:nvPicPr>
        <p:blipFill rotWithShape="1">
          <a:blip r:embed="rId3">
            <a:alphaModFix/>
          </a:blip>
          <a:srcRect/>
          <a:stretch/>
        </p:blipFill>
        <p:spPr>
          <a:xfrm>
            <a:off x="9722808" y="6330789"/>
            <a:ext cx="1097280" cy="505373"/>
          </a:xfrm>
          <a:prstGeom prst="rect">
            <a:avLst/>
          </a:prstGeom>
          <a:noFill/>
          <a:ln>
            <a:noFill/>
          </a:ln>
        </p:spPr>
      </p:pic>
      <p:pic>
        <p:nvPicPr>
          <p:cNvPr id="81" name="Google Shape;81;p41"/>
          <p:cNvPicPr preferRelativeResize="0"/>
          <p:nvPr/>
        </p:nvPicPr>
        <p:blipFill rotWithShape="1">
          <a:blip r:embed="rId4">
            <a:alphaModFix/>
          </a:blip>
          <a:srcRect/>
          <a:stretch/>
        </p:blipFill>
        <p:spPr>
          <a:xfrm>
            <a:off x="11057248" y="6241802"/>
            <a:ext cx="938147" cy="594360"/>
          </a:xfrm>
          <a:prstGeom prst="rect">
            <a:avLst/>
          </a:prstGeom>
          <a:noFill/>
          <a:ln>
            <a:noFill/>
          </a:ln>
        </p:spPr>
      </p:pic>
      <p:pic>
        <p:nvPicPr>
          <p:cNvPr id="82" name="Google Shape;82;p41"/>
          <p:cNvPicPr preferRelativeResize="0"/>
          <p:nvPr/>
        </p:nvPicPr>
        <p:blipFill rotWithShape="1">
          <a:blip r:embed="rId3">
            <a:alphaModFix/>
          </a:blip>
          <a:srcRect/>
          <a:stretch/>
        </p:blipFill>
        <p:spPr>
          <a:xfrm>
            <a:off x="9722808" y="6330789"/>
            <a:ext cx="1097280" cy="505373"/>
          </a:xfrm>
          <a:prstGeom prst="rect">
            <a:avLst/>
          </a:prstGeom>
          <a:noFill/>
          <a:ln>
            <a:noFill/>
          </a:ln>
        </p:spPr>
      </p:pic>
      <p:pic>
        <p:nvPicPr>
          <p:cNvPr id="83" name="Google Shape;83;p41"/>
          <p:cNvPicPr preferRelativeResize="0"/>
          <p:nvPr/>
        </p:nvPicPr>
        <p:blipFill rotWithShape="1">
          <a:blip r:embed="rId4">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Slide 1">
  <p:cSld name="Title Slide 1">
    <p:spTree>
      <p:nvGrpSpPr>
        <p:cNvPr id="1" name="Shape 84"/>
        <p:cNvGrpSpPr/>
        <p:nvPr/>
      </p:nvGrpSpPr>
      <p:grpSpPr>
        <a:xfrm>
          <a:off x="0" y="0"/>
          <a:ext cx="0" cy="0"/>
          <a:chOff x="0" y="0"/>
          <a:chExt cx="0" cy="0"/>
        </a:xfrm>
      </p:grpSpPr>
      <p:sp>
        <p:nvSpPr>
          <p:cNvPr id="85" name="Google Shape;85;p42"/>
          <p:cNvSpPr/>
          <p:nvPr/>
        </p:nvSpPr>
        <p:spPr>
          <a:xfrm>
            <a:off x="0" y="6728728"/>
            <a:ext cx="12192000" cy="203201"/>
          </a:xfrm>
          <a:prstGeom prst="rect">
            <a:avLst/>
          </a:prstGeom>
          <a:solidFill>
            <a:srgbClr val="10964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86" name="Google Shape;86;p42"/>
          <p:cNvCxnSpPr/>
          <p:nvPr/>
        </p:nvCxnSpPr>
        <p:spPr>
          <a:xfrm>
            <a:off x="518160" y="1264888"/>
            <a:ext cx="11155680" cy="0"/>
          </a:xfrm>
          <a:prstGeom prst="straightConnector1">
            <a:avLst/>
          </a:prstGeom>
          <a:noFill/>
          <a:ln w="50800" cap="flat" cmpd="sng">
            <a:solidFill>
              <a:srgbClr val="109648"/>
            </a:solidFill>
            <a:prstDash val="solid"/>
            <a:miter lim="800000"/>
            <a:headEnd type="none" w="sm" len="sm"/>
            <a:tailEnd type="none" w="sm" len="sm"/>
          </a:ln>
        </p:spPr>
      </p:cxnSp>
      <p:sp>
        <p:nvSpPr>
          <p:cNvPr id="87" name="Google Shape;87;p42"/>
          <p:cNvSpPr txBox="1">
            <a:spLocks noGrp="1"/>
          </p:cNvSpPr>
          <p:nvPr>
            <p:ph type="body" idx="1"/>
          </p:nvPr>
        </p:nvSpPr>
        <p:spPr>
          <a:xfrm>
            <a:off x="521601" y="4953232"/>
            <a:ext cx="2974848" cy="521208"/>
          </a:xfrm>
          <a:prstGeom prst="rect">
            <a:avLst/>
          </a:prstGeom>
          <a:noFill/>
          <a:ln>
            <a:noFill/>
          </a:ln>
        </p:spPr>
        <p:txBody>
          <a:bodyPr spcFirstLastPara="1" wrap="square" lIns="91425" tIns="45700" rIns="91425" bIns="45700" anchor="b" anchorCtr="0">
            <a:noAutofit/>
          </a:bodyPr>
          <a:lstStyle>
            <a:lvl1pPr marL="457200" marR="0" lvl="0" indent="-228600" algn="l" rtl="0">
              <a:lnSpc>
                <a:spcPct val="90000"/>
              </a:lnSpc>
              <a:spcBef>
                <a:spcPts val="1000"/>
              </a:spcBef>
              <a:spcAft>
                <a:spcPts val="0"/>
              </a:spcAft>
              <a:buClr>
                <a:schemeClr val="dk1"/>
              </a:buClr>
              <a:buSzPts val="2800"/>
              <a:buFont typeface="Arial"/>
              <a:buNone/>
              <a:defRPr sz="2800" b="1" i="0" u="none" strike="noStrike" cap="none">
                <a:solidFill>
                  <a:schemeClr val="dk1"/>
                </a:solidFill>
                <a:latin typeface="Arial"/>
                <a:ea typeface="Arial"/>
                <a:cs typeface="Arial"/>
                <a:sym typeface="Arial"/>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cxnSp>
        <p:nvCxnSpPr>
          <p:cNvPr id="88" name="Google Shape;88;p42"/>
          <p:cNvCxnSpPr/>
          <p:nvPr/>
        </p:nvCxnSpPr>
        <p:spPr>
          <a:xfrm>
            <a:off x="436228" y="5941994"/>
            <a:ext cx="11150779" cy="0"/>
          </a:xfrm>
          <a:prstGeom prst="straightConnector1">
            <a:avLst/>
          </a:prstGeom>
          <a:noFill/>
          <a:ln w="50800" cap="flat" cmpd="sng">
            <a:solidFill>
              <a:srgbClr val="109648"/>
            </a:solidFill>
            <a:prstDash val="solid"/>
            <a:miter lim="800000"/>
            <a:headEnd type="none" w="sm" len="sm"/>
            <a:tailEnd type="none" w="sm" len="sm"/>
          </a:ln>
        </p:spPr>
      </p:cxnSp>
      <p:pic>
        <p:nvPicPr>
          <p:cNvPr id="89" name="Google Shape;89;p42"/>
          <p:cNvPicPr preferRelativeResize="0"/>
          <p:nvPr/>
        </p:nvPicPr>
        <p:blipFill rotWithShape="1">
          <a:blip r:embed="rId2">
            <a:alphaModFix/>
          </a:blip>
          <a:srcRect/>
          <a:stretch/>
        </p:blipFill>
        <p:spPr>
          <a:xfrm>
            <a:off x="518160" y="279657"/>
            <a:ext cx="1920240" cy="886664"/>
          </a:xfrm>
          <a:prstGeom prst="rect">
            <a:avLst/>
          </a:prstGeom>
          <a:noFill/>
          <a:ln>
            <a:noFill/>
          </a:ln>
        </p:spPr>
      </p:pic>
      <p:sp>
        <p:nvSpPr>
          <p:cNvPr id="90" name="Google Shape;90;p42"/>
          <p:cNvSpPr txBox="1"/>
          <p:nvPr/>
        </p:nvSpPr>
        <p:spPr>
          <a:xfrm>
            <a:off x="9525001" y="6151452"/>
            <a:ext cx="2057400" cy="461665"/>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fr-FR" sz="2400">
                <a:solidFill>
                  <a:schemeClr val="dk1"/>
                </a:solidFill>
                <a:latin typeface="Arial"/>
                <a:ea typeface="Arial"/>
                <a:cs typeface="Arial"/>
                <a:sym typeface="Arial"/>
              </a:rPr>
              <a:t>Version 3.0</a:t>
            </a:r>
            <a:endParaRPr/>
          </a:p>
        </p:txBody>
      </p:sp>
      <p:pic>
        <p:nvPicPr>
          <p:cNvPr id="91" name="Google Shape;91;p42"/>
          <p:cNvPicPr preferRelativeResize="0"/>
          <p:nvPr/>
        </p:nvPicPr>
        <p:blipFill rotWithShape="1">
          <a:blip r:embed="rId3">
            <a:alphaModFix/>
          </a:blip>
          <a:srcRect/>
          <a:stretch/>
        </p:blipFill>
        <p:spPr>
          <a:xfrm>
            <a:off x="7235207" y="1550094"/>
            <a:ext cx="4438633" cy="4105231"/>
          </a:xfrm>
          <a:prstGeom prst="rect">
            <a:avLst/>
          </a:prstGeom>
          <a:noFill/>
          <a:ln>
            <a:noFill/>
          </a:ln>
        </p:spPr>
      </p:pic>
      <p:pic>
        <p:nvPicPr>
          <p:cNvPr id="92" name="Google Shape;92;p42"/>
          <p:cNvPicPr preferRelativeResize="0"/>
          <p:nvPr/>
        </p:nvPicPr>
        <p:blipFill rotWithShape="1">
          <a:blip r:embed="rId3">
            <a:alphaModFix/>
          </a:blip>
          <a:srcRect/>
          <a:stretch/>
        </p:blipFill>
        <p:spPr>
          <a:xfrm>
            <a:off x="7235207" y="1550094"/>
            <a:ext cx="4438633" cy="4105231"/>
          </a:xfrm>
          <a:prstGeom prst="rect">
            <a:avLst/>
          </a:prstGeom>
          <a:noFill/>
          <a:ln>
            <a:noFill/>
          </a:ln>
        </p:spPr>
      </p:pic>
      <p:sp>
        <p:nvSpPr>
          <p:cNvPr id="93" name="Google Shape;93;p42"/>
          <p:cNvSpPr txBox="1">
            <a:spLocks noGrp="1"/>
          </p:cNvSpPr>
          <p:nvPr>
            <p:ph type="body" idx="2"/>
          </p:nvPr>
        </p:nvSpPr>
        <p:spPr>
          <a:xfrm>
            <a:off x="518160" y="2110490"/>
            <a:ext cx="7607300" cy="1588535"/>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1000"/>
              </a:spcBef>
              <a:spcAft>
                <a:spcPts val="0"/>
              </a:spcAft>
              <a:buClr>
                <a:schemeClr val="dk1"/>
              </a:buClr>
              <a:buSzPts val="5400"/>
              <a:buFont typeface="Arial"/>
              <a:buNone/>
              <a:defRPr sz="5400" b="0" i="0" u="none" strike="noStrike" cap="none">
                <a:solidFill>
                  <a:schemeClr val="dk1"/>
                </a:solidFill>
                <a:latin typeface="Libre Franklin Medium"/>
                <a:ea typeface="Libre Franklin Medium"/>
                <a:cs typeface="Libre Franklin Medium"/>
                <a:sym typeface="Libre Franklin Medium"/>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94" name="Google Shape;94;p42"/>
          <p:cNvSpPr txBox="1"/>
          <p:nvPr/>
        </p:nvSpPr>
        <p:spPr>
          <a:xfrm>
            <a:off x="520953" y="3105834"/>
            <a:ext cx="6451330" cy="64633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109648"/>
              </a:buClr>
              <a:buSzPts val="3600"/>
              <a:buFont typeface="Libre Franklin Medium"/>
              <a:buNone/>
            </a:pPr>
            <a:r>
              <a:rPr lang="fr-FR" sz="3600" i="1">
                <a:solidFill>
                  <a:srgbClr val="109648"/>
                </a:solidFill>
                <a:latin typeface="Libre Franklin Medium"/>
                <a:ea typeface="Libre Franklin Medium"/>
                <a:cs typeface="Libre Franklin Medium"/>
                <a:sym typeface="Libre Franklin Medium"/>
              </a:rPr>
              <a:t>Using a One Health Approach</a:t>
            </a:r>
            <a:endParaRPr sz="3600" b="0" i="1" u="none" strike="noStrike" cap="none">
              <a:solidFill>
                <a:srgbClr val="109648"/>
              </a:solidFill>
              <a:latin typeface="Libre Franklin Medium"/>
              <a:ea typeface="Libre Franklin Medium"/>
              <a:cs typeface="Libre Franklin Medium"/>
              <a:sym typeface="Libre Franklin Medium"/>
            </a:endParaRPr>
          </a:p>
        </p:txBody>
      </p:sp>
      <p:pic>
        <p:nvPicPr>
          <p:cNvPr id="95" name="Google Shape;95;p42"/>
          <p:cNvPicPr preferRelativeResize="0"/>
          <p:nvPr/>
        </p:nvPicPr>
        <p:blipFill rotWithShape="1">
          <a:blip r:embed="rId4">
            <a:alphaModFix/>
          </a:blip>
          <a:srcRect/>
          <a:stretch/>
        </p:blipFill>
        <p:spPr>
          <a:xfrm>
            <a:off x="10230534" y="279657"/>
            <a:ext cx="1443306" cy="914400"/>
          </a:xfrm>
          <a:prstGeom prst="rect">
            <a:avLst/>
          </a:prstGeom>
          <a:noFill/>
          <a:ln>
            <a:noFill/>
          </a:ln>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1_Title Slide 2">
  <p:cSld name="1_Title Slide 2">
    <p:spTree>
      <p:nvGrpSpPr>
        <p:cNvPr id="1" name="Shape 96"/>
        <p:cNvGrpSpPr/>
        <p:nvPr/>
      </p:nvGrpSpPr>
      <p:grpSpPr>
        <a:xfrm>
          <a:off x="0" y="0"/>
          <a:ext cx="0" cy="0"/>
          <a:chOff x="0" y="0"/>
          <a:chExt cx="0" cy="0"/>
        </a:xfrm>
      </p:grpSpPr>
      <p:sp>
        <p:nvSpPr>
          <p:cNvPr id="97" name="Google Shape;97;p43"/>
          <p:cNvSpPr/>
          <p:nvPr/>
        </p:nvSpPr>
        <p:spPr>
          <a:xfrm>
            <a:off x="0" y="6728728"/>
            <a:ext cx="12192000" cy="203201"/>
          </a:xfrm>
          <a:prstGeom prst="rect">
            <a:avLst/>
          </a:prstGeom>
          <a:solidFill>
            <a:srgbClr val="10964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98" name="Google Shape;98;p43"/>
          <p:cNvCxnSpPr/>
          <p:nvPr/>
        </p:nvCxnSpPr>
        <p:spPr>
          <a:xfrm>
            <a:off x="518160" y="1264888"/>
            <a:ext cx="11155680" cy="0"/>
          </a:xfrm>
          <a:prstGeom prst="straightConnector1">
            <a:avLst/>
          </a:prstGeom>
          <a:noFill/>
          <a:ln w="50800" cap="flat" cmpd="sng">
            <a:solidFill>
              <a:srgbClr val="109648"/>
            </a:solidFill>
            <a:prstDash val="solid"/>
            <a:miter lim="800000"/>
            <a:headEnd type="none" w="sm" len="sm"/>
            <a:tailEnd type="none" w="sm" len="sm"/>
          </a:ln>
        </p:spPr>
      </p:cxnSp>
      <p:cxnSp>
        <p:nvCxnSpPr>
          <p:cNvPr id="99" name="Google Shape;99;p43"/>
          <p:cNvCxnSpPr/>
          <p:nvPr/>
        </p:nvCxnSpPr>
        <p:spPr>
          <a:xfrm>
            <a:off x="436228" y="5941994"/>
            <a:ext cx="11150779" cy="0"/>
          </a:xfrm>
          <a:prstGeom prst="straightConnector1">
            <a:avLst/>
          </a:prstGeom>
          <a:noFill/>
          <a:ln w="50800" cap="flat" cmpd="sng">
            <a:solidFill>
              <a:srgbClr val="109648"/>
            </a:solidFill>
            <a:prstDash val="solid"/>
            <a:miter lim="800000"/>
            <a:headEnd type="none" w="sm" len="sm"/>
            <a:tailEnd type="none" w="sm" len="sm"/>
          </a:ln>
        </p:spPr>
      </p:cxnSp>
      <p:sp>
        <p:nvSpPr>
          <p:cNvPr id="100" name="Google Shape;100;p43"/>
          <p:cNvSpPr txBox="1"/>
          <p:nvPr/>
        </p:nvSpPr>
        <p:spPr>
          <a:xfrm>
            <a:off x="9525001" y="6151452"/>
            <a:ext cx="2057400" cy="461665"/>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fr-FR" sz="2400">
                <a:solidFill>
                  <a:schemeClr val="dk1"/>
                </a:solidFill>
                <a:latin typeface="Arial"/>
                <a:ea typeface="Arial"/>
                <a:cs typeface="Arial"/>
                <a:sym typeface="Arial"/>
              </a:rPr>
              <a:t>Version 3.0</a:t>
            </a:r>
            <a:endParaRPr/>
          </a:p>
        </p:txBody>
      </p:sp>
      <p:pic>
        <p:nvPicPr>
          <p:cNvPr id="101" name="Google Shape;101;p43"/>
          <p:cNvPicPr preferRelativeResize="0"/>
          <p:nvPr/>
        </p:nvPicPr>
        <p:blipFill rotWithShape="1">
          <a:blip r:embed="rId2">
            <a:alphaModFix/>
          </a:blip>
          <a:srcRect/>
          <a:stretch/>
        </p:blipFill>
        <p:spPr>
          <a:xfrm>
            <a:off x="7235207" y="1550094"/>
            <a:ext cx="4438633" cy="4105231"/>
          </a:xfrm>
          <a:prstGeom prst="rect">
            <a:avLst/>
          </a:prstGeom>
          <a:noFill/>
          <a:ln>
            <a:noFill/>
          </a:ln>
        </p:spPr>
      </p:pic>
      <p:pic>
        <p:nvPicPr>
          <p:cNvPr id="102" name="Google Shape;102;p43"/>
          <p:cNvPicPr preferRelativeResize="0"/>
          <p:nvPr/>
        </p:nvPicPr>
        <p:blipFill rotWithShape="1">
          <a:blip r:embed="rId2">
            <a:alphaModFix/>
          </a:blip>
          <a:srcRect/>
          <a:stretch/>
        </p:blipFill>
        <p:spPr>
          <a:xfrm>
            <a:off x="7235207" y="1550094"/>
            <a:ext cx="4438633" cy="4105231"/>
          </a:xfrm>
          <a:prstGeom prst="rect">
            <a:avLst/>
          </a:prstGeom>
          <a:noFill/>
          <a:ln>
            <a:noFill/>
          </a:ln>
        </p:spPr>
      </p:pic>
      <p:sp>
        <p:nvSpPr>
          <p:cNvPr id="103" name="Google Shape;103;p43"/>
          <p:cNvSpPr txBox="1"/>
          <p:nvPr/>
        </p:nvSpPr>
        <p:spPr>
          <a:xfrm>
            <a:off x="518160" y="3851013"/>
            <a:ext cx="6451330" cy="64633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109648"/>
              </a:buClr>
              <a:buSzPts val="3600"/>
              <a:buFont typeface="Libre Franklin Medium"/>
              <a:buNone/>
            </a:pPr>
            <a:r>
              <a:rPr lang="fr-FR" sz="3600" i="1">
                <a:solidFill>
                  <a:srgbClr val="109648"/>
                </a:solidFill>
                <a:latin typeface="Libre Franklin Medium"/>
                <a:ea typeface="Libre Franklin Medium"/>
                <a:cs typeface="Libre Franklin Medium"/>
                <a:sym typeface="Libre Franklin Medium"/>
              </a:rPr>
              <a:t>Using a One Health Approach</a:t>
            </a:r>
            <a:endParaRPr sz="3600" b="0" i="1" u="none" strike="noStrike" cap="none">
              <a:solidFill>
                <a:srgbClr val="109648"/>
              </a:solidFill>
              <a:latin typeface="Libre Franklin Medium"/>
              <a:ea typeface="Libre Franklin Medium"/>
              <a:cs typeface="Libre Franklin Medium"/>
              <a:sym typeface="Libre Franklin Medium"/>
            </a:endParaRPr>
          </a:p>
        </p:txBody>
      </p:sp>
      <p:sp>
        <p:nvSpPr>
          <p:cNvPr id="104" name="Google Shape;104;p43"/>
          <p:cNvSpPr txBox="1">
            <a:spLocks noGrp="1"/>
          </p:cNvSpPr>
          <p:nvPr>
            <p:ph type="body" idx="1"/>
          </p:nvPr>
        </p:nvSpPr>
        <p:spPr>
          <a:xfrm>
            <a:off x="518160" y="2110490"/>
            <a:ext cx="7607300" cy="1588535"/>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1000"/>
              </a:spcBef>
              <a:spcAft>
                <a:spcPts val="0"/>
              </a:spcAft>
              <a:buClr>
                <a:schemeClr val="dk1"/>
              </a:buClr>
              <a:buSzPts val="5400"/>
              <a:buFont typeface="Arial"/>
              <a:buNone/>
              <a:defRPr sz="5400" b="0" i="0" u="none" strike="noStrike" cap="none">
                <a:solidFill>
                  <a:schemeClr val="dk1"/>
                </a:solidFill>
                <a:latin typeface="Libre Franklin Medium"/>
                <a:ea typeface="Libre Franklin Medium"/>
                <a:cs typeface="Libre Franklin Medium"/>
                <a:sym typeface="Libre Franklin Medium"/>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105" name="Google Shape;105;p43"/>
          <p:cNvSpPr txBox="1">
            <a:spLocks noGrp="1"/>
          </p:cNvSpPr>
          <p:nvPr>
            <p:ph type="body" idx="2"/>
          </p:nvPr>
        </p:nvSpPr>
        <p:spPr>
          <a:xfrm>
            <a:off x="521601" y="4953232"/>
            <a:ext cx="2974848" cy="521208"/>
          </a:xfrm>
          <a:prstGeom prst="rect">
            <a:avLst/>
          </a:prstGeom>
          <a:noFill/>
          <a:ln>
            <a:noFill/>
          </a:ln>
        </p:spPr>
        <p:txBody>
          <a:bodyPr spcFirstLastPara="1" wrap="square" lIns="91425" tIns="45700" rIns="91425" bIns="45700" anchor="b" anchorCtr="0">
            <a:noAutofit/>
          </a:bodyPr>
          <a:lstStyle>
            <a:lvl1pPr marL="457200" marR="0" lvl="0" indent="-228600" algn="l" rtl="0">
              <a:lnSpc>
                <a:spcPct val="90000"/>
              </a:lnSpc>
              <a:spcBef>
                <a:spcPts val="1000"/>
              </a:spcBef>
              <a:spcAft>
                <a:spcPts val="0"/>
              </a:spcAft>
              <a:buClr>
                <a:schemeClr val="dk1"/>
              </a:buClr>
              <a:buSzPts val="2800"/>
              <a:buFont typeface="Arial"/>
              <a:buNone/>
              <a:defRPr sz="2800" b="1" i="0" u="none" strike="noStrike" cap="none">
                <a:solidFill>
                  <a:schemeClr val="dk1"/>
                </a:solidFill>
                <a:latin typeface="Arial"/>
                <a:ea typeface="Arial"/>
                <a:cs typeface="Arial"/>
                <a:sym typeface="Arial"/>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pic>
        <p:nvPicPr>
          <p:cNvPr id="106" name="Google Shape;106;p43"/>
          <p:cNvPicPr preferRelativeResize="0"/>
          <p:nvPr/>
        </p:nvPicPr>
        <p:blipFill rotWithShape="1">
          <a:blip r:embed="rId3">
            <a:alphaModFix/>
          </a:blip>
          <a:srcRect/>
          <a:stretch/>
        </p:blipFill>
        <p:spPr>
          <a:xfrm>
            <a:off x="10230534" y="279657"/>
            <a:ext cx="1443306" cy="914400"/>
          </a:xfrm>
          <a:prstGeom prst="rect">
            <a:avLst/>
          </a:prstGeom>
          <a:noFill/>
          <a:ln>
            <a:noFill/>
          </a:ln>
        </p:spPr>
      </p:pic>
      <p:pic>
        <p:nvPicPr>
          <p:cNvPr id="107" name="Google Shape;107;p43"/>
          <p:cNvPicPr preferRelativeResize="0"/>
          <p:nvPr/>
        </p:nvPicPr>
        <p:blipFill rotWithShape="1">
          <a:blip r:embed="rId4">
            <a:alphaModFix/>
          </a:blip>
          <a:srcRect/>
          <a:stretch/>
        </p:blipFill>
        <p:spPr>
          <a:xfrm>
            <a:off x="518160" y="279657"/>
            <a:ext cx="1920240" cy="886664"/>
          </a:xfrm>
          <a:prstGeom prst="rect">
            <a:avLst/>
          </a:prstGeom>
          <a:noFill/>
          <a:ln>
            <a:noFill/>
          </a:ln>
        </p:spPr>
      </p:pic>
    </p:spTree>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34"/>
          <p:cNvSpPr/>
          <p:nvPr/>
        </p:nvSpPr>
        <p:spPr>
          <a:xfrm>
            <a:off x="0" y="6728728"/>
            <a:ext cx="12192000" cy="203201"/>
          </a:xfrm>
          <a:prstGeom prst="rect">
            <a:avLst/>
          </a:prstGeom>
          <a:solidFill>
            <a:srgbClr val="10964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1" name="Google Shape;11;p34"/>
          <p:cNvSpPr txBox="1"/>
          <p:nvPr/>
        </p:nvSpPr>
        <p:spPr>
          <a:xfrm>
            <a:off x="-93879" y="6326347"/>
            <a:ext cx="496853" cy="365125"/>
          </a:xfrm>
          <a:prstGeom prst="rect">
            <a:avLst/>
          </a:prstGeom>
          <a:noFill/>
          <a:ln>
            <a:noFill/>
          </a:ln>
        </p:spPr>
        <p:txBody>
          <a:bodyPr spcFirstLastPara="1" wrap="square" lIns="0" tIns="0" rIns="0" bIns="0" anchor="ctr" anchorCtr="0">
            <a:noAutofit/>
          </a:bodyPr>
          <a:lstStyle/>
          <a:p>
            <a:pPr marL="0" marR="0" lvl="0" indent="0" algn="r" rtl="0">
              <a:spcBef>
                <a:spcPts val="0"/>
              </a:spcBef>
              <a:spcAft>
                <a:spcPts val="0"/>
              </a:spcAft>
              <a:buNone/>
            </a:pPr>
            <a:fld id="{00000000-1234-1234-1234-123412341234}" type="slidenum">
              <a:rPr lang="fr-FR" sz="1600" b="0" i="0" u="none" strike="noStrike" cap="none">
                <a:solidFill>
                  <a:srgbClr val="000000"/>
                </a:solidFill>
                <a:latin typeface="Arial"/>
                <a:ea typeface="Arial"/>
                <a:cs typeface="Arial"/>
                <a:sym typeface="Arial"/>
              </a:rPr>
              <a:t>‹#›</a:t>
            </a:fld>
            <a:endParaRPr sz="1600" b="0" i="0" u="none" strike="noStrike" cap="none">
              <a:solidFill>
                <a:srgbClr val="000000"/>
              </a:solidFill>
              <a:latin typeface="Arial"/>
              <a:ea typeface="Arial"/>
              <a:cs typeface="Arial"/>
              <a:sym typeface="Arial"/>
            </a:endParaRPr>
          </a:p>
        </p:txBody>
      </p:sp>
      <p:cxnSp>
        <p:nvCxnSpPr>
          <p:cNvPr id="12" name="Google Shape;12;p34"/>
          <p:cNvCxnSpPr/>
          <p:nvPr/>
        </p:nvCxnSpPr>
        <p:spPr>
          <a:xfrm>
            <a:off x="518160" y="1264888"/>
            <a:ext cx="11155680" cy="0"/>
          </a:xfrm>
          <a:prstGeom prst="straightConnector1">
            <a:avLst/>
          </a:prstGeom>
          <a:noFill/>
          <a:ln w="50800" cap="flat" cmpd="sng">
            <a:solidFill>
              <a:srgbClr val="109648"/>
            </a:solidFill>
            <a:prstDash val="solid"/>
            <a:miter lim="800000"/>
            <a:headEnd type="none" w="sm" len="sm"/>
            <a:tailEnd type="none" w="sm" len="sm"/>
          </a:ln>
        </p:spPr>
      </p:cxnSp>
      <p:sp>
        <p:nvSpPr>
          <p:cNvPr id="13" name="Google Shape;13;p34"/>
          <p:cNvSpPr txBox="1"/>
          <p:nvPr/>
        </p:nvSpPr>
        <p:spPr>
          <a:xfrm>
            <a:off x="4277784" y="6254750"/>
            <a:ext cx="3657600" cy="33655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endParaRPr sz="1600" b="0" i="0" u="none" strike="noStrike" cap="none">
              <a:solidFill>
                <a:schemeClr val="lt1"/>
              </a:solidFill>
              <a:latin typeface="Libre Franklin Medium"/>
              <a:ea typeface="Libre Franklin Medium"/>
              <a:cs typeface="Libre Franklin Medium"/>
              <a:sym typeface="Libre Franklin Medium"/>
            </a:endParaRPr>
          </a:p>
        </p:txBody>
      </p:sp>
      <p:sp>
        <p:nvSpPr>
          <p:cNvPr id="14" name="Google Shape;14;p34"/>
          <p:cNvSpPr/>
          <p:nvPr/>
        </p:nvSpPr>
        <p:spPr>
          <a:xfrm>
            <a:off x="0" y="6672263"/>
            <a:ext cx="12192000" cy="203200"/>
          </a:xfrm>
          <a:prstGeom prst="rect">
            <a:avLst/>
          </a:prstGeom>
          <a:solidFill>
            <a:srgbClr val="00953A"/>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 id="2147483672" r:id="rId24"/>
    <p:sldLayoutId id="2147483673" r:id="rId25"/>
    <p:sldLayoutId id="2147483674" r:id="rId26"/>
    <p:sldLayoutId id="2147483675" r:id="rId27"/>
    <p:sldLayoutId id="2147483676" r:id="rId28"/>
    <p:sldLayoutId id="2147483677" r:id="rId29"/>
    <p:sldLayoutId id="2147483678" r:id="rId30"/>
    <p:sldLayoutId id="2147483679" r:id="rId31"/>
    <p:sldLayoutId id="2147483680" r:id="rId32"/>
    <p:sldLayoutId id="2147483681" r:id="rId33"/>
    <p:sldLayoutId id="2147483682" r:id="rId34"/>
    <p:sldLayoutId id="2147483683" r:id="rId35"/>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3.xml"/><Relationship Id="rId1" Type="http://schemas.openxmlformats.org/officeDocument/2006/relationships/slideLayout" Target="../slideLayouts/slideLayout4.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14.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14.xml"/><Relationship Id="rId1" Type="http://schemas.openxmlformats.org/officeDocument/2006/relationships/slideLayout" Target="../slideLayouts/slideLayout5.xml"/><Relationship Id="rId5" Type="http://schemas.openxmlformats.org/officeDocument/2006/relationships/image" Target="../media/image16.jpg"/><Relationship Id="rId4" Type="http://schemas.openxmlformats.org/officeDocument/2006/relationships/image" Target="../media/image15.jp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17.xml"/><Relationship Id="rId1" Type="http://schemas.openxmlformats.org/officeDocument/2006/relationships/slideLayout" Target="../slideLayouts/slideLayout4.xml"/><Relationship Id="rId4" Type="http://schemas.openxmlformats.org/officeDocument/2006/relationships/image" Target="../media/image18.jpg"/></Relationships>
</file>

<file path=ppt/slides/_rels/slide18.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9.xml"/><Relationship Id="rId1" Type="http://schemas.openxmlformats.org/officeDocument/2006/relationships/slideLayout" Target="../slideLayouts/slideLayout4.xml"/><Relationship Id="rId6" Type="http://schemas.openxmlformats.org/officeDocument/2006/relationships/image" Target="../media/image23.jpg"/><Relationship Id="rId5" Type="http://schemas.openxmlformats.org/officeDocument/2006/relationships/image" Target="../media/image22.jpg"/><Relationship Id="rId4" Type="http://schemas.openxmlformats.org/officeDocument/2006/relationships/image" Target="../media/image21.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2.xml"/><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notesSlide" Target="../notesSlides/notesSlide27.xml"/><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image" Target="../media/image27.jpg"/><Relationship Id="rId2" Type="http://schemas.openxmlformats.org/officeDocument/2006/relationships/notesSlide" Target="../notesSlides/notesSlide30.xml"/><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3" Type="http://schemas.openxmlformats.org/officeDocument/2006/relationships/image" Target="../media/image28.jpg"/><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98"/>
        <p:cNvGrpSpPr/>
        <p:nvPr/>
      </p:nvGrpSpPr>
      <p:grpSpPr>
        <a:xfrm>
          <a:off x="0" y="0"/>
          <a:ext cx="0" cy="0"/>
          <a:chOff x="0" y="0"/>
          <a:chExt cx="0" cy="0"/>
        </a:xfrm>
      </p:grpSpPr>
      <p:sp>
        <p:nvSpPr>
          <p:cNvPr id="299" name="Google Shape;299;p1"/>
          <p:cNvSpPr txBox="1">
            <a:spLocks noGrp="1"/>
          </p:cNvSpPr>
          <p:nvPr>
            <p:ph type="body" idx="1"/>
          </p:nvPr>
        </p:nvSpPr>
        <p:spPr>
          <a:xfrm>
            <a:off x="521600" y="1775050"/>
            <a:ext cx="9210000" cy="16128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5400"/>
              <a:buNone/>
            </a:pPr>
            <a:r>
              <a:rPr lang="fr-FR" dirty="0">
                <a:latin typeface="Franklin Gothic Medium" panose="020B0603020102020204" pitchFamily="34" charset="0"/>
              </a:rPr>
              <a:t>Liens avec le laboratoire : </a:t>
            </a:r>
            <a:br>
              <a:rPr lang="fr-FR" dirty="0">
                <a:latin typeface="Franklin Gothic Medium" panose="020B0603020102020204" pitchFamily="34" charset="0"/>
              </a:rPr>
            </a:br>
            <a:r>
              <a:rPr lang="fr-FR" dirty="0">
                <a:latin typeface="Franklin Gothic Medium" panose="020B0603020102020204" pitchFamily="34" charset="0"/>
              </a:rPr>
              <a:t>La biosécurité et la biosûreté</a:t>
            </a:r>
          </a:p>
        </p:txBody>
      </p:sp>
      <p:sp>
        <p:nvSpPr>
          <p:cNvPr id="300" name="Google Shape;300;p1"/>
          <p:cNvSpPr txBox="1">
            <a:spLocks noGrp="1"/>
          </p:cNvSpPr>
          <p:nvPr>
            <p:ph type="body" idx="2"/>
          </p:nvPr>
        </p:nvSpPr>
        <p:spPr>
          <a:xfrm>
            <a:off x="521601" y="4953232"/>
            <a:ext cx="2974848" cy="521208"/>
          </a:xfrm>
          <a:prstGeom prst="rect">
            <a:avLst/>
          </a:prstGeom>
          <a:noFill/>
          <a:ln>
            <a:noFill/>
          </a:ln>
        </p:spPr>
        <p:txBody>
          <a:bodyPr spcFirstLastPara="1" wrap="square" lIns="91425" tIns="45700" rIns="91425" bIns="45700" anchor="b" anchorCtr="0">
            <a:noAutofit/>
          </a:bodyPr>
          <a:lstStyle/>
          <a:p>
            <a:pPr marL="0" lvl="0" indent="0" algn="l" rtl="0">
              <a:lnSpc>
                <a:spcPct val="90000"/>
              </a:lnSpc>
              <a:spcBef>
                <a:spcPts val="0"/>
              </a:spcBef>
              <a:spcAft>
                <a:spcPts val="0"/>
              </a:spcAft>
              <a:buClr>
                <a:schemeClr val="dk1"/>
              </a:buClr>
              <a:buSzPts val="2800"/>
              <a:buNone/>
            </a:pPr>
            <a:r>
              <a:rPr lang="fr-FR" dirty="0"/>
              <a:t>Atelier 2</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359"/>
        <p:cNvGrpSpPr/>
        <p:nvPr/>
      </p:nvGrpSpPr>
      <p:grpSpPr>
        <a:xfrm>
          <a:off x="0" y="0"/>
          <a:ext cx="0" cy="0"/>
          <a:chOff x="0" y="0"/>
          <a:chExt cx="0" cy="0"/>
        </a:xfrm>
      </p:grpSpPr>
      <p:sp>
        <p:nvSpPr>
          <p:cNvPr id="360" name="Google Shape;360;p10"/>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p>
            <a:pPr marL="228600" lvl="0" indent="-228600" algn="l" rtl="0">
              <a:lnSpc>
                <a:spcPct val="100000"/>
              </a:lnSpc>
              <a:spcBef>
                <a:spcPts val="0"/>
              </a:spcBef>
              <a:spcAft>
                <a:spcPts val="0"/>
              </a:spcAft>
              <a:buClr>
                <a:schemeClr val="dk1"/>
              </a:buClr>
              <a:buSzPts val="2800"/>
              <a:buChar char="•"/>
            </a:pPr>
            <a:r>
              <a:rPr lang="fr-FR" dirty="0"/>
              <a:t>Dépend du diagnostic présumé</a:t>
            </a:r>
          </a:p>
          <a:p>
            <a:pPr marL="228600" lvl="0" indent="-228600" algn="l" rtl="0">
              <a:lnSpc>
                <a:spcPct val="100000"/>
              </a:lnSpc>
              <a:spcBef>
                <a:spcPts val="1000"/>
              </a:spcBef>
              <a:spcAft>
                <a:spcPts val="0"/>
              </a:spcAft>
              <a:buClr>
                <a:schemeClr val="dk1"/>
              </a:buClr>
              <a:buSzPts val="2800"/>
              <a:buChar char="•"/>
            </a:pPr>
            <a:r>
              <a:rPr lang="fr-FR" dirty="0"/>
              <a:t>Exemples de correspondance :</a:t>
            </a:r>
          </a:p>
        </p:txBody>
      </p:sp>
      <p:sp>
        <p:nvSpPr>
          <p:cNvPr id="361" name="Google Shape;361;p10"/>
          <p:cNvSpPr txBox="1">
            <a:spLocks noGrp="1"/>
          </p:cNvSpPr>
          <p:nvPr>
            <p:ph type="title"/>
          </p:nvPr>
        </p:nvSpPr>
        <p:spPr>
          <a:xfrm>
            <a:off x="838200" y="457200"/>
            <a:ext cx="10515600" cy="8001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sym typeface="Libre Franklin Medium"/>
              </a:rPr>
              <a:t>Quel type d'échantillons humains ?</a:t>
            </a:r>
            <a:endParaRPr lang="fr-FR" dirty="0">
              <a:latin typeface="Franklin Gothic Medium" panose="020B0603020102020204" pitchFamily="34" charset="0"/>
            </a:endParaRPr>
          </a:p>
        </p:txBody>
      </p:sp>
      <p:sp>
        <p:nvSpPr>
          <p:cNvPr id="362" name="Google Shape;362;p10"/>
          <p:cNvSpPr txBox="1"/>
          <p:nvPr/>
        </p:nvSpPr>
        <p:spPr>
          <a:xfrm>
            <a:off x="1850821" y="3200400"/>
            <a:ext cx="3581400" cy="2595542"/>
          </a:xfrm>
          <a:prstGeom prst="rect">
            <a:avLst/>
          </a:prstGeom>
          <a:noFill/>
          <a:ln>
            <a:noFill/>
          </a:ln>
        </p:spPr>
        <p:txBody>
          <a:bodyPr spcFirstLastPara="1" wrap="square" lIns="91425" tIns="45700" rIns="91425" bIns="45700" anchor="t" anchorCtr="0">
            <a:spAutoFit/>
          </a:bodyPr>
          <a:lstStyle/>
          <a:p>
            <a:pPr marL="0" marR="0" lvl="0" indent="0" algn="l" rtl="0">
              <a:lnSpc>
                <a:spcPct val="90000"/>
              </a:lnSpc>
              <a:spcBef>
                <a:spcPts val="0"/>
              </a:spcBef>
              <a:spcAft>
                <a:spcPts val="0"/>
              </a:spcAft>
              <a:buNone/>
            </a:pPr>
            <a:r>
              <a:rPr lang="fr-FR" sz="2800" u="sng" dirty="0">
                <a:solidFill>
                  <a:schemeClr val="dk1"/>
                </a:solidFill>
                <a:latin typeface="Arial"/>
                <a:ea typeface="Arial"/>
                <a:cs typeface="Arial"/>
                <a:sym typeface="Arial"/>
              </a:rPr>
              <a:t>Diagnostic présumé</a:t>
            </a:r>
            <a:endParaRPr dirty="0"/>
          </a:p>
          <a:p>
            <a:pPr marL="457200" marR="0" lvl="0" indent="-457200" algn="l" rtl="0">
              <a:lnSpc>
                <a:spcPct val="90000"/>
              </a:lnSpc>
              <a:spcBef>
                <a:spcPts val="1120"/>
              </a:spcBef>
              <a:spcAft>
                <a:spcPts val="0"/>
              </a:spcAft>
              <a:buClr>
                <a:srgbClr val="00953A"/>
              </a:buClr>
              <a:buSzPts val="2800"/>
              <a:buFont typeface="Wingdings" panose="05000000000000000000" pitchFamily="2" charset="2"/>
              <a:buChar char="§"/>
            </a:pPr>
            <a:r>
              <a:rPr lang="fr-FR" sz="2800" dirty="0">
                <a:solidFill>
                  <a:schemeClr val="dk1"/>
                </a:solidFill>
                <a:latin typeface="Arial"/>
                <a:ea typeface="Arial"/>
                <a:cs typeface="Arial"/>
                <a:sym typeface="Arial"/>
              </a:rPr>
              <a:t>Choléra</a:t>
            </a:r>
            <a:endParaRPr dirty="0"/>
          </a:p>
          <a:p>
            <a:pPr marL="457200" marR="0" lvl="0" indent="-457200" algn="l" rtl="0">
              <a:lnSpc>
                <a:spcPct val="90000"/>
              </a:lnSpc>
              <a:spcBef>
                <a:spcPts val="1120"/>
              </a:spcBef>
              <a:spcAft>
                <a:spcPts val="0"/>
              </a:spcAft>
              <a:buClr>
                <a:srgbClr val="00953A"/>
              </a:buClr>
              <a:buSzPts val="2800"/>
              <a:buFont typeface="Wingdings" panose="05000000000000000000" pitchFamily="2" charset="2"/>
              <a:buChar char="§"/>
            </a:pPr>
            <a:r>
              <a:rPr lang="fr-FR" sz="2800" dirty="0">
                <a:solidFill>
                  <a:schemeClr val="dk1"/>
                </a:solidFill>
                <a:latin typeface="Arial"/>
                <a:ea typeface="Arial"/>
                <a:cs typeface="Arial"/>
                <a:sym typeface="Arial"/>
              </a:rPr>
              <a:t>Malaria</a:t>
            </a:r>
            <a:endParaRPr dirty="0"/>
          </a:p>
          <a:p>
            <a:pPr marL="457200" marR="0" lvl="0" indent="-457200" algn="l" rtl="0">
              <a:lnSpc>
                <a:spcPct val="90000"/>
              </a:lnSpc>
              <a:spcBef>
                <a:spcPts val="1120"/>
              </a:spcBef>
              <a:spcAft>
                <a:spcPts val="0"/>
              </a:spcAft>
              <a:buClr>
                <a:srgbClr val="00953A"/>
              </a:buClr>
              <a:buSzPts val="2800"/>
              <a:buFont typeface="Wingdings" panose="05000000000000000000" pitchFamily="2" charset="2"/>
              <a:buChar char="§"/>
            </a:pPr>
            <a:r>
              <a:rPr lang="fr-FR" sz="2800" dirty="0">
                <a:solidFill>
                  <a:schemeClr val="dk1"/>
                </a:solidFill>
                <a:latin typeface="Arial"/>
                <a:ea typeface="Arial"/>
                <a:cs typeface="Arial"/>
                <a:sym typeface="Arial"/>
              </a:rPr>
              <a:t>Méningite</a:t>
            </a:r>
            <a:endParaRPr dirty="0"/>
          </a:p>
          <a:p>
            <a:pPr marL="457200" marR="0" lvl="0" indent="-457200" algn="l" rtl="0">
              <a:lnSpc>
                <a:spcPct val="90000"/>
              </a:lnSpc>
              <a:spcBef>
                <a:spcPts val="1120"/>
              </a:spcBef>
              <a:spcAft>
                <a:spcPts val="0"/>
              </a:spcAft>
              <a:buClr>
                <a:srgbClr val="00953A"/>
              </a:buClr>
              <a:buSzPts val="2800"/>
              <a:buFont typeface="Wingdings" panose="05000000000000000000" pitchFamily="2" charset="2"/>
              <a:buChar char="§"/>
            </a:pPr>
            <a:r>
              <a:rPr lang="fr-FR" sz="2800" dirty="0">
                <a:solidFill>
                  <a:schemeClr val="dk1"/>
                </a:solidFill>
                <a:latin typeface="Arial"/>
                <a:ea typeface="Arial"/>
                <a:cs typeface="Arial"/>
                <a:sym typeface="Arial"/>
              </a:rPr>
              <a:t>Tuberculose</a:t>
            </a:r>
            <a:endParaRPr dirty="0"/>
          </a:p>
        </p:txBody>
      </p:sp>
      <p:sp>
        <p:nvSpPr>
          <p:cNvPr id="363" name="Google Shape;363;p10"/>
          <p:cNvSpPr txBox="1"/>
          <p:nvPr/>
        </p:nvSpPr>
        <p:spPr>
          <a:xfrm>
            <a:off x="6644030" y="3200400"/>
            <a:ext cx="4709770" cy="2595542"/>
          </a:xfrm>
          <a:prstGeom prst="rect">
            <a:avLst/>
          </a:prstGeom>
          <a:noFill/>
          <a:ln>
            <a:noFill/>
          </a:ln>
        </p:spPr>
        <p:txBody>
          <a:bodyPr spcFirstLastPara="1" wrap="square" lIns="91425" tIns="45700" rIns="91425" bIns="45700" anchor="t" anchorCtr="0">
            <a:spAutoFit/>
          </a:bodyPr>
          <a:lstStyle/>
          <a:p>
            <a:pPr marL="0" marR="0" lvl="0" indent="0" algn="l" rtl="0">
              <a:lnSpc>
                <a:spcPct val="90000"/>
              </a:lnSpc>
              <a:spcBef>
                <a:spcPts val="0"/>
              </a:spcBef>
              <a:spcAft>
                <a:spcPts val="0"/>
              </a:spcAft>
              <a:buNone/>
            </a:pPr>
            <a:r>
              <a:rPr lang="fr-FR" sz="2800" u="sng" dirty="0">
                <a:solidFill>
                  <a:schemeClr val="dk1"/>
                </a:solidFill>
                <a:sym typeface="Arial"/>
              </a:rPr>
              <a:t>Spécimen pour l'essai</a:t>
            </a:r>
            <a:endParaRPr u="sng" dirty="0"/>
          </a:p>
          <a:p>
            <a:pPr marL="457200" marR="0" lvl="0" indent="-457200" algn="l" rtl="0">
              <a:lnSpc>
                <a:spcPct val="90000"/>
              </a:lnSpc>
              <a:spcBef>
                <a:spcPts val="1120"/>
              </a:spcBef>
              <a:spcAft>
                <a:spcPts val="0"/>
              </a:spcAft>
              <a:buClr>
                <a:srgbClr val="00953A"/>
              </a:buClr>
              <a:buSzPts val="2800"/>
              <a:buFont typeface="Wingdings" panose="05000000000000000000" pitchFamily="2" charset="2"/>
              <a:buChar char="§"/>
            </a:pPr>
            <a:r>
              <a:rPr lang="fr-FR" sz="2800" dirty="0">
                <a:solidFill>
                  <a:schemeClr val="dk1"/>
                </a:solidFill>
              </a:rPr>
              <a:t>S</a:t>
            </a:r>
            <a:r>
              <a:rPr lang="fr-FR" sz="2800" dirty="0">
                <a:solidFill>
                  <a:schemeClr val="dk1"/>
                </a:solidFill>
                <a:latin typeface="Arial"/>
                <a:ea typeface="Arial"/>
                <a:cs typeface="Arial"/>
                <a:sym typeface="Arial"/>
              </a:rPr>
              <a:t>ang</a:t>
            </a:r>
            <a:endParaRPr dirty="0"/>
          </a:p>
          <a:p>
            <a:pPr marL="457200" marR="0" lvl="0" indent="-457200" algn="l" rtl="0">
              <a:lnSpc>
                <a:spcPct val="90000"/>
              </a:lnSpc>
              <a:spcBef>
                <a:spcPts val="1120"/>
              </a:spcBef>
              <a:spcAft>
                <a:spcPts val="0"/>
              </a:spcAft>
              <a:buClr>
                <a:srgbClr val="00953A"/>
              </a:buClr>
              <a:buSzPts val="2800"/>
              <a:buFont typeface="Wingdings" panose="05000000000000000000" pitchFamily="2" charset="2"/>
              <a:buChar char="§"/>
            </a:pPr>
            <a:r>
              <a:rPr lang="fr-FR" sz="2800" dirty="0">
                <a:solidFill>
                  <a:schemeClr val="dk1"/>
                </a:solidFill>
                <a:latin typeface="Arial"/>
                <a:ea typeface="Arial"/>
                <a:cs typeface="Arial"/>
                <a:sym typeface="Arial"/>
              </a:rPr>
              <a:t>Liquide céphalo-rachidien</a:t>
            </a:r>
            <a:endParaRPr dirty="0"/>
          </a:p>
          <a:p>
            <a:pPr marL="457200" marR="0" lvl="0" indent="-457200" algn="l" rtl="0">
              <a:lnSpc>
                <a:spcPct val="90000"/>
              </a:lnSpc>
              <a:spcBef>
                <a:spcPts val="1120"/>
              </a:spcBef>
              <a:spcAft>
                <a:spcPts val="0"/>
              </a:spcAft>
              <a:buClr>
                <a:srgbClr val="00953A"/>
              </a:buClr>
              <a:buSzPts val="2800"/>
              <a:buFont typeface="Wingdings" panose="05000000000000000000" pitchFamily="2" charset="2"/>
              <a:buChar char="§"/>
            </a:pPr>
            <a:r>
              <a:rPr lang="fr-FR" sz="2800" dirty="0">
                <a:solidFill>
                  <a:schemeClr val="dk1"/>
                </a:solidFill>
                <a:latin typeface="Arial"/>
                <a:ea typeface="Arial"/>
                <a:cs typeface="Arial"/>
                <a:sym typeface="Arial"/>
              </a:rPr>
              <a:t>Expectorations</a:t>
            </a:r>
            <a:endParaRPr dirty="0"/>
          </a:p>
          <a:p>
            <a:pPr marL="457200" marR="0" lvl="0" indent="-457200" algn="l" rtl="0">
              <a:lnSpc>
                <a:spcPct val="90000"/>
              </a:lnSpc>
              <a:spcBef>
                <a:spcPts val="1120"/>
              </a:spcBef>
              <a:spcAft>
                <a:spcPts val="0"/>
              </a:spcAft>
              <a:buClr>
                <a:srgbClr val="00953A"/>
              </a:buClr>
              <a:buSzPts val="2800"/>
              <a:buFont typeface="Wingdings" panose="05000000000000000000" pitchFamily="2" charset="2"/>
              <a:buChar char="§"/>
            </a:pPr>
            <a:r>
              <a:rPr lang="fr-FR" sz="2800" dirty="0">
                <a:solidFill>
                  <a:schemeClr val="tx1"/>
                </a:solidFill>
              </a:rPr>
              <a:t>Selles</a:t>
            </a:r>
            <a:endParaRPr dirty="0">
              <a:solidFill>
                <a:schemeClr val="tx1"/>
              </a:solidFill>
            </a:endParaRPr>
          </a:p>
        </p:txBody>
      </p:sp>
      <p:cxnSp>
        <p:nvCxnSpPr>
          <p:cNvPr id="364" name="Google Shape;364;p10"/>
          <p:cNvCxnSpPr>
            <a:cxnSpLocks/>
          </p:cNvCxnSpPr>
          <p:nvPr/>
        </p:nvCxnSpPr>
        <p:spPr>
          <a:xfrm>
            <a:off x="3657600" y="4114799"/>
            <a:ext cx="2986430" cy="1455881"/>
          </a:xfrm>
          <a:prstGeom prst="straightConnector1">
            <a:avLst/>
          </a:prstGeom>
          <a:noFill/>
          <a:ln w="38100" cap="flat" cmpd="sng">
            <a:solidFill>
              <a:schemeClr val="dk1"/>
            </a:solidFill>
            <a:prstDash val="dash"/>
            <a:round/>
            <a:headEnd type="none" w="med" len="med"/>
            <a:tailEnd type="none" w="med" len="med"/>
          </a:ln>
        </p:spPr>
      </p:cxnSp>
      <p:cxnSp>
        <p:nvCxnSpPr>
          <p:cNvPr id="365" name="Google Shape;365;p10"/>
          <p:cNvCxnSpPr>
            <a:cxnSpLocks/>
          </p:cNvCxnSpPr>
          <p:nvPr/>
        </p:nvCxnSpPr>
        <p:spPr>
          <a:xfrm flipV="1">
            <a:off x="3568700" y="3983731"/>
            <a:ext cx="3075330" cy="550169"/>
          </a:xfrm>
          <a:prstGeom prst="straightConnector1">
            <a:avLst/>
          </a:prstGeom>
          <a:noFill/>
          <a:ln w="38100" cap="flat" cmpd="sng">
            <a:solidFill>
              <a:srgbClr val="FF0000"/>
            </a:solidFill>
            <a:prstDash val="solid"/>
            <a:round/>
            <a:headEnd type="none" w="med" len="med"/>
            <a:tailEnd type="none" w="med" len="med"/>
          </a:ln>
        </p:spPr>
      </p:cxnSp>
      <p:cxnSp>
        <p:nvCxnSpPr>
          <p:cNvPr id="366" name="Google Shape;366;p10"/>
          <p:cNvCxnSpPr/>
          <p:nvPr/>
        </p:nvCxnSpPr>
        <p:spPr>
          <a:xfrm rot="10800000" flipH="1">
            <a:off x="3994150" y="4498171"/>
            <a:ext cx="2605430" cy="540958"/>
          </a:xfrm>
          <a:prstGeom prst="straightConnector1">
            <a:avLst/>
          </a:prstGeom>
          <a:noFill/>
          <a:ln w="38100" cap="flat" cmpd="sng">
            <a:solidFill>
              <a:srgbClr val="336799"/>
            </a:solidFill>
            <a:prstDash val="solid"/>
            <a:round/>
            <a:headEnd type="none" w="med" len="med"/>
            <a:tailEnd type="none" w="med" len="med"/>
          </a:ln>
        </p:spPr>
      </p:cxnSp>
      <p:cxnSp>
        <p:nvCxnSpPr>
          <p:cNvPr id="367" name="Google Shape;367;p10"/>
          <p:cNvCxnSpPr/>
          <p:nvPr/>
        </p:nvCxnSpPr>
        <p:spPr>
          <a:xfrm rot="10800000" flipH="1">
            <a:off x="4408907" y="5057835"/>
            <a:ext cx="2224429" cy="548524"/>
          </a:xfrm>
          <a:prstGeom prst="straightConnector1">
            <a:avLst/>
          </a:prstGeom>
          <a:noFill/>
          <a:ln w="38100" cap="flat" cmpd="sng">
            <a:solidFill>
              <a:schemeClr val="accent2"/>
            </a:solidFill>
            <a:prstDash val="solid"/>
            <a:round/>
            <a:headEnd type="none" w="med" len="med"/>
            <a:tailEnd type="none" w="med" len="med"/>
          </a:ln>
        </p:spPr>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60">
                                            <p:txEl>
                                              <p:pRg st="1" end="1"/>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62"/>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6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6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6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66"/>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6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2" grpId="0"/>
      <p:bldP spid="36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372"/>
        <p:cNvGrpSpPr/>
        <p:nvPr/>
      </p:nvGrpSpPr>
      <p:grpSpPr>
        <a:xfrm>
          <a:off x="0" y="0"/>
          <a:ext cx="0" cy="0"/>
          <a:chOff x="0" y="0"/>
          <a:chExt cx="0" cy="0"/>
        </a:xfrm>
      </p:grpSpPr>
      <p:sp>
        <p:nvSpPr>
          <p:cNvPr id="373" name="Google Shape;373;p11"/>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p>
            <a:pPr marL="228600" lvl="0" indent="-228600" algn="l" rtl="0">
              <a:lnSpc>
                <a:spcPct val="100000"/>
              </a:lnSpc>
              <a:spcBef>
                <a:spcPts val="0"/>
              </a:spcBef>
              <a:spcAft>
                <a:spcPts val="0"/>
              </a:spcAft>
              <a:buClr>
                <a:schemeClr val="dk1"/>
              </a:buClr>
              <a:buSzPts val="2800"/>
              <a:buChar char="•"/>
            </a:pPr>
            <a:r>
              <a:rPr lang="fr-FR" dirty="0"/>
              <a:t>Dépend du diagnostic présumé</a:t>
            </a:r>
          </a:p>
          <a:p>
            <a:pPr marL="228600" lvl="0" indent="-228600" algn="l" rtl="0">
              <a:lnSpc>
                <a:spcPct val="100000"/>
              </a:lnSpc>
              <a:spcBef>
                <a:spcPts val="1000"/>
              </a:spcBef>
              <a:spcAft>
                <a:spcPts val="0"/>
              </a:spcAft>
              <a:buClr>
                <a:schemeClr val="dk1"/>
              </a:buClr>
              <a:buSzPts val="2800"/>
              <a:buChar char="•"/>
            </a:pPr>
            <a:r>
              <a:rPr lang="fr-FR" dirty="0"/>
              <a:t>Exemples de correspondance :</a:t>
            </a:r>
          </a:p>
        </p:txBody>
      </p:sp>
      <p:sp>
        <p:nvSpPr>
          <p:cNvPr id="374" name="Google Shape;374;p11"/>
          <p:cNvSpPr txBox="1">
            <a:spLocks noGrp="1"/>
          </p:cNvSpPr>
          <p:nvPr>
            <p:ph type="title"/>
          </p:nvPr>
        </p:nvSpPr>
        <p:spPr>
          <a:xfrm>
            <a:off x="838200" y="457200"/>
            <a:ext cx="10515600" cy="8001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sym typeface="Libre Franklin Medium"/>
              </a:rPr>
              <a:t>Quel type d’échantillons animaux ?</a:t>
            </a:r>
            <a:endParaRPr lang="fr-FR" dirty="0">
              <a:latin typeface="Franklin Gothic Medium" panose="020B0603020102020204" pitchFamily="34" charset="0"/>
            </a:endParaRPr>
          </a:p>
        </p:txBody>
      </p:sp>
      <p:sp>
        <p:nvSpPr>
          <p:cNvPr id="375" name="Google Shape;375;p11"/>
          <p:cNvSpPr txBox="1"/>
          <p:nvPr/>
        </p:nvSpPr>
        <p:spPr>
          <a:xfrm>
            <a:off x="1866685" y="3216669"/>
            <a:ext cx="3581400" cy="2606400"/>
          </a:xfrm>
          <a:prstGeom prst="rect">
            <a:avLst/>
          </a:prstGeom>
          <a:noFill/>
          <a:ln>
            <a:noFill/>
          </a:ln>
        </p:spPr>
        <p:txBody>
          <a:bodyPr spcFirstLastPara="1" wrap="square" lIns="91425" tIns="45700" rIns="91425" bIns="45700" anchor="t" anchorCtr="0">
            <a:spAutoFit/>
          </a:bodyPr>
          <a:lstStyle/>
          <a:p>
            <a:pPr marL="0" marR="0" lvl="0" indent="0" algn="l" rtl="0">
              <a:lnSpc>
                <a:spcPct val="90000"/>
              </a:lnSpc>
              <a:spcBef>
                <a:spcPts val="0"/>
              </a:spcBef>
              <a:spcAft>
                <a:spcPts val="0"/>
              </a:spcAft>
              <a:buNone/>
            </a:pPr>
            <a:r>
              <a:rPr lang="fr-FR" sz="2800" u="sng" dirty="0">
                <a:solidFill>
                  <a:schemeClr val="dk1"/>
                </a:solidFill>
                <a:sym typeface="Arial"/>
              </a:rPr>
              <a:t>Diagnostic présumé</a:t>
            </a:r>
            <a:endParaRPr lang="fr-FR" dirty="0"/>
          </a:p>
          <a:p>
            <a:pPr marL="457200" marR="0" lvl="0" indent="-457200" algn="l" rtl="0">
              <a:lnSpc>
                <a:spcPct val="90000"/>
              </a:lnSpc>
              <a:spcBef>
                <a:spcPts val="1120"/>
              </a:spcBef>
              <a:spcAft>
                <a:spcPts val="0"/>
              </a:spcAft>
              <a:buClr>
                <a:srgbClr val="00953A"/>
              </a:buClr>
              <a:buSzPts val="2800"/>
              <a:buFont typeface="Wingdings" panose="05000000000000000000" pitchFamily="2" charset="2"/>
              <a:buChar char="§"/>
            </a:pPr>
            <a:r>
              <a:rPr lang="fr-FR" sz="2800" dirty="0">
                <a:solidFill>
                  <a:schemeClr val="dk1"/>
                </a:solidFill>
                <a:sym typeface="Arial"/>
              </a:rPr>
              <a:t>Salmonellose</a:t>
            </a:r>
          </a:p>
          <a:p>
            <a:pPr marL="457200" marR="0" lvl="0" indent="-457200" algn="l" rtl="0">
              <a:lnSpc>
                <a:spcPct val="90000"/>
              </a:lnSpc>
              <a:spcBef>
                <a:spcPts val="1120"/>
              </a:spcBef>
              <a:spcAft>
                <a:spcPts val="0"/>
              </a:spcAft>
              <a:buClr>
                <a:srgbClr val="00953A"/>
              </a:buClr>
              <a:buSzPts val="2800"/>
              <a:buFont typeface="Wingdings" panose="05000000000000000000" pitchFamily="2" charset="2"/>
              <a:buChar char="§"/>
            </a:pPr>
            <a:r>
              <a:rPr lang="fr-FR" sz="2800" dirty="0">
                <a:solidFill>
                  <a:schemeClr val="dk1"/>
                </a:solidFill>
              </a:rPr>
              <a:t>Charbon</a:t>
            </a:r>
            <a:endParaRPr lang="fr-FR" dirty="0"/>
          </a:p>
          <a:p>
            <a:pPr marL="457200" marR="0" lvl="0" indent="-457200" algn="l" rtl="0">
              <a:lnSpc>
                <a:spcPct val="90000"/>
              </a:lnSpc>
              <a:spcBef>
                <a:spcPts val="1120"/>
              </a:spcBef>
              <a:spcAft>
                <a:spcPts val="0"/>
              </a:spcAft>
              <a:buClr>
                <a:srgbClr val="00953A"/>
              </a:buClr>
              <a:buSzPts val="2800"/>
              <a:buFont typeface="Wingdings" panose="05000000000000000000" pitchFamily="2" charset="2"/>
              <a:buChar char="§"/>
            </a:pPr>
            <a:r>
              <a:rPr lang="fr-FR" sz="2800" dirty="0">
                <a:solidFill>
                  <a:schemeClr val="dk1"/>
                </a:solidFill>
                <a:sym typeface="Arial"/>
              </a:rPr>
              <a:t>Brucellose</a:t>
            </a:r>
          </a:p>
          <a:p>
            <a:pPr marL="457200" marR="0" lvl="0" indent="-457200" algn="l" rtl="0">
              <a:lnSpc>
                <a:spcPct val="90000"/>
              </a:lnSpc>
              <a:spcBef>
                <a:spcPts val="1120"/>
              </a:spcBef>
              <a:spcAft>
                <a:spcPts val="0"/>
              </a:spcAft>
              <a:buClr>
                <a:srgbClr val="00953A"/>
              </a:buClr>
              <a:buSzPts val="2800"/>
              <a:buFont typeface="Wingdings" panose="05000000000000000000" pitchFamily="2" charset="2"/>
              <a:buChar char="§"/>
            </a:pPr>
            <a:r>
              <a:rPr lang="fr-FR" sz="2800" dirty="0">
                <a:solidFill>
                  <a:schemeClr val="dk1"/>
                </a:solidFill>
                <a:sym typeface="Arial"/>
              </a:rPr>
              <a:t>Grippe aviaire</a:t>
            </a:r>
          </a:p>
        </p:txBody>
      </p:sp>
      <p:sp>
        <p:nvSpPr>
          <p:cNvPr id="376" name="Google Shape;376;p11"/>
          <p:cNvSpPr txBox="1"/>
          <p:nvPr/>
        </p:nvSpPr>
        <p:spPr>
          <a:xfrm>
            <a:off x="6591084" y="3257571"/>
            <a:ext cx="4452900" cy="2606400"/>
          </a:xfrm>
          <a:prstGeom prst="rect">
            <a:avLst/>
          </a:prstGeom>
          <a:noFill/>
          <a:ln>
            <a:noFill/>
          </a:ln>
        </p:spPr>
        <p:txBody>
          <a:bodyPr spcFirstLastPara="1" wrap="square" lIns="91425" tIns="45700" rIns="91425" bIns="45700" anchor="t" anchorCtr="0">
            <a:spAutoFit/>
          </a:bodyPr>
          <a:lstStyle/>
          <a:p>
            <a:pPr marL="0" marR="0" lvl="0" indent="0" algn="l" rtl="0">
              <a:lnSpc>
                <a:spcPct val="90000"/>
              </a:lnSpc>
              <a:spcBef>
                <a:spcPts val="0"/>
              </a:spcBef>
              <a:spcAft>
                <a:spcPts val="0"/>
              </a:spcAft>
              <a:buNone/>
            </a:pPr>
            <a:r>
              <a:rPr lang="fr-FR" sz="2800" u="sng" dirty="0">
                <a:solidFill>
                  <a:schemeClr val="dk1"/>
                </a:solidFill>
                <a:sym typeface="Arial"/>
              </a:rPr>
              <a:t>Spécimen pour l'essai</a:t>
            </a:r>
            <a:endParaRPr lang="fr-FR" dirty="0"/>
          </a:p>
          <a:p>
            <a:pPr marL="457200" marR="0" lvl="0" indent="-457200" algn="l" rtl="0">
              <a:lnSpc>
                <a:spcPct val="90000"/>
              </a:lnSpc>
              <a:spcBef>
                <a:spcPts val="1120"/>
              </a:spcBef>
              <a:spcAft>
                <a:spcPts val="0"/>
              </a:spcAft>
              <a:buClr>
                <a:srgbClr val="00953A"/>
              </a:buClr>
              <a:buSzPts val="2800"/>
              <a:buFont typeface="Wingdings" panose="05000000000000000000" pitchFamily="2" charset="2"/>
              <a:buChar char="§"/>
            </a:pPr>
            <a:r>
              <a:rPr lang="fr-FR" sz="2800" dirty="0">
                <a:solidFill>
                  <a:schemeClr val="dk1"/>
                </a:solidFill>
              </a:rPr>
              <a:t>S</a:t>
            </a:r>
            <a:r>
              <a:rPr lang="fr-FR" sz="2800" dirty="0">
                <a:solidFill>
                  <a:schemeClr val="dk1"/>
                </a:solidFill>
                <a:sym typeface="Arial"/>
              </a:rPr>
              <a:t>ang</a:t>
            </a:r>
            <a:endParaRPr lang="fr-FR" dirty="0"/>
          </a:p>
          <a:p>
            <a:pPr marL="457200" marR="0" lvl="0" indent="-457200" algn="l" rtl="0">
              <a:lnSpc>
                <a:spcPct val="90000"/>
              </a:lnSpc>
              <a:spcBef>
                <a:spcPts val="1120"/>
              </a:spcBef>
              <a:spcAft>
                <a:spcPts val="0"/>
              </a:spcAft>
              <a:buClr>
                <a:srgbClr val="00953A"/>
              </a:buClr>
              <a:buSzPts val="2800"/>
              <a:buFont typeface="Wingdings" panose="05000000000000000000" pitchFamily="2" charset="2"/>
              <a:buChar char="§"/>
            </a:pPr>
            <a:r>
              <a:rPr lang="fr-FR" sz="2800" dirty="0">
                <a:solidFill>
                  <a:schemeClr val="dk1"/>
                </a:solidFill>
                <a:sym typeface="Arial"/>
              </a:rPr>
              <a:t>Sérum</a:t>
            </a:r>
            <a:endParaRPr lang="fr-FR" dirty="0"/>
          </a:p>
          <a:p>
            <a:pPr marL="457200" marR="0" lvl="0" indent="-457200" algn="l" rtl="0">
              <a:lnSpc>
                <a:spcPct val="90000"/>
              </a:lnSpc>
              <a:spcBef>
                <a:spcPts val="1120"/>
              </a:spcBef>
              <a:spcAft>
                <a:spcPts val="0"/>
              </a:spcAft>
              <a:buClr>
                <a:srgbClr val="00953A"/>
              </a:buClr>
              <a:buSzPts val="2800"/>
              <a:buFont typeface="Wingdings" panose="05000000000000000000" pitchFamily="2" charset="2"/>
              <a:buChar char="§"/>
            </a:pPr>
            <a:r>
              <a:rPr lang="fr-FR" sz="2800" dirty="0">
                <a:solidFill>
                  <a:schemeClr val="dk1"/>
                </a:solidFill>
                <a:sym typeface="Arial"/>
              </a:rPr>
              <a:t>Liquide cloacal/choanal</a:t>
            </a:r>
          </a:p>
          <a:p>
            <a:pPr marL="457200" marR="0" lvl="0" indent="-457200" algn="l" rtl="0">
              <a:lnSpc>
                <a:spcPct val="90000"/>
              </a:lnSpc>
              <a:spcBef>
                <a:spcPts val="1120"/>
              </a:spcBef>
              <a:spcAft>
                <a:spcPts val="0"/>
              </a:spcAft>
              <a:buClr>
                <a:srgbClr val="00953A"/>
              </a:buClr>
              <a:buSzPts val="2800"/>
              <a:buFont typeface="Wingdings" panose="05000000000000000000" pitchFamily="2" charset="2"/>
              <a:buChar char="§"/>
            </a:pPr>
            <a:r>
              <a:rPr lang="fr-FR" sz="2800" dirty="0">
                <a:solidFill>
                  <a:schemeClr val="tx1"/>
                </a:solidFill>
              </a:rPr>
              <a:t>Selles</a:t>
            </a:r>
            <a:endParaRPr lang="fr-FR" dirty="0">
              <a:solidFill>
                <a:schemeClr val="tx1"/>
              </a:solidFill>
            </a:endParaRPr>
          </a:p>
        </p:txBody>
      </p:sp>
      <p:cxnSp>
        <p:nvCxnSpPr>
          <p:cNvPr id="377" name="Google Shape;377;p11"/>
          <p:cNvCxnSpPr>
            <a:cxnSpLocks/>
          </p:cNvCxnSpPr>
          <p:nvPr/>
        </p:nvCxnSpPr>
        <p:spPr>
          <a:xfrm>
            <a:off x="4633165" y="4027372"/>
            <a:ext cx="2110752" cy="1600201"/>
          </a:xfrm>
          <a:prstGeom prst="straightConnector1">
            <a:avLst/>
          </a:prstGeom>
          <a:noFill/>
          <a:ln w="38100" cap="flat" cmpd="sng">
            <a:solidFill>
              <a:schemeClr val="dk1"/>
            </a:solidFill>
            <a:prstDash val="dash"/>
            <a:round/>
            <a:headEnd type="none" w="med" len="med"/>
            <a:tailEnd type="none" w="med" len="med"/>
          </a:ln>
        </p:spPr>
      </p:cxnSp>
      <p:cxnSp>
        <p:nvCxnSpPr>
          <p:cNvPr id="378" name="Google Shape;378;p11"/>
          <p:cNvCxnSpPr>
            <a:cxnSpLocks/>
          </p:cNvCxnSpPr>
          <p:nvPr/>
        </p:nvCxnSpPr>
        <p:spPr>
          <a:xfrm flipV="1">
            <a:off x="3811406" y="4027372"/>
            <a:ext cx="2779678" cy="533399"/>
          </a:xfrm>
          <a:prstGeom prst="straightConnector1">
            <a:avLst/>
          </a:prstGeom>
          <a:noFill/>
          <a:ln w="38100" cap="flat" cmpd="sng">
            <a:solidFill>
              <a:srgbClr val="FF0000"/>
            </a:solidFill>
            <a:prstDash val="solid"/>
            <a:round/>
            <a:headEnd type="none" w="med" len="med"/>
            <a:tailEnd type="none" w="med" len="med"/>
          </a:ln>
        </p:spPr>
      </p:cxnSp>
      <p:cxnSp>
        <p:nvCxnSpPr>
          <p:cNvPr id="379" name="Google Shape;379;p11"/>
          <p:cNvCxnSpPr>
            <a:cxnSpLocks/>
            <a:endCxn id="376" idx="1"/>
          </p:cNvCxnSpPr>
          <p:nvPr/>
        </p:nvCxnSpPr>
        <p:spPr>
          <a:xfrm flipV="1">
            <a:off x="4140679" y="4560771"/>
            <a:ext cx="2450405" cy="473823"/>
          </a:xfrm>
          <a:prstGeom prst="straightConnector1">
            <a:avLst/>
          </a:prstGeom>
          <a:noFill/>
          <a:ln w="38100" cap="flat" cmpd="sng">
            <a:solidFill>
              <a:srgbClr val="336799"/>
            </a:solidFill>
            <a:prstDash val="solid"/>
            <a:round/>
            <a:headEnd type="none" w="med" len="med"/>
            <a:tailEnd type="none" w="med" len="med"/>
          </a:ln>
        </p:spPr>
      </p:cxnSp>
      <p:cxnSp>
        <p:nvCxnSpPr>
          <p:cNvPr id="380" name="Google Shape;380;p11"/>
          <p:cNvCxnSpPr>
            <a:cxnSpLocks/>
          </p:cNvCxnSpPr>
          <p:nvPr/>
        </p:nvCxnSpPr>
        <p:spPr>
          <a:xfrm flipV="1">
            <a:off x="4633165" y="5094170"/>
            <a:ext cx="1957919" cy="473827"/>
          </a:xfrm>
          <a:prstGeom prst="straightConnector1">
            <a:avLst/>
          </a:prstGeom>
          <a:noFill/>
          <a:ln w="38100" cap="flat" cmpd="sng">
            <a:solidFill>
              <a:schemeClr val="accent2"/>
            </a:solidFill>
            <a:prstDash val="solid"/>
            <a:round/>
            <a:headEnd type="none" w="med" len="med"/>
            <a:tailEnd type="none" w="med" len="med"/>
          </a:ln>
        </p:spPr>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7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7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77"/>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78"/>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79"/>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8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385"/>
        <p:cNvGrpSpPr/>
        <p:nvPr/>
      </p:nvGrpSpPr>
      <p:grpSpPr>
        <a:xfrm>
          <a:off x="0" y="0"/>
          <a:ext cx="0" cy="0"/>
          <a:chOff x="0" y="0"/>
          <a:chExt cx="0" cy="0"/>
        </a:xfrm>
      </p:grpSpPr>
      <p:sp>
        <p:nvSpPr>
          <p:cNvPr id="386" name="Google Shape;386;p12"/>
          <p:cNvSpPr txBox="1">
            <a:spLocks noGrp="1"/>
          </p:cNvSpPr>
          <p:nvPr>
            <p:ph type="body" idx="1"/>
          </p:nvPr>
        </p:nvSpPr>
        <p:spPr>
          <a:xfrm>
            <a:off x="838199" y="1478857"/>
            <a:ext cx="10824713" cy="4639309"/>
          </a:xfrm>
          <a:prstGeom prst="rect">
            <a:avLst/>
          </a:prstGeom>
          <a:noFill/>
          <a:ln>
            <a:noFill/>
          </a:ln>
        </p:spPr>
        <p:txBody>
          <a:bodyPr spcFirstLastPara="1" wrap="square" lIns="91425" tIns="45700" rIns="91425" bIns="45700" anchor="t" anchorCtr="0">
            <a:noAutofit/>
          </a:bodyPr>
          <a:lstStyle/>
          <a:p>
            <a:pPr marL="228600" lvl="0" indent="-228600" algn="l" rtl="0">
              <a:lnSpc>
                <a:spcPct val="100000"/>
              </a:lnSpc>
              <a:spcBef>
                <a:spcPts val="0"/>
              </a:spcBef>
              <a:spcAft>
                <a:spcPts val="0"/>
              </a:spcAft>
              <a:buClr>
                <a:schemeClr val="dk1"/>
              </a:buClr>
              <a:buSzPts val="2800"/>
              <a:buChar char="•"/>
            </a:pPr>
            <a:r>
              <a:rPr lang="fr-FR" sz="2600" dirty="0"/>
              <a:t>Dépend de la présentation clinique - quel est le diagnostic présumé ? Diagnostic différentiel ?</a:t>
            </a:r>
            <a:endParaRPr sz="2600" dirty="0"/>
          </a:p>
          <a:p>
            <a:pPr marL="228600" lvl="0" indent="-228600" algn="l" rtl="0">
              <a:lnSpc>
                <a:spcPct val="100000"/>
              </a:lnSpc>
              <a:spcBef>
                <a:spcPts val="1000"/>
              </a:spcBef>
              <a:spcAft>
                <a:spcPts val="0"/>
              </a:spcAft>
              <a:buClr>
                <a:schemeClr val="dk1"/>
              </a:buClr>
              <a:buSzPts val="2800"/>
              <a:buChar char="•"/>
            </a:pPr>
            <a:r>
              <a:rPr lang="fr-FR" sz="2600" dirty="0"/>
              <a:t>Exemples de correspondance :</a:t>
            </a:r>
            <a:endParaRPr sz="2600" dirty="0"/>
          </a:p>
        </p:txBody>
      </p:sp>
      <p:sp>
        <p:nvSpPr>
          <p:cNvPr id="387" name="Google Shape;387;p12"/>
          <p:cNvSpPr txBox="1">
            <a:spLocks noGrp="1"/>
          </p:cNvSpPr>
          <p:nvPr>
            <p:ph type="title"/>
          </p:nvPr>
        </p:nvSpPr>
        <p:spPr>
          <a:xfrm>
            <a:off x="838200" y="457200"/>
            <a:ext cx="10986524" cy="8001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sym typeface="Libre Franklin Medium"/>
              </a:rPr>
              <a:t>Quel type d'échantillons environnementaux ?</a:t>
            </a:r>
            <a:endParaRPr dirty="0">
              <a:latin typeface="Franklin Gothic Medium" panose="020B0603020102020204" pitchFamily="34" charset="0"/>
            </a:endParaRPr>
          </a:p>
        </p:txBody>
      </p:sp>
      <p:sp>
        <p:nvSpPr>
          <p:cNvPr id="388" name="Google Shape;388;p12"/>
          <p:cNvSpPr txBox="1"/>
          <p:nvPr/>
        </p:nvSpPr>
        <p:spPr>
          <a:xfrm>
            <a:off x="1244676" y="3426658"/>
            <a:ext cx="4825848" cy="2913065"/>
          </a:xfrm>
          <a:prstGeom prst="rect">
            <a:avLst/>
          </a:prstGeom>
          <a:noFill/>
          <a:ln>
            <a:noFill/>
          </a:ln>
        </p:spPr>
        <p:txBody>
          <a:bodyPr spcFirstLastPara="1" wrap="square" lIns="91425" tIns="45700" rIns="91425" bIns="45700" anchor="t" anchorCtr="0">
            <a:spAutoFit/>
          </a:bodyPr>
          <a:lstStyle/>
          <a:p>
            <a:pPr marL="0" marR="0" lvl="0" indent="0" algn="l" rtl="0">
              <a:lnSpc>
                <a:spcPct val="90000"/>
              </a:lnSpc>
              <a:spcBef>
                <a:spcPts val="0"/>
              </a:spcBef>
              <a:spcAft>
                <a:spcPts val="0"/>
              </a:spcAft>
              <a:buNone/>
            </a:pPr>
            <a:r>
              <a:rPr lang="fr-FR" sz="2600" u="sng" dirty="0">
                <a:solidFill>
                  <a:schemeClr val="dk1"/>
                </a:solidFill>
                <a:sym typeface="Arial"/>
              </a:rPr>
              <a:t>Diagnostic présumé</a:t>
            </a:r>
            <a:endParaRPr sz="2600" dirty="0"/>
          </a:p>
          <a:p>
            <a:pPr marL="457200" marR="0" lvl="0" indent="-457200" algn="l" rtl="0">
              <a:lnSpc>
                <a:spcPct val="90000"/>
              </a:lnSpc>
              <a:spcBef>
                <a:spcPts val="1120"/>
              </a:spcBef>
              <a:spcAft>
                <a:spcPts val="0"/>
              </a:spcAft>
              <a:buClr>
                <a:srgbClr val="00953A"/>
              </a:buClr>
              <a:buSzPts val="2800"/>
              <a:buFont typeface="Wingdings" panose="05000000000000000000" pitchFamily="2" charset="2"/>
              <a:buChar char="§"/>
            </a:pPr>
            <a:r>
              <a:rPr lang="fr-FR" sz="2600" dirty="0">
                <a:solidFill>
                  <a:schemeClr val="dk1"/>
                </a:solidFill>
                <a:sym typeface="Arial"/>
              </a:rPr>
              <a:t>Aflatoxicose</a:t>
            </a:r>
            <a:endParaRPr sz="2600" dirty="0">
              <a:solidFill>
                <a:schemeClr val="dk1"/>
              </a:solidFill>
              <a:sym typeface="Arial"/>
            </a:endParaRPr>
          </a:p>
          <a:p>
            <a:pPr marL="457200" marR="0" lvl="0" indent="-457200" algn="l" rtl="0">
              <a:spcBef>
                <a:spcPts val="1120"/>
              </a:spcBef>
              <a:spcAft>
                <a:spcPts val="0"/>
              </a:spcAft>
              <a:buClr>
                <a:srgbClr val="00953A"/>
              </a:buClr>
              <a:buSzPts val="2800"/>
              <a:buFont typeface="Wingdings" panose="05000000000000000000" pitchFamily="2" charset="2"/>
              <a:buChar char="§"/>
            </a:pPr>
            <a:r>
              <a:rPr lang="fr-FR" sz="2600" dirty="0">
                <a:solidFill>
                  <a:schemeClr val="dk1"/>
                </a:solidFill>
                <a:sym typeface="Arial"/>
              </a:rPr>
              <a:t>Anthrax</a:t>
            </a:r>
            <a:endParaRPr sz="2600" dirty="0"/>
          </a:p>
          <a:p>
            <a:pPr marL="457200" marR="0" lvl="0" indent="-457200" algn="l" rtl="0">
              <a:spcBef>
                <a:spcPts val="1120"/>
              </a:spcBef>
              <a:spcAft>
                <a:spcPts val="0"/>
              </a:spcAft>
              <a:buClr>
                <a:srgbClr val="00953A"/>
              </a:buClr>
              <a:buSzPts val="2800"/>
              <a:buFont typeface="Wingdings" panose="05000000000000000000" pitchFamily="2" charset="2"/>
              <a:buChar char="§"/>
            </a:pPr>
            <a:r>
              <a:rPr lang="fr-FR" sz="2600" dirty="0">
                <a:solidFill>
                  <a:schemeClr val="dk1"/>
                </a:solidFill>
                <a:sym typeface="Arial"/>
              </a:rPr>
              <a:t>Fièvre de la vallée du Rift</a:t>
            </a:r>
            <a:endParaRPr sz="2600" dirty="0"/>
          </a:p>
          <a:p>
            <a:pPr marL="457200" marR="0" lvl="0" indent="-457200" algn="l" rtl="0">
              <a:spcBef>
                <a:spcPts val="600"/>
              </a:spcBef>
              <a:spcAft>
                <a:spcPts val="0"/>
              </a:spcAft>
              <a:buClr>
                <a:srgbClr val="00953A"/>
              </a:buClr>
              <a:buSzPts val="2800"/>
              <a:buFont typeface="Wingdings" panose="05000000000000000000" pitchFamily="2" charset="2"/>
              <a:buChar char="§"/>
            </a:pPr>
            <a:r>
              <a:rPr lang="fr-FR" sz="2600" dirty="0">
                <a:solidFill>
                  <a:schemeClr val="dk1"/>
                </a:solidFill>
                <a:sym typeface="Arial"/>
              </a:rPr>
              <a:t>Fièvre hémorragique </a:t>
            </a:r>
            <a:br>
              <a:rPr lang="fr-FR" sz="2600" dirty="0">
                <a:solidFill>
                  <a:schemeClr val="dk1"/>
                </a:solidFill>
                <a:sym typeface="Arial"/>
              </a:rPr>
            </a:br>
            <a:r>
              <a:rPr lang="fr-FR" sz="2600" dirty="0">
                <a:solidFill>
                  <a:schemeClr val="dk1"/>
                </a:solidFill>
                <a:sym typeface="Arial"/>
              </a:rPr>
              <a:t>de Crimée-Congo</a:t>
            </a:r>
            <a:endParaRPr sz="2600" dirty="0"/>
          </a:p>
        </p:txBody>
      </p:sp>
      <p:sp>
        <p:nvSpPr>
          <p:cNvPr id="389" name="Google Shape;389;p12"/>
          <p:cNvSpPr txBox="1"/>
          <p:nvPr/>
        </p:nvSpPr>
        <p:spPr>
          <a:xfrm>
            <a:off x="6871724" y="3429000"/>
            <a:ext cx="4953000" cy="2457043"/>
          </a:xfrm>
          <a:prstGeom prst="rect">
            <a:avLst/>
          </a:prstGeom>
          <a:noFill/>
          <a:ln>
            <a:noFill/>
          </a:ln>
        </p:spPr>
        <p:txBody>
          <a:bodyPr spcFirstLastPara="1" wrap="square" lIns="91425" tIns="45700" rIns="91425" bIns="45700" anchor="t" anchorCtr="0">
            <a:spAutoFit/>
          </a:bodyPr>
          <a:lstStyle/>
          <a:p>
            <a:pPr marL="0" marR="0" lvl="0" indent="0" algn="l" rtl="0">
              <a:lnSpc>
                <a:spcPct val="90000"/>
              </a:lnSpc>
              <a:spcBef>
                <a:spcPts val="0"/>
              </a:spcBef>
              <a:spcAft>
                <a:spcPts val="0"/>
              </a:spcAft>
              <a:buNone/>
            </a:pPr>
            <a:r>
              <a:rPr lang="fr-FR" sz="2600" u="sng" dirty="0">
                <a:solidFill>
                  <a:schemeClr val="dk1"/>
                </a:solidFill>
                <a:sym typeface="Arial"/>
              </a:rPr>
              <a:t>Spécimen pour l'essai</a:t>
            </a:r>
            <a:endParaRPr sz="2600" dirty="0"/>
          </a:p>
          <a:p>
            <a:pPr marL="457200" marR="0" lvl="0" indent="-457200" algn="l" rtl="0">
              <a:lnSpc>
                <a:spcPct val="90000"/>
              </a:lnSpc>
              <a:spcBef>
                <a:spcPts val="1120"/>
              </a:spcBef>
              <a:spcAft>
                <a:spcPts val="0"/>
              </a:spcAft>
              <a:buClr>
                <a:srgbClr val="00953A"/>
              </a:buClr>
              <a:buSzPts val="2800"/>
              <a:buFont typeface="Wingdings" panose="05000000000000000000" pitchFamily="2" charset="2"/>
              <a:buChar char="§"/>
            </a:pPr>
            <a:r>
              <a:rPr lang="fr-FR" sz="2600" dirty="0">
                <a:solidFill>
                  <a:schemeClr val="dk1"/>
                </a:solidFill>
                <a:sym typeface="Arial"/>
              </a:rPr>
              <a:t>Tiques</a:t>
            </a:r>
            <a:endParaRPr sz="2600" dirty="0"/>
          </a:p>
          <a:p>
            <a:pPr marL="457200" marR="0" lvl="0" indent="-457200" algn="l" rtl="0">
              <a:lnSpc>
                <a:spcPct val="90000"/>
              </a:lnSpc>
              <a:spcBef>
                <a:spcPts val="1120"/>
              </a:spcBef>
              <a:spcAft>
                <a:spcPts val="0"/>
              </a:spcAft>
              <a:buClr>
                <a:srgbClr val="00953A"/>
              </a:buClr>
              <a:buSzPts val="2800"/>
              <a:buFont typeface="Wingdings" panose="05000000000000000000" pitchFamily="2" charset="2"/>
              <a:buChar char="§"/>
            </a:pPr>
            <a:r>
              <a:rPr lang="fr-FR" sz="2600" dirty="0">
                <a:solidFill>
                  <a:schemeClr val="dk1"/>
                </a:solidFill>
                <a:sym typeface="Arial"/>
              </a:rPr>
              <a:t>Aliments (farine, cacahuètes)</a:t>
            </a:r>
            <a:endParaRPr sz="2600" dirty="0"/>
          </a:p>
          <a:p>
            <a:pPr marL="457200" marR="0" lvl="0" indent="-457200" algn="l" rtl="0">
              <a:lnSpc>
                <a:spcPct val="90000"/>
              </a:lnSpc>
              <a:spcBef>
                <a:spcPts val="1120"/>
              </a:spcBef>
              <a:spcAft>
                <a:spcPts val="0"/>
              </a:spcAft>
              <a:buClr>
                <a:srgbClr val="00953A"/>
              </a:buClr>
              <a:buSzPts val="2800"/>
              <a:buFont typeface="Wingdings" panose="05000000000000000000" pitchFamily="2" charset="2"/>
              <a:buChar char="§"/>
            </a:pPr>
            <a:r>
              <a:rPr lang="fr-FR" sz="2600" dirty="0">
                <a:solidFill>
                  <a:schemeClr val="dk1"/>
                </a:solidFill>
                <a:sym typeface="Arial"/>
              </a:rPr>
              <a:t>Sol</a:t>
            </a:r>
            <a:endParaRPr sz="2600" dirty="0"/>
          </a:p>
          <a:p>
            <a:pPr marL="457200" marR="0" lvl="0" indent="-457200" algn="l" rtl="0">
              <a:lnSpc>
                <a:spcPct val="90000"/>
              </a:lnSpc>
              <a:spcBef>
                <a:spcPts val="1120"/>
              </a:spcBef>
              <a:spcAft>
                <a:spcPts val="0"/>
              </a:spcAft>
              <a:buClr>
                <a:srgbClr val="00953A"/>
              </a:buClr>
              <a:buSzPts val="2800"/>
              <a:buFont typeface="Wingdings" panose="05000000000000000000" pitchFamily="2" charset="2"/>
              <a:buChar char="§"/>
            </a:pPr>
            <a:r>
              <a:rPr lang="fr-FR" sz="2600" dirty="0">
                <a:solidFill>
                  <a:schemeClr val="tx1"/>
                </a:solidFill>
                <a:sym typeface="Arial"/>
              </a:rPr>
              <a:t>Moustiques</a:t>
            </a:r>
            <a:endParaRPr sz="2600" dirty="0">
              <a:solidFill>
                <a:schemeClr val="tx1"/>
              </a:solidFill>
            </a:endParaRPr>
          </a:p>
        </p:txBody>
      </p:sp>
      <p:cxnSp>
        <p:nvCxnSpPr>
          <p:cNvPr id="390" name="Google Shape;390;p12"/>
          <p:cNvCxnSpPr>
            <a:cxnSpLocks/>
            <a:endCxn id="389" idx="1"/>
          </p:cNvCxnSpPr>
          <p:nvPr/>
        </p:nvCxnSpPr>
        <p:spPr>
          <a:xfrm>
            <a:off x="3636335" y="4261923"/>
            <a:ext cx="3235389" cy="395599"/>
          </a:xfrm>
          <a:prstGeom prst="straightConnector1">
            <a:avLst/>
          </a:prstGeom>
          <a:noFill/>
          <a:ln w="38100" cap="flat" cmpd="sng">
            <a:solidFill>
              <a:schemeClr val="dk1"/>
            </a:solidFill>
            <a:prstDash val="dash"/>
            <a:round/>
            <a:headEnd type="none" w="med" len="med"/>
            <a:tailEnd type="none" w="med" len="med"/>
          </a:ln>
        </p:spPr>
      </p:cxnSp>
      <p:cxnSp>
        <p:nvCxnSpPr>
          <p:cNvPr id="391" name="Google Shape;391;p12"/>
          <p:cNvCxnSpPr>
            <a:cxnSpLocks/>
          </p:cNvCxnSpPr>
          <p:nvPr/>
        </p:nvCxnSpPr>
        <p:spPr>
          <a:xfrm>
            <a:off x="2998381" y="4705186"/>
            <a:ext cx="3873343" cy="408094"/>
          </a:xfrm>
          <a:prstGeom prst="straightConnector1">
            <a:avLst/>
          </a:prstGeom>
          <a:noFill/>
          <a:ln w="38100" cap="flat" cmpd="sng">
            <a:solidFill>
              <a:srgbClr val="FF0000"/>
            </a:solidFill>
            <a:prstDash val="solid"/>
            <a:round/>
            <a:headEnd type="none" w="med" len="med"/>
            <a:tailEnd type="none" w="med" len="med"/>
          </a:ln>
        </p:spPr>
      </p:cxnSp>
      <p:cxnSp>
        <p:nvCxnSpPr>
          <p:cNvPr id="392" name="Google Shape;392;p12"/>
          <p:cNvCxnSpPr>
            <a:cxnSpLocks/>
          </p:cNvCxnSpPr>
          <p:nvPr/>
        </p:nvCxnSpPr>
        <p:spPr>
          <a:xfrm>
            <a:off x="5320277" y="5379143"/>
            <a:ext cx="1551447" cy="234848"/>
          </a:xfrm>
          <a:prstGeom prst="straightConnector1">
            <a:avLst/>
          </a:prstGeom>
          <a:noFill/>
          <a:ln w="38100" cap="flat" cmpd="sng">
            <a:solidFill>
              <a:srgbClr val="336799"/>
            </a:solidFill>
            <a:prstDash val="solid"/>
            <a:round/>
            <a:headEnd type="none" w="med" len="med"/>
            <a:tailEnd type="none" w="med" len="med"/>
          </a:ln>
        </p:spPr>
      </p:cxnSp>
      <p:cxnSp>
        <p:nvCxnSpPr>
          <p:cNvPr id="393" name="Google Shape;393;p12"/>
          <p:cNvCxnSpPr>
            <a:cxnSpLocks/>
          </p:cNvCxnSpPr>
          <p:nvPr/>
        </p:nvCxnSpPr>
        <p:spPr>
          <a:xfrm flipV="1">
            <a:off x="4465674" y="4261923"/>
            <a:ext cx="2556228" cy="1856243"/>
          </a:xfrm>
          <a:prstGeom prst="straightConnector1">
            <a:avLst/>
          </a:prstGeom>
          <a:noFill/>
          <a:ln w="38100" cap="flat" cmpd="sng">
            <a:solidFill>
              <a:schemeClr val="accent2"/>
            </a:solidFill>
            <a:prstDash val="solid"/>
            <a:round/>
            <a:headEnd type="none" w="med" len="med"/>
            <a:tailEnd type="none" w="med" len="med"/>
          </a:ln>
        </p:spPr>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8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89"/>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90"/>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91"/>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92"/>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9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398"/>
        <p:cNvGrpSpPr/>
        <p:nvPr/>
      </p:nvGrpSpPr>
      <p:grpSpPr>
        <a:xfrm>
          <a:off x="0" y="0"/>
          <a:ext cx="0" cy="0"/>
          <a:chOff x="0" y="0"/>
          <a:chExt cx="0" cy="0"/>
        </a:xfrm>
      </p:grpSpPr>
      <p:sp>
        <p:nvSpPr>
          <p:cNvPr id="399" name="Google Shape;399;p13"/>
          <p:cNvSpPr txBox="1">
            <a:spLocks noGrp="1"/>
          </p:cNvSpPr>
          <p:nvPr>
            <p:ph type="title"/>
          </p:nvPr>
        </p:nvSpPr>
        <p:spPr>
          <a:xfrm>
            <a:off x="838200" y="457200"/>
            <a:ext cx="10515600" cy="8001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Types d'échantillons sanguins</a:t>
            </a:r>
          </a:p>
        </p:txBody>
      </p:sp>
      <p:sp>
        <p:nvSpPr>
          <p:cNvPr id="400" name="Google Shape;400;p13"/>
          <p:cNvSpPr/>
          <p:nvPr/>
        </p:nvSpPr>
        <p:spPr>
          <a:xfrm>
            <a:off x="8976819" y="2234219"/>
            <a:ext cx="13191" cy="14288"/>
          </a:xfrm>
          <a:prstGeom prst="ellipse">
            <a:avLst/>
          </a:prstGeom>
          <a:solidFill>
            <a:schemeClr val="lt1"/>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350">
              <a:solidFill>
                <a:schemeClr val="dk1"/>
              </a:solidFill>
              <a:latin typeface="Calibri"/>
              <a:ea typeface="Calibri"/>
              <a:cs typeface="Calibri"/>
              <a:sym typeface="Calibri"/>
            </a:endParaRPr>
          </a:p>
        </p:txBody>
      </p:sp>
      <p:grpSp>
        <p:nvGrpSpPr>
          <p:cNvPr id="401" name="Google Shape;401;p13"/>
          <p:cNvGrpSpPr/>
          <p:nvPr/>
        </p:nvGrpSpPr>
        <p:grpSpPr>
          <a:xfrm>
            <a:off x="2523878" y="1485790"/>
            <a:ext cx="2879524" cy="4979868"/>
            <a:chOff x="1992420" y="1451489"/>
            <a:chExt cx="2879524" cy="4979868"/>
          </a:xfrm>
        </p:grpSpPr>
        <p:sp>
          <p:nvSpPr>
            <p:cNvPr id="402" name="Google Shape;402;p13"/>
            <p:cNvSpPr/>
            <p:nvPr/>
          </p:nvSpPr>
          <p:spPr>
            <a:xfrm>
              <a:off x="1992420" y="1451489"/>
              <a:ext cx="2879524" cy="523220"/>
            </a:xfrm>
            <a:prstGeom prst="rect">
              <a:avLst/>
            </a:prstGeom>
            <a:solidFill>
              <a:schemeClr val="lt1"/>
            </a:solid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2800" dirty="0">
                  <a:solidFill>
                    <a:schemeClr val="dk1"/>
                  </a:solidFill>
                  <a:latin typeface="Arial"/>
                  <a:ea typeface="Arial"/>
                  <a:cs typeface="Arial"/>
                  <a:sym typeface="Arial"/>
                </a:rPr>
                <a:t>Sang total</a:t>
              </a:r>
            </a:p>
          </p:txBody>
        </p:sp>
        <p:sp>
          <p:nvSpPr>
            <p:cNvPr id="403" name="Google Shape;403;p13"/>
            <p:cNvSpPr/>
            <p:nvPr/>
          </p:nvSpPr>
          <p:spPr>
            <a:xfrm>
              <a:off x="2216212" y="3989843"/>
              <a:ext cx="2431941" cy="738623"/>
            </a:xfrm>
            <a:prstGeom prst="rect">
              <a:avLst/>
            </a:prstGeom>
            <a:solidFill>
              <a:schemeClr val="lt1"/>
            </a:solidFill>
            <a:ln>
              <a:noFill/>
            </a:ln>
          </p:spPr>
          <p:txBody>
            <a:bodyPr spcFirstLastPara="1" wrap="square" lIns="91425" tIns="45700" rIns="91425" bIns="45700" anchor="t" anchorCtr="0">
              <a:spAutoFit/>
            </a:bodyPr>
            <a:lstStyle/>
            <a:p>
              <a:pPr marL="0" marR="0" lvl="0" indent="0" algn="ctr" rtl="0">
                <a:lnSpc>
                  <a:spcPct val="150000"/>
                </a:lnSpc>
                <a:spcBef>
                  <a:spcPts val="0"/>
                </a:spcBef>
                <a:spcAft>
                  <a:spcPts val="0"/>
                </a:spcAft>
                <a:buNone/>
              </a:pPr>
              <a:r>
                <a:rPr lang="fr-FR" sz="2800" dirty="0">
                  <a:solidFill>
                    <a:schemeClr val="dk1"/>
                  </a:solidFill>
                  <a:latin typeface="Arial"/>
                  <a:ea typeface="Arial"/>
                  <a:cs typeface="Arial"/>
                  <a:sym typeface="Arial"/>
                </a:rPr>
                <a:t>Hémoculture</a:t>
              </a:r>
            </a:p>
          </p:txBody>
        </p:sp>
        <p:pic>
          <p:nvPicPr>
            <p:cNvPr id="404" name="Google Shape;404;p13"/>
            <p:cNvPicPr preferRelativeResize="0"/>
            <p:nvPr/>
          </p:nvPicPr>
          <p:blipFill rotWithShape="1">
            <a:blip r:embed="rId3">
              <a:alphaModFix/>
            </a:blip>
            <a:srcRect/>
            <a:stretch/>
          </p:blipFill>
          <p:spPr>
            <a:xfrm>
              <a:off x="2146290" y="2022551"/>
              <a:ext cx="2571784" cy="1919449"/>
            </a:xfrm>
            <a:prstGeom prst="rect">
              <a:avLst/>
            </a:prstGeom>
            <a:solidFill>
              <a:schemeClr val="lt1"/>
            </a:solidFill>
            <a:ln w="12700" cap="flat" cmpd="sng">
              <a:solidFill>
                <a:schemeClr val="tx1"/>
              </a:solidFill>
              <a:prstDash val="solid"/>
              <a:miter lim="800000"/>
              <a:headEnd type="none" w="sm" len="sm"/>
              <a:tailEnd type="none" w="sm" len="sm"/>
            </a:ln>
          </p:spPr>
        </p:pic>
        <p:pic>
          <p:nvPicPr>
            <p:cNvPr id="405" name="Google Shape;405;p13"/>
            <p:cNvPicPr preferRelativeResize="0"/>
            <p:nvPr/>
          </p:nvPicPr>
          <p:blipFill rotWithShape="1">
            <a:blip r:embed="rId4">
              <a:alphaModFix/>
            </a:blip>
            <a:srcRect t="3095" b="1"/>
            <a:stretch/>
          </p:blipFill>
          <p:spPr>
            <a:xfrm>
              <a:off x="2190400" y="4696520"/>
              <a:ext cx="2483565" cy="1734837"/>
            </a:xfrm>
            <a:prstGeom prst="rect">
              <a:avLst/>
            </a:prstGeom>
            <a:solidFill>
              <a:schemeClr val="lt1"/>
            </a:solidFill>
            <a:ln w="12700" cap="flat" cmpd="sng">
              <a:solidFill>
                <a:schemeClr val="tx1"/>
              </a:solidFill>
              <a:prstDash val="solid"/>
              <a:miter lim="800000"/>
              <a:headEnd type="none" w="sm" len="sm"/>
              <a:tailEnd type="none" w="sm" len="sm"/>
            </a:ln>
          </p:spPr>
        </p:pic>
      </p:grpSp>
      <p:grpSp>
        <p:nvGrpSpPr>
          <p:cNvPr id="406" name="Google Shape;406;p13"/>
          <p:cNvGrpSpPr/>
          <p:nvPr/>
        </p:nvGrpSpPr>
        <p:grpSpPr>
          <a:xfrm>
            <a:off x="5710190" y="1321864"/>
            <a:ext cx="4747500" cy="5195996"/>
            <a:chOff x="6719357" y="1269297"/>
            <a:chExt cx="4747500" cy="5195996"/>
          </a:xfrm>
        </p:grpSpPr>
        <p:sp>
          <p:nvSpPr>
            <p:cNvPr id="407" name="Google Shape;407;p13"/>
            <p:cNvSpPr/>
            <p:nvPr/>
          </p:nvSpPr>
          <p:spPr>
            <a:xfrm>
              <a:off x="6719357" y="1269297"/>
              <a:ext cx="4747500" cy="738623"/>
            </a:xfrm>
            <a:prstGeom prst="rect">
              <a:avLst/>
            </a:prstGeom>
            <a:solidFill>
              <a:schemeClr val="lt1"/>
            </a:solidFill>
            <a:ln>
              <a:noFill/>
            </a:ln>
          </p:spPr>
          <p:txBody>
            <a:bodyPr spcFirstLastPara="1" wrap="square" lIns="91425" tIns="45700" rIns="91425" bIns="45700" anchor="t" anchorCtr="0">
              <a:spAutoFit/>
            </a:bodyPr>
            <a:lstStyle/>
            <a:p>
              <a:pPr marL="0" marR="0" lvl="0" indent="0" algn="ctr" rtl="0">
                <a:lnSpc>
                  <a:spcPct val="150000"/>
                </a:lnSpc>
                <a:spcBef>
                  <a:spcPts val="0"/>
                </a:spcBef>
                <a:spcAft>
                  <a:spcPts val="0"/>
                </a:spcAft>
                <a:buNone/>
              </a:pPr>
              <a:r>
                <a:rPr lang="fr-FR" sz="2800" dirty="0">
                  <a:solidFill>
                    <a:schemeClr val="dk1"/>
                  </a:solidFill>
                  <a:latin typeface="Arial"/>
                  <a:ea typeface="Arial"/>
                  <a:cs typeface="Arial"/>
                  <a:sym typeface="Arial"/>
                </a:rPr>
                <a:t>Tache de sang séché</a:t>
              </a:r>
            </a:p>
          </p:txBody>
        </p:sp>
        <p:sp>
          <p:nvSpPr>
            <p:cNvPr id="408" name="Google Shape;408;p13"/>
            <p:cNvSpPr/>
            <p:nvPr/>
          </p:nvSpPr>
          <p:spPr>
            <a:xfrm>
              <a:off x="7375606" y="3923734"/>
              <a:ext cx="3435000" cy="738623"/>
            </a:xfrm>
            <a:prstGeom prst="rect">
              <a:avLst/>
            </a:prstGeom>
            <a:solidFill>
              <a:schemeClr val="lt1"/>
            </a:solidFill>
            <a:ln>
              <a:noFill/>
            </a:ln>
          </p:spPr>
          <p:txBody>
            <a:bodyPr spcFirstLastPara="1" wrap="square" lIns="91425" tIns="45700" rIns="91425" bIns="45700" anchor="t" anchorCtr="0">
              <a:spAutoFit/>
            </a:bodyPr>
            <a:lstStyle/>
            <a:p>
              <a:pPr marL="0" marR="0" lvl="0" indent="0" algn="ctr" rtl="0">
                <a:lnSpc>
                  <a:spcPct val="150000"/>
                </a:lnSpc>
                <a:spcBef>
                  <a:spcPts val="0"/>
                </a:spcBef>
                <a:spcAft>
                  <a:spcPts val="0"/>
                </a:spcAft>
                <a:buNone/>
              </a:pPr>
              <a:r>
                <a:rPr lang="fr-FR" sz="2800" dirty="0">
                  <a:solidFill>
                    <a:schemeClr val="dk1"/>
                  </a:solidFill>
                </a:rPr>
                <a:t>Lame</a:t>
              </a:r>
              <a:r>
                <a:rPr lang="fr-FR" sz="2800" dirty="0">
                  <a:solidFill>
                    <a:schemeClr val="dk1"/>
                  </a:solidFill>
                  <a:latin typeface="Arial"/>
                  <a:ea typeface="Arial"/>
                  <a:cs typeface="Arial"/>
                  <a:sym typeface="Arial"/>
                </a:rPr>
                <a:t> de sang</a:t>
              </a:r>
            </a:p>
          </p:txBody>
        </p:sp>
        <p:pic>
          <p:nvPicPr>
            <p:cNvPr id="409" name="Google Shape;409;p13"/>
            <p:cNvPicPr preferRelativeResize="0"/>
            <p:nvPr/>
          </p:nvPicPr>
          <p:blipFill rotWithShape="1">
            <a:blip r:embed="rId5">
              <a:alphaModFix/>
            </a:blip>
            <a:srcRect/>
            <a:stretch/>
          </p:blipFill>
          <p:spPr>
            <a:xfrm>
              <a:off x="7844598" y="4662357"/>
              <a:ext cx="2497015" cy="1802936"/>
            </a:xfrm>
            <a:prstGeom prst="rect">
              <a:avLst/>
            </a:prstGeom>
            <a:solidFill>
              <a:schemeClr val="lt1"/>
            </a:solidFill>
            <a:ln w="12700" cap="flat" cmpd="sng">
              <a:solidFill>
                <a:schemeClr val="tx1"/>
              </a:solidFill>
              <a:prstDash val="solid"/>
              <a:miter lim="800000"/>
              <a:headEnd type="none" w="sm" len="sm"/>
              <a:tailEnd type="none" w="sm" len="sm"/>
            </a:ln>
          </p:spPr>
        </p:pic>
        <p:pic>
          <p:nvPicPr>
            <p:cNvPr id="410" name="Google Shape;410;p13"/>
            <p:cNvPicPr preferRelativeResize="0"/>
            <p:nvPr/>
          </p:nvPicPr>
          <p:blipFill rotWithShape="1">
            <a:blip r:embed="rId6">
              <a:alphaModFix/>
            </a:blip>
            <a:srcRect/>
            <a:stretch/>
          </p:blipFill>
          <p:spPr>
            <a:xfrm>
              <a:off x="7844598" y="2033445"/>
              <a:ext cx="2497015" cy="1938132"/>
            </a:xfrm>
            <a:prstGeom prst="rect">
              <a:avLst/>
            </a:prstGeom>
            <a:solidFill>
              <a:schemeClr val="lt1"/>
            </a:solidFill>
            <a:ln w="12700" cap="flat" cmpd="sng">
              <a:solidFill>
                <a:schemeClr val="tx1"/>
              </a:solidFill>
              <a:prstDash val="solid"/>
              <a:miter lim="800000"/>
              <a:headEnd type="none" w="sm" len="sm"/>
              <a:tailEnd type="none" w="sm" len="sm"/>
            </a:ln>
          </p:spPr>
        </p:pic>
      </p:gr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415"/>
        <p:cNvGrpSpPr/>
        <p:nvPr/>
      </p:nvGrpSpPr>
      <p:grpSpPr>
        <a:xfrm>
          <a:off x="0" y="0"/>
          <a:ext cx="0" cy="0"/>
          <a:chOff x="0" y="0"/>
          <a:chExt cx="0" cy="0"/>
        </a:xfrm>
      </p:grpSpPr>
      <p:sp>
        <p:nvSpPr>
          <p:cNvPr id="416" name="Google Shape;416;p14"/>
          <p:cNvSpPr/>
          <p:nvPr/>
        </p:nvSpPr>
        <p:spPr>
          <a:xfrm>
            <a:off x="2491232" y="1447644"/>
            <a:ext cx="2093551" cy="738623"/>
          </a:xfrm>
          <a:prstGeom prst="rect">
            <a:avLst/>
          </a:prstGeom>
          <a:noFill/>
          <a:ln>
            <a:noFill/>
          </a:ln>
        </p:spPr>
        <p:txBody>
          <a:bodyPr spcFirstLastPara="1" wrap="square" lIns="91425" tIns="45700" rIns="91425" bIns="45700" anchor="t" anchorCtr="0">
            <a:spAutoFit/>
          </a:bodyPr>
          <a:lstStyle/>
          <a:p>
            <a:pPr marL="0" marR="0" lvl="0" indent="0" algn="ctr" rtl="0">
              <a:lnSpc>
                <a:spcPct val="150000"/>
              </a:lnSpc>
              <a:spcBef>
                <a:spcPts val="0"/>
              </a:spcBef>
              <a:spcAft>
                <a:spcPts val="0"/>
              </a:spcAft>
              <a:buNone/>
            </a:pPr>
            <a:r>
              <a:rPr lang="fr-FR" sz="2800" dirty="0">
                <a:solidFill>
                  <a:schemeClr val="dk1"/>
                </a:solidFill>
                <a:latin typeface="Arial"/>
                <a:ea typeface="Arial"/>
                <a:cs typeface="Arial"/>
                <a:sym typeface="Arial"/>
              </a:rPr>
              <a:t>Urine</a:t>
            </a:r>
            <a:endParaRPr lang="fr-FR" dirty="0"/>
          </a:p>
        </p:txBody>
      </p:sp>
      <p:sp>
        <p:nvSpPr>
          <p:cNvPr id="417" name="Google Shape;417;p14"/>
          <p:cNvSpPr/>
          <p:nvPr/>
        </p:nvSpPr>
        <p:spPr>
          <a:xfrm>
            <a:off x="4208100" y="4168025"/>
            <a:ext cx="4419900" cy="738623"/>
          </a:xfrm>
          <a:prstGeom prst="rect">
            <a:avLst/>
          </a:prstGeom>
          <a:noFill/>
          <a:ln>
            <a:noFill/>
          </a:ln>
        </p:spPr>
        <p:txBody>
          <a:bodyPr spcFirstLastPara="1" wrap="square" lIns="91425" tIns="45700" rIns="91425" bIns="45700" anchor="t" anchorCtr="0">
            <a:spAutoFit/>
          </a:bodyPr>
          <a:lstStyle/>
          <a:p>
            <a:pPr marL="0" marR="0" lvl="0" indent="0" algn="ctr" rtl="0">
              <a:lnSpc>
                <a:spcPct val="150000"/>
              </a:lnSpc>
              <a:spcBef>
                <a:spcPts val="0"/>
              </a:spcBef>
              <a:spcAft>
                <a:spcPts val="0"/>
              </a:spcAft>
              <a:buNone/>
            </a:pPr>
            <a:r>
              <a:rPr lang="fr-FR" sz="2800" dirty="0">
                <a:solidFill>
                  <a:schemeClr val="dk1"/>
                </a:solidFill>
                <a:latin typeface="Arial"/>
                <a:ea typeface="Arial"/>
                <a:cs typeface="Arial"/>
                <a:sym typeface="Arial"/>
              </a:rPr>
              <a:t>Selles, écouvillon fécal</a:t>
            </a:r>
            <a:endParaRPr lang="fr-FR" dirty="0"/>
          </a:p>
        </p:txBody>
      </p:sp>
      <p:sp>
        <p:nvSpPr>
          <p:cNvPr id="418" name="Google Shape;418;p14"/>
          <p:cNvSpPr/>
          <p:nvPr/>
        </p:nvSpPr>
        <p:spPr>
          <a:xfrm>
            <a:off x="6629400" y="1583250"/>
            <a:ext cx="4290300" cy="5232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2800" dirty="0">
                <a:solidFill>
                  <a:schemeClr val="dk1"/>
                </a:solidFill>
                <a:latin typeface="Arial"/>
                <a:ea typeface="Arial"/>
                <a:cs typeface="Arial"/>
                <a:sym typeface="Arial"/>
              </a:rPr>
              <a:t>Liquide céphalo-rachidien</a:t>
            </a:r>
            <a:endParaRPr lang="fr-FR" dirty="0"/>
          </a:p>
        </p:txBody>
      </p:sp>
      <p:sp>
        <p:nvSpPr>
          <p:cNvPr id="419" name="Google Shape;419;p14"/>
          <p:cNvSpPr/>
          <p:nvPr/>
        </p:nvSpPr>
        <p:spPr>
          <a:xfrm>
            <a:off x="8976819" y="2234219"/>
            <a:ext cx="13191" cy="14288"/>
          </a:xfrm>
          <a:prstGeom prst="ellipse">
            <a:avLst/>
          </a:prstGeom>
          <a:solidFill>
            <a:srgbClr val="FFFFFF"/>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350">
              <a:solidFill>
                <a:schemeClr val="dk1"/>
              </a:solidFill>
              <a:latin typeface="Arial"/>
              <a:ea typeface="Arial"/>
              <a:cs typeface="Arial"/>
              <a:sym typeface="Arial"/>
            </a:endParaRPr>
          </a:p>
        </p:txBody>
      </p:sp>
      <p:pic>
        <p:nvPicPr>
          <p:cNvPr id="420" name="Google Shape;420;p14"/>
          <p:cNvPicPr preferRelativeResize="0"/>
          <p:nvPr/>
        </p:nvPicPr>
        <p:blipFill rotWithShape="1">
          <a:blip r:embed="rId3">
            <a:alphaModFix/>
          </a:blip>
          <a:srcRect/>
          <a:stretch/>
        </p:blipFill>
        <p:spPr>
          <a:xfrm>
            <a:off x="2293898" y="2160722"/>
            <a:ext cx="2582902" cy="1746533"/>
          </a:xfrm>
          <a:prstGeom prst="rect">
            <a:avLst/>
          </a:prstGeom>
          <a:noFill/>
          <a:ln w="12700" cap="flat" cmpd="sng">
            <a:solidFill>
              <a:schemeClr val="tx1"/>
            </a:solidFill>
            <a:prstDash val="solid"/>
            <a:miter lim="800000"/>
            <a:headEnd type="none" w="sm" len="sm"/>
            <a:tailEnd type="none" w="sm" len="sm"/>
          </a:ln>
        </p:spPr>
      </p:pic>
      <p:pic>
        <p:nvPicPr>
          <p:cNvPr id="421" name="Google Shape;421;p14"/>
          <p:cNvPicPr preferRelativeResize="0"/>
          <p:nvPr/>
        </p:nvPicPr>
        <p:blipFill rotWithShape="1">
          <a:blip r:embed="rId4">
            <a:alphaModFix/>
          </a:blip>
          <a:srcRect/>
          <a:stretch/>
        </p:blipFill>
        <p:spPr>
          <a:xfrm>
            <a:off x="4505347" y="4826825"/>
            <a:ext cx="3825405" cy="1513361"/>
          </a:xfrm>
          <a:prstGeom prst="rect">
            <a:avLst/>
          </a:prstGeom>
          <a:noFill/>
          <a:ln w="12700" cap="flat" cmpd="sng">
            <a:solidFill>
              <a:schemeClr val="tx1"/>
            </a:solidFill>
            <a:prstDash val="solid"/>
            <a:miter lim="800000"/>
            <a:headEnd type="none" w="sm" len="sm"/>
            <a:tailEnd type="none" w="sm" len="sm"/>
          </a:ln>
        </p:spPr>
      </p:pic>
      <p:pic>
        <p:nvPicPr>
          <p:cNvPr id="422" name="Google Shape;422;p14"/>
          <p:cNvPicPr preferRelativeResize="0"/>
          <p:nvPr/>
        </p:nvPicPr>
        <p:blipFill rotWithShape="1">
          <a:blip r:embed="rId5">
            <a:alphaModFix/>
          </a:blip>
          <a:srcRect/>
          <a:stretch/>
        </p:blipFill>
        <p:spPr>
          <a:xfrm>
            <a:off x="7530441" y="2160722"/>
            <a:ext cx="2488218" cy="1740451"/>
          </a:xfrm>
          <a:prstGeom prst="rect">
            <a:avLst/>
          </a:prstGeom>
          <a:noFill/>
          <a:ln w="12700" cap="flat" cmpd="sng">
            <a:solidFill>
              <a:schemeClr val="tx1"/>
            </a:solidFill>
            <a:prstDash val="solid"/>
            <a:miter lim="800000"/>
            <a:headEnd type="none" w="sm" len="sm"/>
            <a:tailEnd type="none" w="sm" len="sm"/>
          </a:ln>
        </p:spPr>
      </p:pic>
      <p:sp>
        <p:nvSpPr>
          <p:cNvPr id="423" name="Google Shape;423;p14"/>
          <p:cNvSpPr txBox="1">
            <a:spLocks noGrp="1"/>
          </p:cNvSpPr>
          <p:nvPr>
            <p:ph type="title"/>
          </p:nvPr>
        </p:nvSpPr>
        <p:spPr>
          <a:xfrm>
            <a:off x="838200" y="471826"/>
            <a:ext cx="10515600" cy="8001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Autres types de spécimens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428"/>
        <p:cNvGrpSpPr/>
        <p:nvPr/>
      </p:nvGrpSpPr>
      <p:grpSpPr>
        <a:xfrm>
          <a:off x="0" y="0"/>
          <a:ext cx="0" cy="0"/>
          <a:chOff x="0" y="0"/>
          <a:chExt cx="0" cy="0"/>
        </a:xfrm>
      </p:grpSpPr>
      <p:sp>
        <p:nvSpPr>
          <p:cNvPr id="429" name="Google Shape;429;p15"/>
          <p:cNvSpPr txBox="1">
            <a:spLocks noGrp="1"/>
          </p:cNvSpPr>
          <p:nvPr>
            <p:ph type="title"/>
          </p:nvPr>
        </p:nvSpPr>
        <p:spPr>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a:latin typeface="Franklin Gothic Medium" panose="020B0603020102020204" pitchFamily="34" charset="0"/>
              </a:rPr>
              <a:t>Liste de contrôle pour le prélèvement d'échantillons de laboratoire</a:t>
            </a:r>
          </a:p>
        </p:txBody>
      </p:sp>
      <p:graphicFrame>
        <p:nvGraphicFramePr>
          <p:cNvPr id="430" name="Google Shape;430;p15"/>
          <p:cNvGraphicFramePr/>
          <p:nvPr>
            <p:extLst>
              <p:ext uri="{D42A27DB-BD31-4B8C-83A1-F6EECF244321}">
                <p14:modId xmlns:p14="http://schemas.microsoft.com/office/powerpoint/2010/main" val="3502180462"/>
              </p:ext>
            </p:extLst>
          </p:nvPr>
        </p:nvGraphicFramePr>
        <p:xfrm>
          <a:off x="838200" y="1523242"/>
          <a:ext cx="11026196" cy="701050"/>
        </p:xfrm>
        <a:graphic>
          <a:graphicData uri="http://schemas.openxmlformats.org/drawingml/2006/table">
            <a:tbl>
              <a:tblPr firstRow="1" bandRow="1">
                <a:solidFill>
                  <a:schemeClr val="accent6"/>
                </a:solidFill>
                <a:tableStyleId>{909BB95D-2957-4ACE-B5B3-951823626E04}</a:tableStyleId>
              </a:tblPr>
              <a:tblGrid>
                <a:gridCol w="3204411">
                  <a:extLst>
                    <a:ext uri="{9D8B030D-6E8A-4147-A177-3AD203B41FA5}">
                      <a16:colId xmlns:a16="http://schemas.microsoft.com/office/drawing/2014/main" val="20000"/>
                    </a:ext>
                  </a:extLst>
                </a:gridCol>
                <a:gridCol w="2695073">
                  <a:extLst>
                    <a:ext uri="{9D8B030D-6E8A-4147-A177-3AD203B41FA5}">
                      <a16:colId xmlns:a16="http://schemas.microsoft.com/office/drawing/2014/main" val="20001"/>
                    </a:ext>
                  </a:extLst>
                </a:gridCol>
                <a:gridCol w="2551199">
                  <a:extLst>
                    <a:ext uri="{9D8B030D-6E8A-4147-A177-3AD203B41FA5}">
                      <a16:colId xmlns:a16="http://schemas.microsoft.com/office/drawing/2014/main" val="20002"/>
                    </a:ext>
                  </a:extLst>
                </a:gridCol>
                <a:gridCol w="2575513">
                  <a:extLst>
                    <a:ext uri="{9D8B030D-6E8A-4147-A177-3AD203B41FA5}">
                      <a16:colId xmlns:a16="http://schemas.microsoft.com/office/drawing/2014/main" val="20003"/>
                    </a:ext>
                  </a:extLst>
                </a:gridCol>
              </a:tblGrid>
              <a:tr h="370850">
                <a:tc>
                  <a:txBody>
                    <a:bodyPr/>
                    <a:lstStyle/>
                    <a:p>
                      <a:pPr marL="0" marR="0" lvl="0" indent="0" algn="ctr" rtl="0">
                        <a:spcBef>
                          <a:spcPts val="0"/>
                        </a:spcBef>
                        <a:spcAft>
                          <a:spcPts val="0"/>
                        </a:spcAft>
                        <a:buNone/>
                      </a:pPr>
                      <a:r>
                        <a:rPr lang="fr-FR" sz="2000" b="1" u="none" strike="noStrike" cap="none" dirty="0">
                          <a:solidFill>
                            <a:schemeClr val="dk1"/>
                          </a:solidFill>
                          <a:latin typeface="Arial"/>
                          <a:ea typeface="Arial"/>
                          <a:cs typeface="Arial"/>
                          <a:sym typeface="Arial"/>
                        </a:rPr>
                        <a:t>Documents</a:t>
                      </a:r>
                      <a:endParaRPr dirty="0"/>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tc>
                  <a:txBody>
                    <a:bodyPr/>
                    <a:lstStyle/>
                    <a:p>
                      <a:pPr marL="0" marR="0" lvl="0" indent="0" algn="ctr" rtl="0">
                        <a:spcBef>
                          <a:spcPts val="0"/>
                        </a:spcBef>
                        <a:spcAft>
                          <a:spcPts val="0"/>
                        </a:spcAft>
                        <a:buNone/>
                      </a:pPr>
                      <a:r>
                        <a:rPr lang="fr-FR" sz="2000" b="1" u="none" strike="noStrike" cap="none" dirty="0">
                          <a:solidFill>
                            <a:schemeClr val="dk1"/>
                          </a:solidFill>
                          <a:latin typeface="Arial"/>
                          <a:ea typeface="Arial"/>
                          <a:cs typeface="Arial"/>
                          <a:sym typeface="Arial"/>
                        </a:rPr>
                        <a:t>EPI</a:t>
                      </a:r>
                      <a:endParaRPr dirty="0"/>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tc>
                  <a:txBody>
                    <a:bodyPr/>
                    <a:lstStyle/>
                    <a:p>
                      <a:pPr marL="0" marR="0" lvl="0" indent="0" algn="ctr" rtl="0">
                        <a:spcBef>
                          <a:spcPts val="0"/>
                        </a:spcBef>
                        <a:spcAft>
                          <a:spcPts val="0"/>
                        </a:spcAft>
                        <a:buNone/>
                      </a:pPr>
                      <a:r>
                        <a:rPr lang="fr-FR" sz="2000" b="1" u="none" strike="noStrike" cap="none" dirty="0">
                          <a:solidFill>
                            <a:schemeClr val="dk1"/>
                          </a:solidFill>
                          <a:latin typeface="Arial"/>
                          <a:ea typeface="Arial"/>
                          <a:cs typeface="Arial"/>
                          <a:sym typeface="Arial"/>
                        </a:rPr>
                        <a:t>Prélèvement d'échantillons</a:t>
                      </a:r>
                      <a:endParaRPr dirty="0"/>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tc>
                  <a:txBody>
                    <a:bodyPr/>
                    <a:lstStyle/>
                    <a:p>
                      <a:pPr marL="0" marR="0" lvl="0" indent="0" algn="ctr" rtl="0">
                        <a:spcBef>
                          <a:spcPts val="0"/>
                        </a:spcBef>
                        <a:spcAft>
                          <a:spcPts val="0"/>
                        </a:spcAft>
                        <a:buNone/>
                      </a:pPr>
                      <a:r>
                        <a:rPr lang="fr-FR" sz="2000" b="1" u="none" strike="noStrike" cap="none" dirty="0">
                          <a:solidFill>
                            <a:schemeClr val="dk1"/>
                          </a:solidFill>
                          <a:latin typeface="Arial"/>
                          <a:ea typeface="Arial"/>
                          <a:cs typeface="Arial"/>
                          <a:sym typeface="Arial"/>
                        </a:rPr>
                        <a:t>Emballage et transport</a:t>
                      </a:r>
                      <a:endParaRPr dirty="0"/>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extLst>
                  <a:ext uri="{0D108BD9-81ED-4DB2-BD59-A6C34878D82A}">
                    <a16:rowId xmlns:a16="http://schemas.microsoft.com/office/drawing/2014/main" val="10000"/>
                  </a:ext>
                </a:extLst>
              </a:tr>
            </a:tbl>
          </a:graphicData>
        </a:graphic>
      </p:graphicFrame>
      <p:graphicFrame>
        <p:nvGraphicFramePr>
          <p:cNvPr id="432" name="Google Shape;432;p15"/>
          <p:cNvGraphicFramePr/>
          <p:nvPr>
            <p:extLst>
              <p:ext uri="{D42A27DB-BD31-4B8C-83A1-F6EECF244321}">
                <p14:modId xmlns:p14="http://schemas.microsoft.com/office/powerpoint/2010/main" val="1892227963"/>
              </p:ext>
            </p:extLst>
          </p:nvPr>
        </p:nvGraphicFramePr>
        <p:xfrm>
          <a:off x="838199" y="2224292"/>
          <a:ext cx="11026197" cy="3763800"/>
        </p:xfrm>
        <a:graphic>
          <a:graphicData uri="http://schemas.openxmlformats.org/drawingml/2006/table">
            <a:tbl>
              <a:tblPr>
                <a:noFill/>
                <a:tableStyleId>{BBE12D2A-BCA0-46B6-8DA1-630158CA39E6}</a:tableStyleId>
              </a:tblPr>
              <a:tblGrid>
                <a:gridCol w="3213068">
                  <a:extLst>
                    <a:ext uri="{9D8B030D-6E8A-4147-A177-3AD203B41FA5}">
                      <a16:colId xmlns:a16="http://schemas.microsoft.com/office/drawing/2014/main" val="20000"/>
                    </a:ext>
                  </a:extLst>
                </a:gridCol>
                <a:gridCol w="2691918">
                  <a:extLst>
                    <a:ext uri="{9D8B030D-6E8A-4147-A177-3AD203B41FA5}">
                      <a16:colId xmlns:a16="http://schemas.microsoft.com/office/drawing/2014/main" val="20001"/>
                    </a:ext>
                  </a:extLst>
                </a:gridCol>
                <a:gridCol w="2545194">
                  <a:extLst>
                    <a:ext uri="{9D8B030D-6E8A-4147-A177-3AD203B41FA5}">
                      <a16:colId xmlns:a16="http://schemas.microsoft.com/office/drawing/2014/main" val="20002"/>
                    </a:ext>
                  </a:extLst>
                </a:gridCol>
                <a:gridCol w="2576017">
                  <a:extLst>
                    <a:ext uri="{9D8B030D-6E8A-4147-A177-3AD203B41FA5}">
                      <a16:colId xmlns:a16="http://schemas.microsoft.com/office/drawing/2014/main" val="20003"/>
                    </a:ext>
                  </a:extLst>
                </a:gridCol>
              </a:tblGrid>
              <a:tr h="3763800">
                <a:tc>
                  <a:txBody>
                    <a:bodyPr/>
                    <a:lstStyle/>
                    <a:p>
                      <a:pPr marL="0" marR="0" lvl="0" indent="-114300" algn="l" rtl="0">
                        <a:spcBef>
                          <a:spcPts val="0"/>
                        </a:spcBef>
                        <a:spcAft>
                          <a:spcPts val="0"/>
                        </a:spcAft>
                        <a:buClr>
                          <a:srgbClr val="000000"/>
                        </a:buClr>
                        <a:buSzPts val="1800"/>
                        <a:buFont typeface="Arial"/>
                        <a:buChar char="•"/>
                      </a:pPr>
                      <a:r>
                        <a:rPr lang="fr-FR" sz="1800" b="0" i="0" u="none" strike="noStrike" cap="none" dirty="0">
                          <a:solidFill>
                            <a:srgbClr val="000000"/>
                          </a:solidFill>
                          <a:latin typeface="Arial"/>
                          <a:ea typeface="Arial"/>
                          <a:cs typeface="Arial"/>
                          <a:sym typeface="Arial"/>
                        </a:rPr>
                        <a:t>Procédures opérationnelles normalisées détaillées​</a:t>
                      </a:r>
                      <a:endParaRPr dirty="0"/>
                    </a:p>
                    <a:p>
                      <a:pPr marL="0" marR="0" lvl="0" indent="-114300" algn="l" rtl="0">
                        <a:spcBef>
                          <a:spcPts val="0"/>
                        </a:spcBef>
                        <a:spcAft>
                          <a:spcPts val="0"/>
                        </a:spcAft>
                        <a:buClr>
                          <a:srgbClr val="000000"/>
                        </a:buClr>
                        <a:buSzPts val="1800"/>
                        <a:buFont typeface="Arial"/>
                        <a:buChar char="•"/>
                      </a:pPr>
                      <a:r>
                        <a:rPr lang="fr-FR" sz="1800" b="0" i="0" u="none" strike="noStrike" cap="none" dirty="0">
                          <a:solidFill>
                            <a:srgbClr val="000000"/>
                          </a:solidFill>
                          <a:latin typeface="Arial"/>
                          <a:ea typeface="Arial"/>
                          <a:cs typeface="Arial"/>
                          <a:sym typeface="Arial"/>
                        </a:rPr>
                        <a:t>Lignes directrices​</a:t>
                      </a:r>
                      <a:endParaRPr dirty="0"/>
                    </a:p>
                    <a:p>
                      <a:pPr marL="0" marR="0" lvl="0" indent="-114300" algn="l" rtl="0">
                        <a:spcBef>
                          <a:spcPts val="0"/>
                        </a:spcBef>
                        <a:spcAft>
                          <a:spcPts val="0"/>
                        </a:spcAft>
                        <a:buClr>
                          <a:srgbClr val="000000"/>
                        </a:buClr>
                        <a:buSzPts val="1800"/>
                        <a:buFont typeface="Arial"/>
                        <a:buChar char="•"/>
                      </a:pPr>
                      <a:r>
                        <a:rPr lang="fr-FR" sz="1800" b="0" i="0" u="none" strike="noStrike" cap="none" dirty="0">
                          <a:solidFill>
                            <a:srgbClr val="000000"/>
                          </a:solidFill>
                          <a:latin typeface="Arial"/>
                          <a:ea typeface="Arial"/>
                          <a:cs typeface="Arial"/>
                          <a:sym typeface="Arial"/>
                        </a:rPr>
                        <a:t>Exemples d'étiquettes​</a:t>
                      </a:r>
                      <a:endParaRPr dirty="0"/>
                    </a:p>
                    <a:p>
                      <a:pPr marL="0" marR="0" lvl="0" indent="-114300" algn="l" rtl="0">
                        <a:spcBef>
                          <a:spcPts val="0"/>
                        </a:spcBef>
                        <a:spcAft>
                          <a:spcPts val="0"/>
                        </a:spcAft>
                        <a:buClr>
                          <a:srgbClr val="000000"/>
                        </a:buClr>
                        <a:buSzPts val="1800"/>
                        <a:buFont typeface="Arial"/>
                        <a:buChar char="•"/>
                      </a:pPr>
                      <a:r>
                        <a:rPr lang="fr-FR" sz="1800" b="0" i="0" u="none" strike="noStrike" cap="none" dirty="0">
                          <a:solidFill>
                            <a:srgbClr val="000000"/>
                          </a:solidFill>
                          <a:latin typeface="Arial"/>
                          <a:ea typeface="Arial"/>
                          <a:cs typeface="Arial"/>
                          <a:sym typeface="Arial"/>
                        </a:rPr>
                        <a:t>Formulaires d'identification </a:t>
                      </a:r>
                      <a:br>
                        <a:rPr lang="fr-FR" sz="1800" b="0" i="0" u="none" strike="noStrike" cap="none" dirty="0">
                          <a:solidFill>
                            <a:srgbClr val="000000"/>
                          </a:solidFill>
                          <a:latin typeface="Arial"/>
                          <a:ea typeface="Arial"/>
                          <a:cs typeface="Arial"/>
                          <a:sym typeface="Arial"/>
                        </a:rPr>
                      </a:br>
                      <a:r>
                        <a:rPr lang="fr-FR" sz="1800" b="0" i="0" u="none" strike="noStrike" cap="none" dirty="0">
                          <a:solidFill>
                            <a:srgbClr val="000000"/>
                          </a:solidFill>
                          <a:latin typeface="Arial"/>
                          <a:ea typeface="Arial"/>
                          <a:cs typeface="Arial"/>
                          <a:sym typeface="Arial"/>
                        </a:rPr>
                        <a:t>des cas​</a:t>
                      </a:r>
                      <a:endParaRPr dirty="0"/>
                    </a:p>
                    <a:p>
                      <a:pPr marL="0" marR="0" lvl="0" indent="-114300" algn="l" rtl="0">
                        <a:spcBef>
                          <a:spcPts val="0"/>
                        </a:spcBef>
                        <a:spcAft>
                          <a:spcPts val="0"/>
                        </a:spcAft>
                        <a:buClr>
                          <a:srgbClr val="000000"/>
                        </a:buClr>
                        <a:buSzPts val="1800"/>
                        <a:buFont typeface="Arial"/>
                        <a:buChar char="•"/>
                      </a:pPr>
                      <a:r>
                        <a:rPr lang="fr-FR" sz="1800" b="0" i="0" u="none" strike="noStrike" cap="none" dirty="0">
                          <a:solidFill>
                            <a:srgbClr val="000000"/>
                          </a:solidFill>
                          <a:latin typeface="Arial"/>
                          <a:ea typeface="Arial"/>
                          <a:cs typeface="Arial"/>
                          <a:sym typeface="Arial"/>
                        </a:rPr>
                        <a:t>Liste des </a:t>
                      </a:r>
                      <a:r>
                        <a:rPr lang="fr-FR" sz="1800" dirty="0"/>
                        <a:t>cas</a:t>
                      </a:r>
                      <a:endParaRPr dirty="0"/>
                    </a:p>
                    <a:p>
                      <a:pPr marL="0" marR="0" lvl="0" indent="-114300" algn="l" rtl="0">
                        <a:spcBef>
                          <a:spcPts val="0"/>
                        </a:spcBef>
                        <a:spcAft>
                          <a:spcPts val="0"/>
                        </a:spcAft>
                        <a:buClr>
                          <a:srgbClr val="000000"/>
                        </a:buClr>
                        <a:buSzPts val="1800"/>
                        <a:buFont typeface="Arial"/>
                        <a:buChar char="•"/>
                      </a:pPr>
                      <a:r>
                        <a:rPr lang="fr-FR" sz="1800" b="0" i="0" u="none" strike="noStrike" cap="none" dirty="0">
                          <a:solidFill>
                            <a:srgbClr val="000000"/>
                          </a:solidFill>
                          <a:latin typeface="Arial"/>
                          <a:ea typeface="Arial"/>
                          <a:cs typeface="Arial"/>
                          <a:sym typeface="Arial"/>
                        </a:rPr>
                        <a:t>Codes-barres​</a:t>
                      </a:r>
                      <a:endParaRPr dirty="0"/>
                    </a:p>
                    <a:p>
                      <a:pPr marL="0" marR="0" lvl="0" indent="-114300" algn="l" rtl="0">
                        <a:spcBef>
                          <a:spcPts val="0"/>
                        </a:spcBef>
                        <a:spcAft>
                          <a:spcPts val="0"/>
                        </a:spcAft>
                        <a:buClr>
                          <a:srgbClr val="000000"/>
                        </a:buClr>
                        <a:buSzPts val="1800"/>
                        <a:buFont typeface="Arial"/>
                        <a:buChar char="•"/>
                      </a:pPr>
                      <a:r>
                        <a:rPr lang="fr-FR" sz="1800" b="0" i="0" u="none" strike="noStrike" cap="none" dirty="0">
                          <a:solidFill>
                            <a:srgbClr val="000000"/>
                          </a:solidFill>
                          <a:latin typeface="Arial"/>
                          <a:ea typeface="Arial"/>
                          <a:cs typeface="Arial"/>
                          <a:sym typeface="Arial"/>
                        </a:rPr>
                        <a:t>Marqueurs permanents​</a:t>
                      </a:r>
                      <a:endParaRPr dirty="0"/>
                    </a:p>
                  </a:txBody>
                  <a:tcPr marL="85325" marR="85325" marT="42650" marB="42650">
                    <a:lnL w="12200" cap="flat" cmpd="sng">
                      <a:solidFill>
                        <a:srgbClr val="000000"/>
                      </a:solidFill>
                      <a:prstDash val="solid"/>
                      <a:round/>
                      <a:headEnd type="none" w="sm" len="sm"/>
                      <a:tailEnd type="none" w="sm" len="sm"/>
                    </a:lnL>
                    <a:lnR w="12200" cap="flat" cmpd="sng" algn="ctr">
                      <a:solidFill>
                        <a:srgbClr val="000000"/>
                      </a:solidFill>
                      <a:prstDash val="solid"/>
                      <a:round/>
                      <a:headEnd type="none" w="sm" len="sm"/>
                      <a:tailEnd type="none" w="sm" len="sm"/>
                    </a:lnR>
                    <a:lnT w="12200" cap="flat" cmpd="sng" algn="ctr">
                      <a:solidFill>
                        <a:srgbClr val="000000"/>
                      </a:solidFill>
                      <a:prstDash val="solid"/>
                      <a:round/>
                      <a:headEnd type="none" w="sm" len="sm"/>
                      <a:tailEnd type="none" w="sm" len="sm"/>
                    </a:lnT>
                    <a:lnB w="12200" cap="flat" cmpd="sng">
                      <a:solidFill>
                        <a:srgbClr val="000000"/>
                      </a:solidFill>
                      <a:prstDash val="solid"/>
                      <a:round/>
                      <a:headEnd type="none" w="sm" len="sm"/>
                      <a:tailEnd type="none" w="sm" len="sm"/>
                    </a:lnB>
                    <a:solidFill>
                      <a:srgbClr val="FFFFFF"/>
                    </a:solidFill>
                  </a:tcPr>
                </a:tc>
                <a:tc>
                  <a:txBody>
                    <a:bodyPr/>
                    <a:lstStyle/>
                    <a:p>
                      <a:pPr marL="0" marR="0" lvl="0" indent="-114300" algn="l" rtl="0">
                        <a:spcBef>
                          <a:spcPts val="0"/>
                        </a:spcBef>
                        <a:spcAft>
                          <a:spcPts val="0"/>
                        </a:spcAft>
                        <a:buClr>
                          <a:srgbClr val="000000"/>
                        </a:buClr>
                        <a:buSzPts val="1800"/>
                        <a:buFont typeface="Arial"/>
                        <a:buChar char="•"/>
                      </a:pPr>
                      <a:r>
                        <a:rPr lang="fr-FR" sz="1800" b="0" i="0" u="none" strike="noStrike" cap="none" dirty="0">
                          <a:solidFill>
                            <a:srgbClr val="000000"/>
                          </a:solidFill>
                          <a:latin typeface="Arial"/>
                          <a:ea typeface="Arial"/>
                          <a:cs typeface="Arial"/>
                          <a:sym typeface="Arial"/>
                        </a:rPr>
                        <a:t>Blouse ​</a:t>
                      </a:r>
                      <a:endParaRPr dirty="0"/>
                    </a:p>
                    <a:p>
                      <a:pPr marL="0" marR="0" lvl="0" indent="-114300" algn="l" rtl="0">
                        <a:spcBef>
                          <a:spcPts val="0"/>
                        </a:spcBef>
                        <a:spcAft>
                          <a:spcPts val="0"/>
                        </a:spcAft>
                        <a:buClr>
                          <a:srgbClr val="000000"/>
                        </a:buClr>
                        <a:buSzPts val="1800"/>
                        <a:buFont typeface="Arial"/>
                        <a:buChar char="•"/>
                      </a:pPr>
                      <a:r>
                        <a:rPr lang="fr-FR" sz="1800" b="0" i="0" u="none" strike="noStrike" cap="none" dirty="0">
                          <a:solidFill>
                            <a:srgbClr val="000000"/>
                          </a:solidFill>
                          <a:latin typeface="Arial"/>
                          <a:ea typeface="Arial"/>
                          <a:cs typeface="Arial"/>
                          <a:sym typeface="Arial"/>
                        </a:rPr>
                        <a:t>Masques​</a:t>
                      </a:r>
                      <a:endParaRPr dirty="0"/>
                    </a:p>
                    <a:p>
                      <a:pPr marL="0" marR="0" lvl="0" indent="-114300" algn="l" rtl="0">
                        <a:spcBef>
                          <a:spcPts val="0"/>
                        </a:spcBef>
                        <a:spcAft>
                          <a:spcPts val="0"/>
                        </a:spcAft>
                        <a:buClr>
                          <a:srgbClr val="000000"/>
                        </a:buClr>
                        <a:buSzPts val="1800"/>
                        <a:buFont typeface="Arial"/>
                        <a:buChar char="•"/>
                      </a:pPr>
                      <a:r>
                        <a:rPr lang="fr-FR" sz="1800" b="0" i="0" u="none" strike="noStrike" cap="none" dirty="0">
                          <a:solidFill>
                            <a:srgbClr val="000000"/>
                          </a:solidFill>
                          <a:latin typeface="Arial"/>
                          <a:ea typeface="Arial"/>
                          <a:cs typeface="Arial"/>
                          <a:sym typeface="Arial"/>
                        </a:rPr>
                        <a:t>Gants​</a:t>
                      </a:r>
                      <a:endParaRPr dirty="0"/>
                    </a:p>
                    <a:p>
                      <a:pPr marL="0" marR="0" lvl="0" indent="-114300" algn="l" rtl="0">
                        <a:spcBef>
                          <a:spcPts val="0"/>
                        </a:spcBef>
                        <a:spcAft>
                          <a:spcPts val="0"/>
                        </a:spcAft>
                        <a:buClr>
                          <a:srgbClr val="000000"/>
                        </a:buClr>
                        <a:buSzPts val="1800"/>
                        <a:buFont typeface="Arial"/>
                        <a:buChar char="•"/>
                      </a:pPr>
                      <a:r>
                        <a:rPr lang="fr-FR" sz="1800" b="0" i="0" u="none" strike="noStrike" cap="none" dirty="0">
                          <a:solidFill>
                            <a:srgbClr val="000000"/>
                          </a:solidFill>
                          <a:latin typeface="Arial"/>
                          <a:ea typeface="Arial"/>
                          <a:cs typeface="Arial"/>
                          <a:sym typeface="Arial"/>
                        </a:rPr>
                        <a:t>Chlore​</a:t>
                      </a:r>
                      <a:endParaRPr dirty="0"/>
                    </a:p>
                    <a:p>
                      <a:pPr marL="0" marR="0" lvl="0" indent="-114300" algn="l" rtl="0">
                        <a:spcBef>
                          <a:spcPts val="0"/>
                        </a:spcBef>
                        <a:spcAft>
                          <a:spcPts val="0"/>
                        </a:spcAft>
                        <a:buClr>
                          <a:srgbClr val="000000"/>
                        </a:buClr>
                        <a:buSzPts val="1800"/>
                        <a:buFont typeface="Arial"/>
                        <a:buChar char="•"/>
                      </a:pPr>
                      <a:r>
                        <a:rPr lang="fr-FR" sz="1800" b="0" i="0" u="none" strike="noStrike" cap="none" dirty="0">
                          <a:solidFill>
                            <a:srgbClr val="000000"/>
                          </a:solidFill>
                          <a:latin typeface="Arial"/>
                          <a:ea typeface="Arial"/>
                          <a:cs typeface="Arial"/>
                          <a:sym typeface="Arial"/>
                        </a:rPr>
                        <a:t>Alcool​</a:t>
                      </a:r>
                      <a:endParaRPr dirty="0"/>
                    </a:p>
                    <a:p>
                      <a:pPr marL="0" marR="0" lvl="0" indent="-114300" algn="l" rtl="0">
                        <a:spcBef>
                          <a:spcPts val="0"/>
                        </a:spcBef>
                        <a:spcAft>
                          <a:spcPts val="0"/>
                        </a:spcAft>
                        <a:buClr>
                          <a:srgbClr val="000000"/>
                        </a:buClr>
                        <a:buSzPts val="1800"/>
                        <a:buFont typeface="Arial"/>
                        <a:buChar char="•"/>
                      </a:pPr>
                      <a:r>
                        <a:rPr lang="fr-FR" sz="1800" b="0" i="0" u="none" strike="noStrike" cap="none" dirty="0">
                          <a:solidFill>
                            <a:srgbClr val="000000"/>
                          </a:solidFill>
                          <a:latin typeface="Arial"/>
                          <a:ea typeface="Arial"/>
                          <a:cs typeface="Arial"/>
                          <a:sym typeface="Arial"/>
                        </a:rPr>
                        <a:t>Sacs pour déchets </a:t>
                      </a:r>
                      <a:br>
                        <a:rPr lang="fr-FR" sz="1800" b="0" i="0" u="none" strike="noStrike" cap="none" dirty="0">
                          <a:solidFill>
                            <a:srgbClr val="000000"/>
                          </a:solidFill>
                          <a:latin typeface="Arial"/>
                          <a:ea typeface="Arial"/>
                          <a:cs typeface="Arial"/>
                          <a:sym typeface="Arial"/>
                        </a:rPr>
                      </a:br>
                      <a:r>
                        <a:rPr lang="fr-FR" sz="1800" b="0" i="0" u="none" strike="noStrike" cap="none" dirty="0">
                          <a:solidFill>
                            <a:srgbClr val="000000"/>
                          </a:solidFill>
                          <a:latin typeface="Arial"/>
                          <a:ea typeface="Arial"/>
                          <a:cs typeface="Arial"/>
                          <a:sym typeface="Arial"/>
                        </a:rPr>
                        <a:t>biologiques​</a:t>
                      </a:r>
                      <a:endParaRPr dirty="0"/>
                    </a:p>
                    <a:p>
                      <a:pPr marL="0" marR="0" lvl="0" indent="-114300" algn="l" rtl="0">
                        <a:spcBef>
                          <a:spcPts val="0"/>
                        </a:spcBef>
                        <a:spcAft>
                          <a:spcPts val="0"/>
                        </a:spcAft>
                        <a:buClr>
                          <a:srgbClr val="000000"/>
                        </a:buClr>
                        <a:buSzPts val="1800"/>
                        <a:buFont typeface="Arial"/>
                        <a:buChar char="•"/>
                      </a:pPr>
                      <a:r>
                        <a:rPr lang="fr-FR" sz="1800" b="0" i="0" u="none" strike="noStrike" cap="none" dirty="0">
                          <a:solidFill>
                            <a:srgbClr val="000000"/>
                          </a:solidFill>
                          <a:latin typeface="Arial"/>
                          <a:ea typeface="Arial"/>
                          <a:cs typeface="Arial"/>
                          <a:sym typeface="Arial"/>
                        </a:rPr>
                        <a:t>Récipients pour objets </a:t>
                      </a:r>
                      <a:br>
                        <a:rPr lang="fr-FR" sz="1800" b="0" i="0" u="none" strike="noStrike" cap="none" dirty="0">
                          <a:solidFill>
                            <a:srgbClr val="000000"/>
                          </a:solidFill>
                          <a:latin typeface="Arial"/>
                          <a:ea typeface="Arial"/>
                          <a:cs typeface="Arial"/>
                          <a:sym typeface="Arial"/>
                        </a:rPr>
                      </a:br>
                      <a:r>
                        <a:rPr lang="fr-FR" sz="1800" b="0" i="0" u="none" strike="noStrike" cap="none" dirty="0">
                          <a:solidFill>
                            <a:srgbClr val="000000"/>
                          </a:solidFill>
                          <a:latin typeface="Arial"/>
                          <a:ea typeface="Arial"/>
                          <a:cs typeface="Arial"/>
                          <a:sym typeface="Arial"/>
                        </a:rPr>
                        <a:t>tranchants​</a:t>
                      </a:r>
                      <a:endParaRPr dirty="0"/>
                    </a:p>
                    <a:p>
                      <a:pPr marL="0" marR="0" lvl="0" indent="-114300" algn="l" rtl="0">
                        <a:spcBef>
                          <a:spcPts val="0"/>
                        </a:spcBef>
                        <a:spcAft>
                          <a:spcPts val="0"/>
                        </a:spcAft>
                        <a:buClr>
                          <a:srgbClr val="000000"/>
                        </a:buClr>
                        <a:buSzPts val="1800"/>
                        <a:buFont typeface="Arial"/>
                        <a:buChar char="•"/>
                      </a:pPr>
                      <a:r>
                        <a:rPr lang="fr-FR" sz="1800" b="0" i="0" u="none" strike="noStrike" cap="none" dirty="0">
                          <a:solidFill>
                            <a:srgbClr val="000000"/>
                          </a:solidFill>
                          <a:latin typeface="Arial"/>
                          <a:ea typeface="Arial"/>
                          <a:cs typeface="Arial"/>
                          <a:sym typeface="Arial"/>
                        </a:rPr>
                        <a:t>Matériaux absorbants​</a:t>
                      </a:r>
                      <a:endParaRPr dirty="0"/>
                    </a:p>
                  </a:txBody>
                  <a:tcPr marL="85325" marR="85325" marT="42650" marB="42650">
                    <a:lnL w="12200" cap="flat" cmpd="sng" algn="ctr">
                      <a:solidFill>
                        <a:srgbClr val="000000"/>
                      </a:solidFill>
                      <a:prstDash val="solid"/>
                      <a:round/>
                      <a:headEnd type="none" w="sm" len="sm"/>
                      <a:tailEnd type="none" w="sm" len="sm"/>
                    </a:lnL>
                    <a:lnR w="12200" cap="flat" cmpd="sng" algn="ctr">
                      <a:solidFill>
                        <a:srgbClr val="000000"/>
                      </a:solidFill>
                      <a:prstDash val="solid"/>
                      <a:round/>
                      <a:headEnd type="none" w="sm" len="sm"/>
                      <a:tailEnd type="none" w="sm" len="sm"/>
                    </a:lnR>
                    <a:lnT w="12200" cap="flat" cmpd="sng" algn="ctr">
                      <a:solidFill>
                        <a:srgbClr val="000000"/>
                      </a:solidFill>
                      <a:prstDash val="solid"/>
                      <a:round/>
                      <a:headEnd type="none" w="sm" len="sm"/>
                      <a:tailEnd type="none" w="sm" len="sm"/>
                    </a:lnT>
                    <a:lnB w="12200" cap="flat" cmpd="sng">
                      <a:solidFill>
                        <a:srgbClr val="000000"/>
                      </a:solidFill>
                      <a:prstDash val="solid"/>
                      <a:round/>
                      <a:headEnd type="none" w="sm" len="sm"/>
                      <a:tailEnd type="none" w="sm" len="sm"/>
                    </a:lnB>
                    <a:solidFill>
                      <a:srgbClr val="FFFFFF"/>
                    </a:solidFill>
                  </a:tcPr>
                </a:tc>
                <a:tc>
                  <a:txBody>
                    <a:bodyPr/>
                    <a:lstStyle/>
                    <a:p>
                      <a:pPr marL="0" marR="0" lvl="0" indent="-114300" algn="l" rtl="0">
                        <a:spcBef>
                          <a:spcPts val="0"/>
                        </a:spcBef>
                        <a:spcAft>
                          <a:spcPts val="0"/>
                        </a:spcAft>
                        <a:buClr>
                          <a:srgbClr val="000000"/>
                        </a:buClr>
                        <a:buSzPts val="1800"/>
                        <a:buFont typeface="Arial"/>
                        <a:buChar char="•"/>
                      </a:pPr>
                      <a:r>
                        <a:rPr lang="fr-FR" sz="1800" b="0" i="0" u="none" strike="noStrike" cap="none" dirty="0">
                          <a:solidFill>
                            <a:srgbClr val="000000"/>
                          </a:solidFill>
                          <a:latin typeface="Arial"/>
                          <a:ea typeface="Arial"/>
                          <a:cs typeface="Arial"/>
                          <a:sym typeface="Arial"/>
                        </a:rPr>
                        <a:t>Porte-tubes​</a:t>
                      </a:r>
                      <a:endParaRPr dirty="0"/>
                    </a:p>
                    <a:p>
                      <a:pPr marL="0" marR="0" lvl="0" indent="-114300" algn="l" rtl="0">
                        <a:spcBef>
                          <a:spcPts val="0"/>
                        </a:spcBef>
                        <a:spcAft>
                          <a:spcPts val="0"/>
                        </a:spcAft>
                        <a:buClr>
                          <a:srgbClr val="000000"/>
                        </a:buClr>
                        <a:buSzPts val="1800"/>
                        <a:buFont typeface="Arial"/>
                        <a:buChar char="•"/>
                      </a:pPr>
                      <a:r>
                        <a:rPr lang="fr-FR" sz="1800" b="0" i="0" u="none" strike="noStrike" cap="none" dirty="0">
                          <a:solidFill>
                            <a:srgbClr val="000000"/>
                          </a:solidFill>
                          <a:latin typeface="Arial"/>
                          <a:ea typeface="Arial"/>
                          <a:cs typeface="Arial"/>
                          <a:sym typeface="Arial"/>
                        </a:rPr>
                        <a:t>Aiguilles​</a:t>
                      </a:r>
                      <a:endParaRPr dirty="0"/>
                    </a:p>
                    <a:p>
                      <a:pPr marL="0" marR="0" lvl="0" indent="-114300" algn="l" rtl="0">
                        <a:spcBef>
                          <a:spcPts val="0"/>
                        </a:spcBef>
                        <a:spcAft>
                          <a:spcPts val="0"/>
                        </a:spcAft>
                        <a:buClr>
                          <a:srgbClr val="000000"/>
                        </a:buClr>
                        <a:buSzPts val="1800"/>
                        <a:buFont typeface="Arial"/>
                        <a:buChar char="•"/>
                      </a:pPr>
                      <a:r>
                        <a:rPr lang="fr-FR" sz="1800" b="0" i="0" u="none" strike="noStrike" cap="none" dirty="0">
                          <a:solidFill>
                            <a:srgbClr val="000000"/>
                          </a:solidFill>
                          <a:latin typeface="Arial"/>
                          <a:ea typeface="Arial"/>
                          <a:cs typeface="Arial"/>
                          <a:sym typeface="Arial"/>
                        </a:rPr>
                        <a:t>Garrot​</a:t>
                      </a:r>
                      <a:endParaRPr dirty="0"/>
                    </a:p>
                    <a:p>
                      <a:pPr marL="0" marR="0" lvl="0" indent="-114300" algn="l" rtl="0">
                        <a:spcBef>
                          <a:spcPts val="0"/>
                        </a:spcBef>
                        <a:spcAft>
                          <a:spcPts val="0"/>
                        </a:spcAft>
                        <a:buClr>
                          <a:srgbClr val="000000"/>
                        </a:buClr>
                        <a:buSzPts val="1800"/>
                        <a:buFont typeface="Arial"/>
                        <a:buChar char="•"/>
                      </a:pPr>
                      <a:r>
                        <a:rPr lang="fr-FR" sz="1800" b="0" i="0" u="none" strike="noStrike" cap="none" dirty="0">
                          <a:solidFill>
                            <a:srgbClr val="000000"/>
                          </a:solidFill>
                          <a:latin typeface="Arial"/>
                          <a:ea typeface="Arial"/>
                          <a:cs typeface="Arial"/>
                          <a:sym typeface="Arial"/>
                        </a:rPr>
                        <a:t>Gaze/tampons​</a:t>
                      </a:r>
                      <a:endParaRPr dirty="0"/>
                    </a:p>
                    <a:p>
                      <a:pPr marL="0" marR="0" lvl="0" indent="-114300" algn="l" rtl="0">
                        <a:spcBef>
                          <a:spcPts val="0"/>
                        </a:spcBef>
                        <a:spcAft>
                          <a:spcPts val="0"/>
                        </a:spcAft>
                        <a:buClr>
                          <a:srgbClr val="000000"/>
                        </a:buClr>
                        <a:buSzPts val="1800"/>
                        <a:buFont typeface="Arial"/>
                        <a:buChar char="•"/>
                      </a:pPr>
                      <a:r>
                        <a:rPr lang="fr-FR" sz="1800" b="0" i="0" u="none" strike="noStrike" cap="none" dirty="0">
                          <a:solidFill>
                            <a:srgbClr val="000000"/>
                          </a:solidFill>
                          <a:latin typeface="Arial"/>
                          <a:ea typeface="Arial"/>
                          <a:cs typeface="Arial"/>
                          <a:sym typeface="Arial"/>
                        </a:rPr>
                        <a:t>Kits de prélèvement d'échantillons​</a:t>
                      </a:r>
                      <a:endParaRPr dirty="0"/>
                    </a:p>
                    <a:p>
                      <a:pPr marL="0" marR="0" lvl="0" indent="-114300" algn="l" rtl="0">
                        <a:spcBef>
                          <a:spcPts val="0"/>
                        </a:spcBef>
                        <a:spcAft>
                          <a:spcPts val="0"/>
                        </a:spcAft>
                        <a:buClr>
                          <a:srgbClr val="000000"/>
                        </a:buClr>
                        <a:buSzPts val="1800"/>
                        <a:buFont typeface="Arial"/>
                        <a:buChar char="•"/>
                      </a:pPr>
                      <a:r>
                        <a:rPr lang="fr-FR" sz="1800" b="0" i="0" u="none" strike="noStrike" cap="none" dirty="0">
                          <a:solidFill>
                            <a:srgbClr val="000000"/>
                          </a:solidFill>
                          <a:latin typeface="Arial"/>
                          <a:ea typeface="Arial"/>
                          <a:cs typeface="Arial"/>
                          <a:sym typeface="Arial"/>
                        </a:rPr>
                        <a:t>Sacs pour déchets biologiques​</a:t>
                      </a:r>
                      <a:endParaRPr dirty="0"/>
                    </a:p>
                    <a:p>
                      <a:pPr marL="0" marR="0" lvl="0" indent="-114300" algn="l" rtl="0">
                        <a:spcBef>
                          <a:spcPts val="0"/>
                        </a:spcBef>
                        <a:spcAft>
                          <a:spcPts val="0"/>
                        </a:spcAft>
                        <a:buClr>
                          <a:srgbClr val="000000"/>
                        </a:buClr>
                        <a:buSzPts val="1800"/>
                        <a:buFont typeface="Arial"/>
                        <a:buChar char="•"/>
                      </a:pPr>
                      <a:r>
                        <a:rPr lang="fr-FR" sz="1800" b="0" i="0" u="none" strike="noStrike" cap="none" dirty="0">
                          <a:solidFill>
                            <a:srgbClr val="000000"/>
                          </a:solidFill>
                          <a:latin typeface="Arial"/>
                          <a:ea typeface="Arial"/>
                          <a:cs typeface="Arial"/>
                          <a:sym typeface="Arial"/>
                        </a:rPr>
                        <a:t>Milieu de transport​</a:t>
                      </a:r>
                      <a:endParaRPr dirty="0"/>
                    </a:p>
                    <a:p>
                      <a:pPr marL="0" marR="0" lvl="0" indent="0" algn="l" rtl="0">
                        <a:spcBef>
                          <a:spcPts val="0"/>
                        </a:spcBef>
                        <a:spcAft>
                          <a:spcPts val="0"/>
                        </a:spcAft>
                        <a:buClr>
                          <a:schemeClr val="dk1"/>
                        </a:buClr>
                        <a:buSzPts val="1800"/>
                        <a:buFont typeface="Arial"/>
                        <a:buNone/>
                      </a:pPr>
                      <a:endParaRPr sz="1800" b="0" i="0" u="none" strike="noStrike" cap="none" dirty="0">
                        <a:solidFill>
                          <a:srgbClr val="000000"/>
                        </a:solidFill>
                        <a:latin typeface="Arial"/>
                        <a:ea typeface="Arial"/>
                        <a:cs typeface="Arial"/>
                        <a:sym typeface="Arial"/>
                      </a:endParaRPr>
                    </a:p>
                  </a:txBody>
                  <a:tcPr marL="85325" marR="85325" marT="42650" marB="42650">
                    <a:lnL w="12200" cap="flat" cmpd="sng" algn="ctr">
                      <a:solidFill>
                        <a:srgbClr val="000000"/>
                      </a:solidFill>
                      <a:prstDash val="solid"/>
                      <a:round/>
                      <a:headEnd type="none" w="sm" len="sm"/>
                      <a:tailEnd type="none" w="sm" len="sm"/>
                    </a:lnL>
                    <a:lnR w="12200" cap="flat" cmpd="sng" algn="ctr">
                      <a:solidFill>
                        <a:srgbClr val="000000"/>
                      </a:solidFill>
                      <a:prstDash val="solid"/>
                      <a:round/>
                      <a:headEnd type="none" w="sm" len="sm"/>
                      <a:tailEnd type="none" w="sm" len="sm"/>
                    </a:lnR>
                    <a:lnT w="12200" cap="flat" cmpd="sng" algn="ctr">
                      <a:solidFill>
                        <a:srgbClr val="000000"/>
                      </a:solidFill>
                      <a:prstDash val="solid"/>
                      <a:round/>
                      <a:headEnd type="none" w="sm" len="sm"/>
                      <a:tailEnd type="none" w="sm" len="sm"/>
                    </a:lnT>
                    <a:lnB w="12200" cap="flat" cmpd="sng">
                      <a:solidFill>
                        <a:srgbClr val="000000"/>
                      </a:solidFill>
                      <a:prstDash val="solid"/>
                      <a:round/>
                      <a:headEnd type="none" w="sm" len="sm"/>
                      <a:tailEnd type="none" w="sm" len="sm"/>
                    </a:lnB>
                    <a:solidFill>
                      <a:srgbClr val="FFFFFF"/>
                    </a:solidFill>
                  </a:tcPr>
                </a:tc>
                <a:tc>
                  <a:txBody>
                    <a:bodyPr/>
                    <a:lstStyle/>
                    <a:p>
                      <a:pPr marL="0" marR="0" lvl="0" indent="-114300" algn="l" rtl="0">
                        <a:spcBef>
                          <a:spcPts val="0"/>
                        </a:spcBef>
                        <a:spcAft>
                          <a:spcPts val="0"/>
                        </a:spcAft>
                        <a:buClr>
                          <a:srgbClr val="000000"/>
                        </a:buClr>
                        <a:buSzPts val="1800"/>
                        <a:buFont typeface="Arial"/>
                        <a:buChar char="•"/>
                      </a:pPr>
                      <a:r>
                        <a:rPr lang="fr-FR" sz="1800" b="0" i="0" u="none" strike="noStrike" cap="none" dirty="0">
                          <a:solidFill>
                            <a:srgbClr val="000000"/>
                          </a:solidFill>
                          <a:latin typeface="Arial"/>
                          <a:ea typeface="Arial"/>
                          <a:cs typeface="Arial"/>
                          <a:sym typeface="Arial"/>
                        </a:rPr>
                        <a:t>Kits de triple </a:t>
                      </a:r>
                      <a:br>
                        <a:rPr lang="fr-FR" sz="1800" b="0" i="0" u="none" strike="noStrike" cap="none" dirty="0">
                          <a:solidFill>
                            <a:srgbClr val="000000"/>
                          </a:solidFill>
                          <a:latin typeface="Arial"/>
                          <a:ea typeface="Arial"/>
                          <a:cs typeface="Arial"/>
                          <a:sym typeface="Arial"/>
                        </a:rPr>
                      </a:br>
                      <a:r>
                        <a:rPr lang="fr-FR" sz="1800" b="0" i="0" u="none" strike="noStrike" cap="none" dirty="0">
                          <a:solidFill>
                            <a:srgbClr val="000000"/>
                          </a:solidFill>
                          <a:latin typeface="Arial"/>
                          <a:ea typeface="Arial"/>
                          <a:cs typeface="Arial"/>
                          <a:sym typeface="Arial"/>
                        </a:rPr>
                        <a:t>emballage (IATA)​</a:t>
                      </a:r>
                      <a:endParaRPr dirty="0"/>
                    </a:p>
                    <a:p>
                      <a:pPr marL="0" marR="0" lvl="0" indent="-114300" algn="l" rtl="0">
                        <a:spcBef>
                          <a:spcPts val="0"/>
                        </a:spcBef>
                        <a:spcAft>
                          <a:spcPts val="0"/>
                        </a:spcAft>
                        <a:buClr>
                          <a:srgbClr val="000000"/>
                        </a:buClr>
                        <a:buSzPts val="1800"/>
                        <a:buFont typeface="Arial"/>
                        <a:buChar char="•"/>
                      </a:pPr>
                      <a:r>
                        <a:rPr lang="fr-FR" sz="1800" b="0" i="0" u="none" strike="noStrike" cap="none" dirty="0">
                          <a:solidFill>
                            <a:srgbClr val="000000"/>
                          </a:solidFill>
                          <a:latin typeface="Arial"/>
                          <a:ea typeface="Arial"/>
                          <a:cs typeface="Arial"/>
                          <a:sym typeface="Arial"/>
                        </a:rPr>
                        <a:t>Étiquettes d'expédition​</a:t>
                      </a:r>
                      <a:endParaRPr dirty="0"/>
                    </a:p>
                    <a:p>
                      <a:pPr marL="0" marR="0" lvl="0" indent="-114300" algn="l" rtl="0">
                        <a:spcBef>
                          <a:spcPts val="0"/>
                        </a:spcBef>
                        <a:spcAft>
                          <a:spcPts val="0"/>
                        </a:spcAft>
                        <a:buClr>
                          <a:srgbClr val="000000"/>
                        </a:buClr>
                        <a:buSzPts val="1800"/>
                        <a:buFont typeface="Arial"/>
                        <a:buChar char="•"/>
                      </a:pPr>
                      <a:r>
                        <a:rPr lang="fr-FR" sz="1800" b="0" i="0" u="none" strike="noStrike" cap="none" dirty="0">
                          <a:solidFill>
                            <a:srgbClr val="000000"/>
                          </a:solidFill>
                          <a:latin typeface="Arial"/>
                          <a:ea typeface="Arial"/>
                          <a:cs typeface="Arial"/>
                          <a:sym typeface="Arial"/>
                        </a:rPr>
                        <a:t>Ruban adhésif​</a:t>
                      </a:r>
                      <a:endParaRPr dirty="0"/>
                    </a:p>
                    <a:p>
                      <a:pPr marL="0" marR="0" lvl="0" indent="-114300" algn="l" rtl="0">
                        <a:spcBef>
                          <a:spcPts val="0"/>
                        </a:spcBef>
                        <a:spcAft>
                          <a:spcPts val="0"/>
                        </a:spcAft>
                        <a:buClr>
                          <a:srgbClr val="000000"/>
                        </a:buClr>
                        <a:buSzPts val="1800"/>
                        <a:buFont typeface="Arial"/>
                        <a:buChar char="•"/>
                      </a:pPr>
                      <a:r>
                        <a:rPr lang="fr-FR" sz="1800" b="0" i="0" u="none" strike="noStrike" cap="none" dirty="0">
                          <a:solidFill>
                            <a:srgbClr val="000000"/>
                          </a:solidFill>
                          <a:latin typeface="Arial"/>
                          <a:ea typeface="Arial"/>
                          <a:cs typeface="Arial"/>
                          <a:sym typeface="Arial"/>
                        </a:rPr>
                        <a:t>Paquets froid​s</a:t>
                      </a:r>
                      <a:endParaRPr dirty="0"/>
                    </a:p>
                    <a:p>
                      <a:pPr marL="0" marR="0" lvl="0" indent="-114300" algn="l" rtl="0">
                        <a:spcBef>
                          <a:spcPts val="0"/>
                        </a:spcBef>
                        <a:spcAft>
                          <a:spcPts val="0"/>
                        </a:spcAft>
                        <a:buClr>
                          <a:srgbClr val="000000"/>
                        </a:buClr>
                        <a:buSzPts val="1800"/>
                        <a:buFont typeface="Arial"/>
                        <a:buChar char="•"/>
                      </a:pPr>
                      <a:r>
                        <a:rPr lang="fr-FR" sz="1800" b="0" i="0" u="none" strike="noStrike" cap="none" dirty="0">
                          <a:solidFill>
                            <a:srgbClr val="000000"/>
                          </a:solidFill>
                          <a:latin typeface="Arial"/>
                          <a:ea typeface="Arial"/>
                          <a:cs typeface="Arial"/>
                          <a:sym typeface="Arial"/>
                        </a:rPr>
                        <a:t>Boîte réfrigérante​</a:t>
                      </a:r>
                      <a:endParaRPr dirty="0"/>
                    </a:p>
                    <a:p>
                      <a:pPr marL="0" marR="0" lvl="0" indent="-114300" algn="l" rtl="0">
                        <a:spcBef>
                          <a:spcPts val="0"/>
                        </a:spcBef>
                        <a:spcAft>
                          <a:spcPts val="0"/>
                        </a:spcAft>
                        <a:buClr>
                          <a:srgbClr val="000000"/>
                        </a:buClr>
                        <a:buSzPts val="1800"/>
                        <a:buFont typeface="Arial"/>
                        <a:buChar char="•"/>
                      </a:pPr>
                      <a:r>
                        <a:rPr lang="fr-FR" sz="1800" b="0" i="0" u="none" strike="noStrike" cap="none" dirty="0">
                          <a:solidFill>
                            <a:srgbClr val="000000"/>
                          </a:solidFill>
                          <a:latin typeface="Arial"/>
                          <a:ea typeface="Arial"/>
                          <a:cs typeface="Arial"/>
                          <a:sym typeface="Arial"/>
                        </a:rPr>
                        <a:t>Glace sèche </a:t>
                      </a:r>
                      <a:br>
                        <a:rPr lang="fr-FR" sz="1800" b="0" i="0" u="none" strike="noStrike" cap="none" dirty="0">
                          <a:solidFill>
                            <a:srgbClr val="000000"/>
                          </a:solidFill>
                          <a:latin typeface="Arial"/>
                          <a:ea typeface="Arial"/>
                          <a:cs typeface="Arial"/>
                          <a:sym typeface="Arial"/>
                        </a:rPr>
                      </a:br>
                      <a:r>
                        <a:rPr lang="fr-FR" sz="1800" b="0" i="0" u="none" strike="noStrike" cap="none" dirty="0">
                          <a:solidFill>
                            <a:srgbClr val="000000"/>
                          </a:solidFill>
                          <a:latin typeface="Arial"/>
                          <a:ea typeface="Arial"/>
                          <a:cs typeface="Arial"/>
                          <a:sym typeface="Arial"/>
                        </a:rPr>
                        <a:t>(congélation)​</a:t>
                      </a:r>
                      <a:endParaRPr dirty="0"/>
                    </a:p>
                    <a:p>
                      <a:pPr marL="0" marR="0" lvl="0" indent="0" algn="l" rtl="0">
                        <a:spcBef>
                          <a:spcPts val="0"/>
                        </a:spcBef>
                        <a:spcAft>
                          <a:spcPts val="0"/>
                        </a:spcAft>
                        <a:buClr>
                          <a:schemeClr val="dk1"/>
                        </a:buClr>
                        <a:buSzPts val="1800"/>
                        <a:buFont typeface="Arial"/>
                        <a:buNone/>
                      </a:pPr>
                      <a:endParaRPr sz="1800" b="0" i="0" u="none" strike="noStrike" cap="none" dirty="0">
                        <a:solidFill>
                          <a:srgbClr val="000000"/>
                        </a:solidFill>
                        <a:latin typeface="Arial"/>
                        <a:ea typeface="Arial"/>
                        <a:cs typeface="Arial"/>
                        <a:sym typeface="Arial"/>
                      </a:endParaRPr>
                    </a:p>
                  </a:txBody>
                  <a:tcPr marL="85325" marR="85325" marT="42650" marB="42650">
                    <a:lnL w="12200" cap="flat" cmpd="sng" algn="ctr">
                      <a:solidFill>
                        <a:srgbClr val="000000"/>
                      </a:solidFill>
                      <a:prstDash val="solid"/>
                      <a:round/>
                      <a:headEnd type="none" w="sm" len="sm"/>
                      <a:tailEnd type="none" w="sm" len="sm"/>
                    </a:lnL>
                    <a:lnR w="12200" cap="flat" cmpd="sng">
                      <a:solidFill>
                        <a:srgbClr val="000000"/>
                      </a:solidFill>
                      <a:prstDash val="solid"/>
                      <a:round/>
                      <a:headEnd type="none" w="sm" len="sm"/>
                      <a:tailEnd type="none" w="sm" len="sm"/>
                    </a:lnR>
                    <a:lnT w="12200" cap="flat" cmpd="sng" algn="ctr">
                      <a:solidFill>
                        <a:srgbClr val="000000"/>
                      </a:solidFill>
                      <a:prstDash val="solid"/>
                      <a:round/>
                      <a:headEnd type="none" w="sm" len="sm"/>
                      <a:tailEnd type="none" w="sm" len="sm"/>
                    </a:lnT>
                    <a:lnB w="12200" cap="flat" cmpd="sng">
                      <a:solidFill>
                        <a:srgbClr val="000000"/>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p:sp>
        <p:nvSpPr>
          <p:cNvPr id="433" name="Google Shape;433;p15"/>
          <p:cNvSpPr/>
          <p:nvPr/>
        </p:nvSpPr>
        <p:spPr>
          <a:xfrm>
            <a:off x="838703" y="1768747"/>
            <a:ext cx="11026196" cy="646331"/>
          </a:xfrm>
          <a:prstGeom prst="rect">
            <a:avLst/>
          </a:prstGeom>
          <a:noFill/>
          <a:ln>
            <a:noFill/>
          </a:ln>
        </p:spPr>
        <p:txBody>
          <a:bodyPr spcFirstLastPara="1" wrap="square" lIns="91425" tIns="45700" rIns="91425" bIns="45700" anchor="ctr" anchorCtr="0">
            <a:spAutoFit/>
          </a:bodyPr>
          <a:lstStyle/>
          <a:p>
            <a:pPr marL="0" marR="0" lvl="0" indent="6350" algn="l" rtl="0">
              <a:lnSpc>
                <a:spcPct val="100000"/>
              </a:lnSpc>
              <a:spcBef>
                <a:spcPts val="0"/>
              </a:spcBef>
              <a:spcAft>
                <a:spcPts val="0"/>
              </a:spcAft>
              <a:buClr>
                <a:srgbClr val="000000"/>
              </a:buClr>
              <a:buSzPts val="1800"/>
              <a:buFont typeface="Times New Roman"/>
              <a:buNone/>
            </a:pPr>
            <a:r>
              <a:rPr lang="fr-FR" sz="1800" b="0" i="0" u="none" strike="noStrike" cap="none" dirty="0">
                <a:solidFill>
                  <a:srgbClr val="000000"/>
                </a:solidFill>
                <a:latin typeface="Times New Roman"/>
                <a:ea typeface="Times New Roman"/>
                <a:cs typeface="Times New Roman"/>
                <a:sym typeface="Times New Roman"/>
              </a:rPr>
              <a:t> </a:t>
            </a:r>
            <a:endParaRPr sz="1800" b="0" i="0" u="none" strike="noStrike" cap="none" dirty="0">
              <a:solidFill>
                <a:schemeClr val="dk1"/>
              </a:solidFill>
              <a:latin typeface="Arial"/>
              <a:ea typeface="Arial"/>
              <a:cs typeface="Arial"/>
              <a:sym typeface="Arial"/>
            </a:endParaRPr>
          </a:p>
          <a:p>
            <a:pPr marL="0" marR="0" lvl="0" indent="6350" algn="l" rtl="0">
              <a:lnSpc>
                <a:spcPct val="100000"/>
              </a:lnSpc>
              <a:spcBef>
                <a:spcPts val="0"/>
              </a:spcBef>
              <a:spcAft>
                <a:spcPts val="0"/>
              </a:spcAft>
              <a:buClr>
                <a:schemeClr val="dk1"/>
              </a:buClr>
              <a:buSzPts val="1800"/>
              <a:buFont typeface="Arial"/>
              <a:buNone/>
            </a:pPr>
            <a:endParaRPr sz="1800" b="0" i="0" u="none" strike="noStrike" cap="none" dirty="0">
              <a:solidFill>
                <a:schemeClr val="dk1"/>
              </a:solidFill>
              <a:latin typeface="Arial"/>
              <a:ea typeface="Arial"/>
              <a:cs typeface="Arial"/>
              <a:sym typeface="Arial"/>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438"/>
        <p:cNvGrpSpPr/>
        <p:nvPr/>
      </p:nvGrpSpPr>
      <p:grpSpPr>
        <a:xfrm>
          <a:off x="0" y="0"/>
          <a:ext cx="0" cy="0"/>
          <a:chOff x="0" y="0"/>
          <a:chExt cx="0" cy="0"/>
        </a:xfrm>
      </p:grpSpPr>
      <p:cxnSp>
        <p:nvCxnSpPr>
          <p:cNvPr id="439" name="Google Shape;439;p16"/>
          <p:cNvCxnSpPr/>
          <p:nvPr/>
        </p:nvCxnSpPr>
        <p:spPr>
          <a:xfrm rot="10800000">
            <a:off x="7111370" y="5361300"/>
            <a:ext cx="1323976" cy="0"/>
          </a:xfrm>
          <a:prstGeom prst="straightConnector1">
            <a:avLst/>
          </a:prstGeom>
          <a:noFill/>
          <a:ln w="38100" cap="flat" cmpd="sng">
            <a:solidFill>
              <a:srgbClr val="000000"/>
            </a:solidFill>
            <a:prstDash val="solid"/>
            <a:round/>
            <a:headEnd type="none" w="sm" len="sm"/>
            <a:tailEnd type="triangle" w="med" len="med"/>
          </a:ln>
        </p:spPr>
      </p:cxnSp>
      <p:cxnSp>
        <p:nvCxnSpPr>
          <p:cNvPr id="440" name="Google Shape;440;p16"/>
          <p:cNvCxnSpPr>
            <a:cxnSpLocks/>
          </p:cNvCxnSpPr>
          <p:nvPr/>
        </p:nvCxnSpPr>
        <p:spPr>
          <a:xfrm>
            <a:off x="3509067" y="2644487"/>
            <a:ext cx="0" cy="390923"/>
          </a:xfrm>
          <a:prstGeom prst="straightConnector1">
            <a:avLst/>
          </a:prstGeom>
          <a:noFill/>
          <a:ln w="38100" cap="flat" cmpd="sng">
            <a:solidFill>
              <a:srgbClr val="000000"/>
            </a:solidFill>
            <a:prstDash val="solid"/>
            <a:round/>
            <a:headEnd type="none" w="sm" len="sm"/>
            <a:tailEnd type="triangle" w="med" len="med"/>
          </a:ln>
        </p:spPr>
      </p:cxnSp>
      <p:sp>
        <p:nvSpPr>
          <p:cNvPr id="441" name="Google Shape;441;p16"/>
          <p:cNvSpPr txBox="1"/>
          <p:nvPr/>
        </p:nvSpPr>
        <p:spPr>
          <a:xfrm>
            <a:off x="7150445" y="3704675"/>
            <a:ext cx="1320115" cy="1246495"/>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1500" dirty="0">
                <a:solidFill>
                  <a:srgbClr val="000000"/>
                </a:solidFill>
                <a:latin typeface="Arial"/>
                <a:ea typeface="Arial"/>
                <a:cs typeface="Arial"/>
                <a:sym typeface="Arial"/>
              </a:rPr>
              <a:t>Transport au laboratoire tous les soirs avant 17 heures</a:t>
            </a:r>
            <a:endParaRPr lang="fr-FR" dirty="0"/>
          </a:p>
        </p:txBody>
      </p:sp>
      <p:cxnSp>
        <p:nvCxnSpPr>
          <p:cNvPr id="442" name="Google Shape;442;p16"/>
          <p:cNvCxnSpPr>
            <a:cxnSpLocks/>
          </p:cNvCxnSpPr>
          <p:nvPr/>
        </p:nvCxnSpPr>
        <p:spPr>
          <a:xfrm>
            <a:off x="9558564" y="3964027"/>
            <a:ext cx="0" cy="675094"/>
          </a:xfrm>
          <a:prstGeom prst="straightConnector1">
            <a:avLst/>
          </a:prstGeom>
          <a:noFill/>
          <a:ln w="38100" cap="flat" cmpd="sng">
            <a:solidFill>
              <a:srgbClr val="000000"/>
            </a:solidFill>
            <a:prstDash val="solid"/>
            <a:round/>
            <a:headEnd type="none" w="sm" len="sm"/>
            <a:tailEnd type="triangle" w="med" len="med"/>
          </a:ln>
        </p:spPr>
      </p:cxnSp>
      <p:cxnSp>
        <p:nvCxnSpPr>
          <p:cNvPr id="443" name="Google Shape;443;p16"/>
          <p:cNvCxnSpPr>
            <a:cxnSpLocks/>
          </p:cNvCxnSpPr>
          <p:nvPr/>
        </p:nvCxnSpPr>
        <p:spPr>
          <a:xfrm flipV="1">
            <a:off x="3408051" y="5361301"/>
            <a:ext cx="1459412" cy="1"/>
          </a:xfrm>
          <a:prstGeom prst="straightConnector1">
            <a:avLst/>
          </a:prstGeom>
          <a:noFill/>
          <a:ln w="38100" cap="flat" cmpd="sng">
            <a:solidFill>
              <a:srgbClr val="000000"/>
            </a:solidFill>
            <a:prstDash val="solid"/>
            <a:round/>
            <a:headEnd type="none" w="sm" len="sm"/>
            <a:tailEnd type="triangle" w="med" len="med"/>
          </a:ln>
        </p:spPr>
      </p:cxnSp>
      <p:cxnSp>
        <p:nvCxnSpPr>
          <p:cNvPr id="444" name="Google Shape;444;p16"/>
          <p:cNvCxnSpPr/>
          <p:nvPr/>
        </p:nvCxnSpPr>
        <p:spPr>
          <a:xfrm rot="10800000" flipH="1">
            <a:off x="4597410" y="3738906"/>
            <a:ext cx="668552" cy="1"/>
          </a:xfrm>
          <a:prstGeom prst="straightConnector1">
            <a:avLst/>
          </a:prstGeom>
          <a:noFill/>
          <a:ln w="38100" cap="flat" cmpd="sng">
            <a:solidFill>
              <a:srgbClr val="000000"/>
            </a:solidFill>
            <a:prstDash val="solid"/>
            <a:round/>
            <a:headEnd type="none" w="sm" len="sm"/>
            <a:tailEnd type="triangle" w="med" len="med"/>
          </a:ln>
        </p:spPr>
      </p:cxnSp>
      <p:sp>
        <p:nvSpPr>
          <p:cNvPr id="445" name="Google Shape;445;p16"/>
          <p:cNvSpPr/>
          <p:nvPr/>
        </p:nvSpPr>
        <p:spPr>
          <a:xfrm>
            <a:off x="1828806" y="1447800"/>
            <a:ext cx="3276600" cy="1219200"/>
          </a:xfrm>
          <a:prstGeom prst="roundRect">
            <a:avLst>
              <a:gd name="adj" fmla="val 16667"/>
            </a:avLst>
          </a:prstGeom>
          <a:solidFill>
            <a:srgbClr val="FFFFFF"/>
          </a:solidFill>
          <a:ln w="25400" cap="flat" cmpd="sng">
            <a:solidFill>
              <a:srgbClr val="00000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fr-FR" sz="1600" dirty="0">
                <a:solidFill>
                  <a:srgbClr val="000000"/>
                </a:solidFill>
                <a:latin typeface="Arial"/>
                <a:ea typeface="Arial"/>
                <a:cs typeface="Arial"/>
                <a:sym typeface="Arial"/>
              </a:rPr>
              <a:t>Le laboratoire génère trois vignettes d'identification uniques par patient et les distribue </a:t>
            </a:r>
            <a:br>
              <a:rPr lang="fr-FR" sz="1600" dirty="0">
                <a:solidFill>
                  <a:srgbClr val="000000"/>
                </a:solidFill>
                <a:latin typeface="Arial"/>
                <a:ea typeface="Arial"/>
                <a:cs typeface="Arial"/>
                <a:sym typeface="Arial"/>
              </a:rPr>
            </a:br>
            <a:r>
              <a:rPr lang="fr-FR" sz="1600" dirty="0">
                <a:solidFill>
                  <a:srgbClr val="000000"/>
                </a:solidFill>
                <a:latin typeface="Arial"/>
                <a:ea typeface="Arial"/>
                <a:cs typeface="Arial"/>
                <a:sym typeface="Arial"/>
              </a:rPr>
              <a:t>à l'équipe</a:t>
            </a:r>
            <a:endParaRPr lang="fr-FR" dirty="0"/>
          </a:p>
        </p:txBody>
      </p:sp>
      <p:grpSp>
        <p:nvGrpSpPr>
          <p:cNvPr id="446" name="Google Shape;446;p16"/>
          <p:cNvGrpSpPr/>
          <p:nvPr/>
        </p:nvGrpSpPr>
        <p:grpSpPr>
          <a:xfrm>
            <a:off x="5257807" y="1524001"/>
            <a:ext cx="1066801" cy="714375"/>
            <a:chOff x="6705600" y="1828800"/>
            <a:chExt cx="1219201" cy="762000"/>
          </a:xfrm>
        </p:grpSpPr>
        <p:sp>
          <p:nvSpPr>
            <p:cNvPr id="447" name="Google Shape;447;p16"/>
            <p:cNvSpPr/>
            <p:nvPr/>
          </p:nvSpPr>
          <p:spPr>
            <a:xfrm>
              <a:off x="6705600" y="1828800"/>
              <a:ext cx="1219200" cy="762000"/>
            </a:xfrm>
            <a:prstGeom prst="roundRect">
              <a:avLst>
                <a:gd name="adj" fmla="val 16667"/>
              </a:avLst>
            </a:prstGeom>
            <a:solidFill>
              <a:srgbClr val="FFFFFF"/>
            </a:solidFill>
            <a:ln w="25400" cap="flat" cmpd="sng">
              <a:solidFill>
                <a:srgbClr val="00000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Arial"/>
                <a:ea typeface="Arial"/>
                <a:cs typeface="Arial"/>
                <a:sym typeface="Arial"/>
              </a:endParaRPr>
            </a:p>
          </p:txBody>
        </p:sp>
        <p:sp>
          <p:nvSpPr>
            <p:cNvPr id="448" name="Google Shape;448;p16"/>
            <p:cNvSpPr txBox="1"/>
            <p:nvPr/>
          </p:nvSpPr>
          <p:spPr>
            <a:xfrm>
              <a:off x="6705601" y="1859280"/>
              <a:ext cx="1219200" cy="426784"/>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1000">
                  <a:solidFill>
                    <a:srgbClr val="000000"/>
                  </a:solidFill>
                  <a:latin typeface="Arial"/>
                  <a:ea typeface="Arial"/>
                  <a:cs typeface="Arial"/>
                  <a:sym typeface="Arial"/>
                </a:rPr>
                <a:t>020116LUS0001</a:t>
              </a:r>
              <a:endParaRPr/>
            </a:p>
          </p:txBody>
        </p:sp>
        <p:cxnSp>
          <p:nvCxnSpPr>
            <p:cNvPr id="449" name="Google Shape;449;p16"/>
            <p:cNvCxnSpPr/>
            <p:nvPr/>
          </p:nvCxnSpPr>
          <p:spPr>
            <a:xfrm>
              <a:off x="6858000" y="2133600"/>
              <a:ext cx="0" cy="332601"/>
            </a:xfrm>
            <a:prstGeom prst="straightConnector1">
              <a:avLst/>
            </a:prstGeom>
            <a:noFill/>
            <a:ln w="9525" cap="flat" cmpd="sng">
              <a:solidFill>
                <a:srgbClr val="000000"/>
              </a:solidFill>
              <a:prstDash val="solid"/>
              <a:round/>
              <a:headEnd type="none" w="sm" len="sm"/>
              <a:tailEnd type="none" w="sm" len="sm"/>
            </a:ln>
          </p:spPr>
        </p:cxnSp>
        <p:cxnSp>
          <p:nvCxnSpPr>
            <p:cNvPr id="450" name="Google Shape;450;p16"/>
            <p:cNvCxnSpPr/>
            <p:nvPr/>
          </p:nvCxnSpPr>
          <p:spPr>
            <a:xfrm>
              <a:off x="6934200" y="2133600"/>
              <a:ext cx="0" cy="332601"/>
            </a:xfrm>
            <a:prstGeom prst="straightConnector1">
              <a:avLst/>
            </a:prstGeom>
            <a:noFill/>
            <a:ln w="57150" cap="flat" cmpd="sng">
              <a:solidFill>
                <a:srgbClr val="000000"/>
              </a:solidFill>
              <a:prstDash val="solid"/>
              <a:round/>
              <a:headEnd type="none" w="sm" len="sm"/>
              <a:tailEnd type="none" w="sm" len="sm"/>
            </a:ln>
          </p:spPr>
        </p:cxnSp>
        <p:cxnSp>
          <p:nvCxnSpPr>
            <p:cNvPr id="451" name="Google Shape;451;p16"/>
            <p:cNvCxnSpPr/>
            <p:nvPr/>
          </p:nvCxnSpPr>
          <p:spPr>
            <a:xfrm>
              <a:off x="7010400" y="2133600"/>
              <a:ext cx="0" cy="332601"/>
            </a:xfrm>
            <a:prstGeom prst="straightConnector1">
              <a:avLst/>
            </a:prstGeom>
            <a:noFill/>
            <a:ln w="28575" cap="flat" cmpd="sng">
              <a:solidFill>
                <a:srgbClr val="000000"/>
              </a:solidFill>
              <a:prstDash val="solid"/>
              <a:round/>
              <a:headEnd type="none" w="sm" len="sm"/>
              <a:tailEnd type="none" w="sm" len="sm"/>
            </a:ln>
          </p:spPr>
        </p:cxnSp>
        <p:cxnSp>
          <p:nvCxnSpPr>
            <p:cNvPr id="452" name="Google Shape;452;p16"/>
            <p:cNvCxnSpPr/>
            <p:nvPr/>
          </p:nvCxnSpPr>
          <p:spPr>
            <a:xfrm>
              <a:off x="7086600" y="2133600"/>
              <a:ext cx="0" cy="332601"/>
            </a:xfrm>
            <a:prstGeom prst="straightConnector1">
              <a:avLst/>
            </a:prstGeom>
            <a:noFill/>
            <a:ln w="9525" cap="flat" cmpd="sng">
              <a:solidFill>
                <a:srgbClr val="000000"/>
              </a:solidFill>
              <a:prstDash val="solid"/>
              <a:round/>
              <a:headEnd type="none" w="sm" len="sm"/>
              <a:tailEnd type="none" w="sm" len="sm"/>
            </a:ln>
          </p:spPr>
        </p:cxnSp>
        <p:cxnSp>
          <p:nvCxnSpPr>
            <p:cNvPr id="453" name="Google Shape;453;p16"/>
            <p:cNvCxnSpPr/>
            <p:nvPr/>
          </p:nvCxnSpPr>
          <p:spPr>
            <a:xfrm>
              <a:off x="7162800" y="2133600"/>
              <a:ext cx="0" cy="332601"/>
            </a:xfrm>
            <a:prstGeom prst="straightConnector1">
              <a:avLst/>
            </a:prstGeom>
            <a:noFill/>
            <a:ln w="28575" cap="flat" cmpd="sng">
              <a:solidFill>
                <a:srgbClr val="000000"/>
              </a:solidFill>
              <a:prstDash val="solid"/>
              <a:round/>
              <a:headEnd type="none" w="sm" len="sm"/>
              <a:tailEnd type="none" w="sm" len="sm"/>
            </a:ln>
          </p:spPr>
        </p:cxnSp>
        <p:cxnSp>
          <p:nvCxnSpPr>
            <p:cNvPr id="454" name="Google Shape;454;p16"/>
            <p:cNvCxnSpPr/>
            <p:nvPr/>
          </p:nvCxnSpPr>
          <p:spPr>
            <a:xfrm>
              <a:off x="7239000" y="2133600"/>
              <a:ext cx="0" cy="332601"/>
            </a:xfrm>
            <a:prstGeom prst="straightConnector1">
              <a:avLst/>
            </a:prstGeom>
            <a:noFill/>
            <a:ln w="12700" cap="flat" cmpd="sng">
              <a:solidFill>
                <a:srgbClr val="000000"/>
              </a:solidFill>
              <a:prstDash val="solid"/>
              <a:round/>
              <a:headEnd type="none" w="sm" len="sm"/>
              <a:tailEnd type="none" w="sm" len="sm"/>
            </a:ln>
          </p:spPr>
        </p:cxnSp>
        <p:cxnSp>
          <p:nvCxnSpPr>
            <p:cNvPr id="455" name="Google Shape;455;p16"/>
            <p:cNvCxnSpPr/>
            <p:nvPr/>
          </p:nvCxnSpPr>
          <p:spPr>
            <a:xfrm>
              <a:off x="7315200" y="2133600"/>
              <a:ext cx="0" cy="332601"/>
            </a:xfrm>
            <a:prstGeom prst="straightConnector1">
              <a:avLst/>
            </a:prstGeom>
            <a:noFill/>
            <a:ln w="57150" cap="flat" cmpd="sng">
              <a:solidFill>
                <a:srgbClr val="000000"/>
              </a:solidFill>
              <a:prstDash val="solid"/>
              <a:round/>
              <a:headEnd type="none" w="sm" len="sm"/>
              <a:tailEnd type="none" w="sm" len="sm"/>
            </a:ln>
          </p:spPr>
        </p:cxnSp>
        <p:cxnSp>
          <p:nvCxnSpPr>
            <p:cNvPr id="456" name="Google Shape;456;p16"/>
            <p:cNvCxnSpPr/>
            <p:nvPr/>
          </p:nvCxnSpPr>
          <p:spPr>
            <a:xfrm>
              <a:off x="7391400" y="2133600"/>
              <a:ext cx="0" cy="332601"/>
            </a:xfrm>
            <a:prstGeom prst="straightConnector1">
              <a:avLst/>
            </a:prstGeom>
            <a:noFill/>
            <a:ln w="9525" cap="flat" cmpd="sng">
              <a:solidFill>
                <a:srgbClr val="000000"/>
              </a:solidFill>
              <a:prstDash val="solid"/>
              <a:round/>
              <a:headEnd type="none" w="sm" len="sm"/>
              <a:tailEnd type="none" w="sm" len="sm"/>
            </a:ln>
          </p:spPr>
        </p:cxnSp>
        <p:cxnSp>
          <p:nvCxnSpPr>
            <p:cNvPr id="457" name="Google Shape;457;p16"/>
            <p:cNvCxnSpPr/>
            <p:nvPr/>
          </p:nvCxnSpPr>
          <p:spPr>
            <a:xfrm>
              <a:off x="7467600" y="2133600"/>
              <a:ext cx="0" cy="332601"/>
            </a:xfrm>
            <a:prstGeom prst="straightConnector1">
              <a:avLst/>
            </a:prstGeom>
            <a:noFill/>
            <a:ln w="28575" cap="flat" cmpd="sng">
              <a:solidFill>
                <a:srgbClr val="000000"/>
              </a:solidFill>
              <a:prstDash val="solid"/>
              <a:round/>
              <a:headEnd type="none" w="sm" len="sm"/>
              <a:tailEnd type="none" w="sm" len="sm"/>
            </a:ln>
          </p:spPr>
        </p:cxnSp>
        <p:cxnSp>
          <p:nvCxnSpPr>
            <p:cNvPr id="458" name="Google Shape;458;p16"/>
            <p:cNvCxnSpPr/>
            <p:nvPr/>
          </p:nvCxnSpPr>
          <p:spPr>
            <a:xfrm>
              <a:off x="7543800" y="2133600"/>
              <a:ext cx="0" cy="332601"/>
            </a:xfrm>
            <a:prstGeom prst="straightConnector1">
              <a:avLst/>
            </a:prstGeom>
            <a:noFill/>
            <a:ln w="28575" cap="flat" cmpd="sng">
              <a:solidFill>
                <a:srgbClr val="000000"/>
              </a:solidFill>
              <a:prstDash val="solid"/>
              <a:round/>
              <a:headEnd type="none" w="sm" len="sm"/>
              <a:tailEnd type="none" w="sm" len="sm"/>
            </a:ln>
          </p:spPr>
        </p:cxnSp>
        <p:cxnSp>
          <p:nvCxnSpPr>
            <p:cNvPr id="459" name="Google Shape;459;p16"/>
            <p:cNvCxnSpPr/>
            <p:nvPr/>
          </p:nvCxnSpPr>
          <p:spPr>
            <a:xfrm>
              <a:off x="7620000" y="2133600"/>
              <a:ext cx="0" cy="332601"/>
            </a:xfrm>
            <a:prstGeom prst="straightConnector1">
              <a:avLst/>
            </a:prstGeom>
            <a:noFill/>
            <a:ln w="12700" cap="flat" cmpd="sng">
              <a:solidFill>
                <a:srgbClr val="000000"/>
              </a:solidFill>
              <a:prstDash val="solid"/>
              <a:round/>
              <a:headEnd type="none" w="sm" len="sm"/>
              <a:tailEnd type="none" w="sm" len="sm"/>
            </a:ln>
          </p:spPr>
        </p:cxnSp>
        <p:cxnSp>
          <p:nvCxnSpPr>
            <p:cNvPr id="460" name="Google Shape;460;p16"/>
            <p:cNvCxnSpPr/>
            <p:nvPr/>
          </p:nvCxnSpPr>
          <p:spPr>
            <a:xfrm>
              <a:off x="7696200" y="2133600"/>
              <a:ext cx="0" cy="332601"/>
            </a:xfrm>
            <a:prstGeom prst="straightConnector1">
              <a:avLst/>
            </a:prstGeom>
            <a:noFill/>
            <a:ln w="57150" cap="flat" cmpd="sng">
              <a:solidFill>
                <a:srgbClr val="000000"/>
              </a:solidFill>
              <a:prstDash val="solid"/>
              <a:round/>
              <a:headEnd type="none" w="sm" len="sm"/>
              <a:tailEnd type="none" w="sm" len="sm"/>
            </a:ln>
          </p:spPr>
        </p:cxnSp>
        <p:cxnSp>
          <p:nvCxnSpPr>
            <p:cNvPr id="461" name="Google Shape;461;p16"/>
            <p:cNvCxnSpPr/>
            <p:nvPr/>
          </p:nvCxnSpPr>
          <p:spPr>
            <a:xfrm>
              <a:off x="7772400" y="2133600"/>
              <a:ext cx="0" cy="332601"/>
            </a:xfrm>
            <a:prstGeom prst="straightConnector1">
              <a:avLst/>
            </a:prstGeom>
            <a:noFill/>
            <a:ln w="28575" cap="flat" cmpd="sng">
              <a:solidFill>
                <a:srgbClr val="000000"/>
              </a:solidFill>
              <a:prstDash val="solid"/>
              <a:round/>
              <a:headEnd type="none" w="sm" len="sm"/>
              <a:tailEnd type="none" w="sm" len="sm"/>
            </a:ln>
          </p:spPr>
        </p:cxnSp>
      </p:grpSp>
      <p:grpSp>
        <p:nvGrpSpPr>
          <p:cNvPr id="462" name="Google Shape;462;p16"/>
          <p:cNvGrpSpPr/>
          <p:nvPr/>
        </p:nvGrpSpPr>
        <p:grpSpPr>
          <a:xfrm>
            <a:off x="5562605" y="1828801"/>
            <a:ext cx="1066801" cy="714375"/>
            <a:chOff x="6705600" y="1828800"/>
            <a:chExt cx="1219201" cy="762000"/>
          </a:xfrm>
        </p:grpSpPr>
        <p:sp>
          <p:nvSpPr>
            <p:cNvPr id="463" name="Google Shape;463;p16"/>
            <p:cNvSpPr/>
            <p:nvPr/>
          </p:nvSpPr>
          <p:spPr>
            <a:xfrm>
              <a:off x="6705600" y="1828800"/>
              <a:ext cx="1219200" cy="762000"/>
            </a:xfrm>
            <a:prstGeom prst="roundRect">
              <a:avLst>
                <a:gd name="adj" fmla="val 16667"/>
              </a:avLst>
            </a:prstGeom>
            <a:solidFill>
              <a:srgbClr val="FFFFFF"/>
            </a:solidFill>
            <a:ln w="25400" cap="flat" cmpd="sng">
              <a:solidFill>
                <a:srgbClr val="00000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Arial"/>
                <a:ea typeface="Arial"/>
                <a:cs typeface="Arial"/>
                <a:sym typeface="Arial"/>
              </a:endParaRPr>
            </a:p>
          </p:txBody>
        </p:sp>
        <p:sp>
          <p:nvSpPr>
            <p:cNvPr id="464" name="Google Shape;464;p16"/>
            <p:cNvSpPr txBox="1"/>
            <p:nvPr/>
          </p:nvSpPr>
          <p:spPr>
            <a:xfrm>
              <a:off x="6705601" y="1859280"/>
              <a:ext cx="1219200" cy="426784"/>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1000">
                  <a:solidFill>
                    <a:srgbClr val="000000"/>
                  </a:solidFill>
                  <a:latin typeface="Arial"/>
                  <a:ea typeface="Arial"/>
                  <a:cs typeface="Arial"/>
                  <a:sym typeface="Arial"/>
                </a:rPr>
                <a:t>020116LUS0001</a:t>
              </a:r>
              <a:endParaRPr/>
            </a:p>
          </p:txBody>
        </p:sp>
        <p:cxnSp>
          <p:nvCxnSpPr>
            <p:cNvPr id="465" name="Google Shape;465;p16"/>
            <p:cNvCxnSpPr/>
            <p:nvPr/>
          </p:nvCxnSpPr>
          <p:spPr>
            <a:xfrm>
              <a:off x="6858000" y="2133600"/>
              <a:ext cx="0" cy="332601"/>
            </a:xfrm>
            <a:prstGeom prst="straightConnector1">
              <a:avLst/>
            </a:prstGeom>
            <a:noFill/>
            <a:ln w="9525" cap="flat" cmpd="sng">
              <a:solidFill>
                <a:srgbClr val="000000"/>
              </a:solidFill>
              <a:prstDash val="solid"/>
              <a:round/>
              <a:headEnd type="none" w="sm" len="sm"/>
              <a:tailEnd type="none" w="sm" len="sm"/>
            </a:ln>
          </p:spPr>
        </p:cxnSp>
        <p:cxnSp>
          <p:nvCxnSpPr>
            <p:cNvPr id="466" name="Google Shape;466;p16"/>
            <p:cNvCxnSpPr/>
            <p:nvPr/>
          </p:nvCxnSpPr>
          <p:spPr>
            <a:xfrm>
              <a:off x="6934200" y="2133600"/>
              <a:ext cx="0" cy="332601"/>
            </a:xfrm>
            <a:prstGeom prst="straightConnector1">
              <a:avLst/>
            </a:prstGeom>
            <a:noFill/>
            <a:ln w="57150" cap="flat" cmpd="sng">
              <a:solidFill>
                <a:srgbClr val="000000"/>
              </a:solidFill>
              <a:prstDash val="solid"/>
              <a:round/>
              <a:headEnd type="none" w="sm" len="sm"/>
              <a:tailEnd type="none" w="sm" len="sm"/>
            </a:ln>
          </p:spPr>
        </p:cxnSp>
        <p:cxnSp>
          <p:nvCxnSpPr>
            <p:cNvPr id="467" name="Google Shape;467;p16"/>
            <p:cNvCxnSpPr/>
            <p:nvPr/>
          </p:nvCxnSpPr>
          <p:spPr>
            <a:xfrm>
              <a:off x="7010400" y="2133600"/>
              <a:ext cx="0" cy="332601"/>
            </a:xfrm>
            <a:prstGeom prst="straightConnector1">
              <a:avLst/>
            </a:prstGeom>
            <a:noFill/>
            <a:ln w="28575" cap="flat" cmpd="sng">
              <a:solidFill>
                <a:srgbClr val="000000"/>
              </a:solidFill>
              <a:prstDash val="solid"/>
              <a:round/>
              <a:headEnd type="none" w="sm" len="sm"/>
              <a:tailEnd type="none" w="sm" len="sm"/>
            </a:ln>
          </p:spPr>
        </p:cxnSp>
        <p:cxnSp>
          <p:nvCxnSpPr>
            <p:cNvPr id="468" name="Google Shape;468;p16"/>
            <p:cNvCxnSpPr/>
            <p:nvPr/>
          </p:nvCxnSpPr>
          <p:spPr>
            <a:xfrm>
              <a:off x="7086600" y="2133600"/>
              <a:ext cx="0" cy="332601"/>
            </a:xfrm>
            <a:prstGeom prst="straightConnector1">
              <a:avLst/>
            </a:prstGeom>
            <a:noFill/>
            <a:ln w="9525" cap="flat" cmpd="sng">
              <a:solidFill>
                <a:srgbClr val="000000"/>
              </a:solidFill>
              <a:prstDash val="solid"/>
              <a:round/>
              <a:headEnd type="none" w="sm" len="sm"/>
              <a:tailEnd type="none" w="sm" len="sm"/>
            </a:ln>
          </p:spPr>
        </p:cxnSp>
        <p:cxnSp>
          <p:nvCxnSpPr>
            <p:cNvPr id="469" name="Google Shape;469;p16"/>
            <p:cNvCxnSpPr/>
            <p:nvPr/>
          </p:nvCxnSpPr>
          <p:spPr>
            <a:xfrm>
              <a:off x="7162800" y="2133600"/>
              <a:ext cx="0" cy="332601"/>
            </a:xfrm>
            <a:prstGeom prst="straightConnector1">
              <a:avLst/>
            </a:prstGeom>
            <a:noFill/>
            <a:ln w="28575" cap="flat" cmpd="sng">
              <a:solidFill>
                <a:srgbClr val="000000"/>
              </a:solidFill>
              <a:prstDash val="solid"/>
              <a:round/>
              <a:headEnd type="none" w="sm" len="sm"/>
              <a:tailEnd type="none" w="sm" len="sm"/>
            </a:ln>
          </p:spPr>
        </p:cxnSp>
        <p:cxnSp>
          <p:nvCxnSpPr>
            <p:cNvPr id="470" name="Google Shape;470;p16"/>
            <p:cNvCxnSpPr/>
            <p:nvPr/>
          </p:nvCxnSpPr>
          <p:spPr>
            <a:xfrm>
              <a:off x="7239000" y="2133600"/>
              <a:ext cx="0" cy="332601"/>
            </a:xfrm>
            <a:prstGeom prst="straightConnector1">
              <a:avLst/>
            </a:prstGeom>
            <a:noFill/>
            <a:ln w="12700" cap="flat" cmpd="sng">
              <a:solidFill>
                <a:srgbClr val="000000"/>
              </a:solidFill>
              <a:prstDash val="solid"/>
              <a:round/>
              <a:headEnd type="none" w="sm" len="sm"/>
              <a:tailEnd type="none" w="sm" len="sm"/>
            </a:ln>
          </p:spPr>
        </p:cxnSp>
        <p:cxnSp>
          <p:nvCxnSpPr>
            <p:cNvPr id="471" name="Google Shape;471;p16"/>
            <p:cNvCxnSpPr/>
            <p:nvPr/>
          </p:nvCxnSpPr>
          <p:spPr>
            <a:xfrm>
              <a:off x="7315200" y="2133600"/>
              <a:ext cx="0" cy="332601"/>
            </a:xfrm>
            <a:prstGeom prst="straightConnector1">
              <a:avLst/>
            </a:prstGeom>
            <a:noFill/>
            <a:ln w="57150" cap="flat" cmpd="sng">
              <a:solidFill>
                <a:srgbClr val="000000"/>
              </a:solidFill>
              <a:prstDash val="solid"/>
              <a:round/>
              <a:headEnd type="none" w="sm" len="sm"/>
              <a:tailEnd type="none" w="sm" len="sm"/>
            </a:ln>
          </p:spPr>
        </p:cxnSp>
        <p:cxnSp>
          <p:nvCxnSpPr>
            <p:cNvPr id="472" name="Google Shape;472;p16"/>
            <p:cNvCxnSpPr/>
            <p:nvPr/>
          </p:nvCxnSpPr>
          <p:spPr>
            <a:xfrm>
              <a:off x="7391400" y="2133600"/>
              <a:ext cx="0" cy="332601"/>
            </a:xfrm>
            <a:prstGeom prst="straightConnector1">
              <a:avLst/>
            </a:prstGeom>
            <a:noFill/>
            <a:ln w="9525" cap="flat" cmpd="sng">
              <a:solidFill>
                <a:srgbClr val="000000"/>
              </a:solidFill>
              <a:prstDash val="solid"/>
              <a:round/>
              <a:headEnd type="none" w="sm" len="sm"/>
              <a:tailEnd type="none" w="sm" len="sm"/>
            </a:ln>
          </p:spPr>
        </p:cxnSp>
        <p:cxnSp>
          <p:nvCxnSpPr>
            <p:cNvPr id="473" name="Google Shape;473;p16"/>
            <p:cNvCxnSpPr/>
            <p:nvPr/>
          </p:nvCxnSpPr>
          <p:spPr>
            <a:xfrm>
              <a:off x="7467600" y="2133600"/>
              <a:ext cx="0" cy="332601"/>
            </a:xfrm>
            <a:prstGeom prst="straightConnector1">
              <a:avLst/>
            </a:prstGeom>
            <a:noFill/>
            <a:ln w="28575" cap="flat" cmpd="sng">
              <a:solidFill>
                <a:srgbClr val="000000"/>
              </a:solidFill>
              <a:prstDash val="solid"/>
              <a:round/>
              <a:headEnd type="none" w="sm" len="sm"/>
              <a:tailEnd type="none" w="sm" len="sm"/>
            </a:ln>
          </p:spPr>
        </p:cxnSp>
        <p:cxnSp>
          <p:nvCxnSpPr>
            <p:cNvPr id="474" name="Google Shape;474;p16"/>
            <p:cNvCxnSpPr/>
            <p:nvPr/>
          </p:nvCxnSpPr>
          <p:spPr>
            <a:xfrm>
              <a:off x="7543800" y="2133600"/>
              <a:ext cx="0" cy="332601"/>
            </a:xfrm>
            <a:prstGeom prst="straightConnector1">
              <a:avLst/>
            </a:prstGeom>
            <a:noFill/>
            <a:ln w="28575" cap="flat" cmpd="sng">
              <a:solidFill>
                <a:srgbClr val="000000"/>
              </a:solidFill>
              <a:prstDash val="solid"/>
              <a:round/>
              <a:headEnd type="none" w="sm" len="sm"/>
              <a:tailEnd type="none" w="sm" len="sm"/>
            </a:ln>
          </p:spPr>
        </p:cxnSp>
        <p:cxnSp>
          <p:nvCxnSpPr>
            <p:cNvPr id="475" name="Google Shape;475;p16"/>
            <p:cNvCxnSpPr/>
            <p:nvPr/>
          </p:nvCxnSpPr>
          <p:spPr>
            <a:xfrm>
              <a:off x="7620000" y="2133600"/>
              <a:ext cx="0" cy="332601"/>
            </a:xfrm>
            <a:prstGeom prst="straightConnector1">
              <a:avLst/>
            </a:prstGeom>
            <a:noFill/>
            <a:ln w="12700" cap="flat" cmpd="sng">
              <a:solidFill>
                <a:srgbClr val="000000"/>
              </a:solidFill>
              <a:prstDash val="solid"/>
              <a:round/>
              <a:headEnd type="none" w="sm" len="sm"/>
              <a:tailEnd type="none" w="sm" len="sm"/>
            </a:ln>
          </p:spPr>
        </p:cxnSp>
        <p:cxnSp>
          <p:nvCxnSpPr>
            <p:cNvPr id="476" name="Google Shape;476;p16"/>
            <p:cNvCxnSpPr/>
            <p:nvPr/>
          </p:nvCxnSpPr>
          <p:spPr>
            <a:xfrm>
              <a:off x="7696200" y="2133600"/>
              <a:ext cx="0" cy="332601"/>
            </a:xfrm>
            <a:prstGeom prst="straightConnector1">
              <a:avLst/>
            </a:prstGeom>
            <a:noFill/>
            <a:ln w="57150" cap="flat" cmpd="sng">
              <a:solidFill>
                <a:srgbClr val="000000"/>
              </a:solidFill>
              <a:prstDash val="solid"/>
              <a:round/>
              <a:headEnd type="none" w="sm" len="sm"/>
              <a:tailEnd type="none" w="sm" len="sm"/>
            </a:ln>
          </p:spPr>
        </p:cxnSp>
        <p:cxnSp>
          <p:nvCxnSpPr>
            <p:cNvPr id="477" name="Google Shape;477;p16"/>
            <p:cNvCxnSpPr/>
            <p:nvPr/>
          </p:nvCxnSpPr>
          <p:spPr>
            <a:xfrm>
              <a:off x="7772400" y="2133600"/>
              <a:ext cx="0" cy="332601"/>
            </a:xfrm>
            <a:prstGeom prst="straightConnector1">
              <a:avLst/>
            </a:prstGeom>
            <a:noFill/>
            <a:ln w="28575" cap="flat" cmpd="sng">
              <a:solidFill>
                <a:srgbClr val="000000"/>
              </a:solidFill>
              <a:prstDash val="solid"/>
              <a:round/>
              <a:headEnd type="none" w="sm" len="sm"/>
              <a:tailEnd type="none" w="sm" len="sm"/>
            </a:ln>
          </p:spPr>
        </p:cxnSp>
      </p:grpSp>
      <p:grpSp>
        <p:nvGrpSpPr>
          <p:cNvPr id="478" name="Google Shape;478;p16"/>
          <p:cNvGrpSpPr/>
          <p:nvPr/>
        </p:nvGrpSpPr>
        <p:grpSpPr>
          <a:xfrm>
            <a:off x="5867405" y="2133601"/>
            <a:ext cx="1066801" cy="714375"/>
            <a:chOff x="6705600" y="1828800"/>
            <a:chExt cx="1219201" cy="762000"/>
          </a:xfrm>
        </p:grpSpPr>
        <p:sp>
          <p:nvSpPr>
            <p:cNvPr id="479" name="Google Shape;479;p16"/>
            <p:cNvSpPr/>
            <p:nvPr/>
          </p:nvSpPr>
          <p:spPr>
            <a:xfrm>
              <a:off x="6705600" y="1828800"/>
              <a:ext cx="1219200" cy="762000"/>
            </a:xfrm>
            <a:prstGeom prst="roundRect">
              <a:avLst>
                <a:gd name="adj" fmla="val 16667"/>
              </a:avLst>
            </a:prstGeom>
            <a:solidFill>
              <a:srgbClr val="FFFFFF"/>
            </a:solidFill>
            <a:ln w="25400" cap="flat" cmpd="sng">
              <a:solidFill>
                <a:srgbClr val="00000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Arial"/>
                <a:ea typeface="Arial"/>
                <a:cs typeface="Arial"/>
                <a:sym typeface="Arial"/>
              </a:endParaRPr>
            </a:p>
          </p:txBody>
        </p:sp>
        <p:sp>
          <p:nvSpPr>
            <p:cNvPr id="480" name="Google Shape;480;p16"/>
            <p:cNvSpPr txBox="1"/>
            <p:nvPr/>
          </p:nvSpPr>
          <p:spPr>
            <a:xfrm>
              <a:off x="6705601" y="1859280"/>
              <a:ext cx="1219200" cy="426784"/>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1000">
                  <a:solidFill>
                    <a:srgbClr val="000000"/>
                  </a:solidFill>
                  <a:latin typeface="Arial"/>
                  <a:ea typeface="Arial"/>
                  <a:cs typeface="Arial"/>
                  <a:sym typeface="Arial"/>
                </a:rPr>
                <a:t>020116LUS0001</a:t>
              </a:r>
              <a:endParaRPr/>
            </a:p>
          </p:txBody>
        </p:sp>
        <p:cxnSp>
          <p:nvCxnSpPr>
            <p:cNvPr id="481" name="Google Shape;481;p16"/>
            <p:cNvCxnSpPr/>
            <p:nvPr/>
          </p:nvCxnSpPr>
          <p:spPr>
            <a:xfrm>
              <a:off x="6858000" y="2133600"/>
              <a:ext cx="0" cy="332601"/>
            </a:xfrm>
            <a:prstGeom prst="straightConnector1">
              <a:avLst/>
            </a:prstGeom>
            <a:noFill/>
            <a:ln w="9525" cap="flat" cmpd="sng">
              <a:solidFill>
                <a:srgbClr val="000000"/>
              </a:solidFill>
              <a:prstDash val="solid"/>
              <a:round/>
              <a:headEnd type="none" w="sm" len="sm"/>
              <a:tailEnd type="none" w="sm" len="sm"/>
            </a:ln>
          </p:spPr>
        </p:cxnSp>
        <p:cxnSp>
          <p:nvCxnSpPr>
            <p:cNvPr id="482" name="Google Shape;482;p16"/>
            <p:cNvCxnSpPr/>
            <p:nvPr/>
          </p:nvCxnSpPr>
          <p:spPr>
            <a:xfrm>
              <a:off x="6934200" y="2133600"/>
              <a:ext cx="0" cy="332601"/>
            </a:xfrm>
            <a:prstGeom prst="straightConnector1">
              <a:avLst/>
            </a:prstGeom>
            <a:noFill/>
            <a:ln w="57150" cap="flat" cmpd="sng">
              <a:solidFill>
                <a:srgbClr val="000000"/>
              </a:solidFill>
              <a:prstDash val="solid"/>
              <a:round/>
              <a:headEnd type="none" w="sm" len="sm"/>
              <a:tailEnd type="none" w="sm" len="sm"/>
            </a:ln>
          </p:spPr>
        </p:cxnSp>
        <p:cxnSp>
          <p:nvCxnSpPr>
            <p:cNvPr id="483" name="Google Shape;483;p16"/>
            <p:cNvCxnSpPr/>
            <p:nvPr/>
          </p:nvCxnSpPr>
          <p:spPr>
            <a:xfrm>
              <a:off x="7010400" y="2133600"/>
              <a:ext cx="0" cy="332601"/>
            </a:xfrm>
            <a:prstGeom prst="straightConnector1">
              <a:avLst/>
            </a:prstGeom>
            <a:noFill/>
            <a:ln w="28575" cap="flat" cmpd="sng">
              <a:solidFill>
                <a:srgbClr val="000000"/>
              </a:solidFill>
              <a:prstDash val="solid"/>
              <a:round/>
              <a:headEnd type="none" w="sm" len="sm"/>
              <a:tailEnd type="none" w="sm" len="sm"/>
            </a:ln>
          </p:spPr>
        </p:cxnSp>
        <p:cxnSp>
          <p:nvCxnSpPr>
            <p:cNvPr id="484" name="Google Shape;484;p16"/>
            <p:cNvCxnSpPr/>
            <p:nvPr/>
          </p:nvCxnSpPr>
          <p:spPr>
            <a:xfrm>
              <a:off x="7086600" y="2133600"/>
              <a:ext cx="0" cy="332601"/>
            </a:xfrm>
            <a:prstGeom prst="straightConnector1">
              <a:avLst/>
            </a:prstGeom>
            <a:noFill/>
            <a:ln w="9525" cap="flat" cmpd="sng">
              <a:solidFill>
                <a:srgbClr val="000000"/>
              </a:solidFill>
              <a:prstDash val="solid"/>
              <a:round/>
              <a:headEnd type="none" w="sm" len="sm"/>
              <a:tailEnd type="none" w="sm" len="sm"/>
            </a:ln>
          </p:spPr>
        </p:cxnSp>
        <p:cxnSp>
          <p:nvCxnSpPr>
            <p:cNvPr id="485" name="Google Shape;485;p16"/>
            <p:cNvCxnSpPr/>
            <p:nvPr/>
          </p:nvCxnSpPr>
          <p:spPr>
            <a:xfrm>
              <a:off x="7162800" y="2133600"/>
              <a:ext cx="0" cy="332601"/>
            </a:xfrm>
            <a:prstGeom prst="straightConnector1">
              <a:avLst/>
            </a:prstGeom>
            <a:noFill/>
            <a:ln w="28575" cap="flat" cmpd="sng">
              <a:solidFill>
                <a:srgbClr val="000000"/>
              </a:solidFill>
              <a:prstDash val="solid"/>
              <a:round/>
              <a:headEnd type="none" w="sm" len="sm"/>
              <a:tailEnd type="none" w="sm" len="sm"/>
            </a:ln>
          </p:spPr>
        </p:cxnSp>
        <p:cxnSp>
          <p:nvCxnSpPr>
            <p:cNvPr id="486" name="Google Shape;486;p16"/>
            <p:cNvCxnSpPr/>
            <p:nvPr/>
          </p:nvCxnSpPr>
          <p:spPr>
            <a:xfrm>
              <a:off x="7239000" y="2133600"/>
              <a:ext cx="0" cy="332601"/>
            </a:xfrm>
            <a:prstGeom prst="straightConnector1">
              <a:avLst/>
            </a:prstGeom>
            <a:noFill/>
            <a:ln w="12700" cap="flat" cmpd="sng">
              <a:solidFill>
                <a:srgbClr val="000000"/>
              </a:solidFill>
              <a:prstDash val="solid"/>
              <a:round/>
              <a:headEnd type="none" w="sm" len="sm"/>
              <a:tailEnd type="none" w="sm" len="sm"/>
            </a:ln>
          </p:spPr>
        </p:cxnSp>
        <p:cxnSp>
          <p:nvCxnSpPr>
            <p:cNvPr id="487" name="Google Shape;487;p16"/>
            <p:cNvCxnSpPr/>
            <p:nvPr/>
          </p:nvCxnSpPr>
          <p:spPr>
            <a:xfrm>
              <a:off x="7315200" y="2133600"/>
              <a:ext cx="0" cy="332601"/>
            </a:xfrm>
            <a:prstGeom prst="straightConnector1">
              <a:avLst/>
            </a:prstGeom>
            <a:noFill/>
            <a:ln w="57150" cap="flat" cmpd="sng">
              <a:solidFill>
                <a:srgbClr val="000000"/>
              </a:solidFill>
              <a:prstDash val="solid"/>
              <a:round/>
              <a:headEnd type="none" w="sm" len="sm"/>
              <a:tailEnd type="none" w="sm" len="sm"/>
            </a:ln>
          </p:spPr>
        </p:cxnSp>
        <p:cxnSp>
          <p:nvCxnSpPr>
            <p:cNvPr id="488" name="Google Shape;488;p16"/>
            <p:cNvCxnSpPr/>
            <p:nvPr/>
          </p:nvCxnSpPr>
          <p:spPr>
            <a:xfrm>
              <a:off x="7391400" y="2133600"/>
              <a:ext cx="0" cy="332601"/>
            </a:xfrm>
            <a:prstGeom prst="straightConnector1">
              <a:avLst/>
            </a:prstGeom>
            <a:noFill/>
            <a:ln w="9525" cap="flat" cmpd="sng">
              <a:solidFill>
                <a:srgbClr val="000000"/>
              </a:solidFill>
              <a:prstDash val="solid"/>
              <a:round/>
              <a:headEnd type="none" w="sm" len="sm"/>
              <a:tailEnd type="none" w="sm" len="sm"/>
            </a:ln>
          </p:spPr>
        </p:cxnSp>
        <p:cxnSp>
          <p:nvCxnSpPr>
            <p:cNvPr id="489" name="Google Shape;489;p16"/>
            <p:cNvCxnSpPr/>
            <p:nvPr/>
          </p:nvCxnSpPr>
          <p:spPr>
            <a:xfrm>
              <a:off x="7467600" y="2133600"/>
              <a:ext cx="0" cy="332601"/>
            </a:xfrm>
            <a:prstGeom prst="straightConnector1">
              <a:avLst/>
            </a:prstGeom>
            <a:noFill/>
            <a:ln w="28575" cap="flat" cmpd="sng">
              <a:solidFill>
                <a:srgbClr val="000000"/>
              </a:solidFill>
              <a:prstDash val="solid"/>
              <a:round/>
              <a:headEnd type="none" w="sm" len="sm"/>
              <a:tailEnd type="none" w="sm" len="sm"/>
            </a:ln>
          </p:spPr>
        </p:cxnSp>
        <p:cxnSp>
          <p:nvCxnSpPr>
            <p:cNvPr id="490" name="Google Shape;490;p16"/>
            <p:cNvCxnSpPr/>
            <p:nvPr/>
          </p:nvCxnSpPr>
          <p:spPr>
            <a:xfrm>
              <a:off x="7543800" y="2133600"/>
              <a:ext cx="0" cy="332601"/>
            </a:xfrm>
            <a:prstGeom prst="straightConnector1">
              <a:avLst/>
            </a:prstGeom>
            <a:noFill/>
            <a:ln w="28575" cap="flat" cmpd="sng">
              <a:solidFill>
                <a:srgbClr val="000000"/>
              </a:solidFill>
              <a:prstDash val="solid"/>
              <a:round/>
              <a:headEnd type="none" w="sm" len="sm"/>
              <a:tailEnd type="none" w="sm" len="sm"/>
            </a:ln>
          </p:spPr>
        </p:cxnSp>
        <p:cxnSp>
          <p:nvCxnSpPr>
            <p:cNvPr id="491" name="Google Shape;491;p16"/>
            <p:cNvCxnSpPr/>
            <p:nvPr/>
          </p:nvCxnSpPr>
          <p:spPr>
            <a:xfrm>
              <a:off x="7620000" y="2133600"/>
              <a:ext cx="0" cy="332601"/>
            </a:xfrm>
            <a:prstGeom prst="straightConnector1">
              <a:avLst/>
            </a:prstGeom>
            <a:noFill/>
            <a:ln w="12700" cap="flat" cmpd="sng">
              <a:solidFill>
                <a:srgbClr val="000000"/>
              </a:solidFill>
              <a:prstDash val="solid"/>
              <a:round/>
              <a:headEnd type="none" w="sm" len="sm"/>
              <a:tailEnd type="none" w="sm" len="sm"/>
            </a:ln>
          </p:spPr>
        </p:cxnSp>
        <p:cxnSp>
          <p:nvCxnSpPr>
            <p:cNvPr id="492" name="Google Shape;492;p16"/>
            <p:cNvCxnSpPr/>
            <p:nvPr/>
          </p:nvCxnSpPr>
          <p:spPr>
            <a:xfrm>
              <a:off x="7696200" y="2133600"/>
              <a:ext cx="0" cy="332601"/>
            </a:xfrm>
            <a:prstGeom prst="straightConnector1">
              <a:avLst/>
            </a:prstGeom>
            <a:noFill/>
            <a:ln w="57150" cap="flat" cmpd="sng">
              <a:solidFill>
                <a:srgbClr val="000000"/>
              </a:solidFill>
              <a:prstDash val="solid"/>
              <a:round/>
              <a:headEnd type="none" w="sm" len="sm"/>
              <a:tailEnd type="none" w="sm" len="sm"/>
            </a:ln>
          </p:spPr>
        </p:cxnSp>
        <p:cxnSp>
          <p:nvCxnSpPr>
            <p:cNvPr id="493" name="Google Shape;493;p16"/>
            <p:cNvCxnSpPr/>
            <p:nvPr/>
          </p:nvCxnSpPr>
          <p:spPr>
            <a:xfrm>
              <a:off x="7772400" y="2133600"/>
              <a:ext cx="0" cy="332601"/>
            </a:xfrm>
            <a:prstGeom prst="straightConnector1">
              <a:avLst/>
            </a:prstGeom>
            <a:noFill/>
            <a:ln w="28575" cap="flat" cmpd="sng">
              <a:solidFill>
                <a:srgbClr val="000000"/>
              </a:solidFill>
              <a:prstDash val="solid"/>
              <a:round/>
              <a:headEnd type="none" w="sm" len="sm"/>
              <a:tailEnd type="none" w="sm" len="sm"/>
            </a:ln>
          </p:spPr>
        </p:cxnSp>
      </p:grpSp>
      <p:sp>
        <p:nvSpPr>
          <p:cNvPr id="494" name="Google Shape;494;p16"/>
          <p:cNvSpPr txBox="1"/>
          <p:nvPr/>
        </p:nvSpPr>
        <p:spPr>
          <a:xfrm>
            <a:off x="6324606" y="1447800"/>
            <a:ext cx="3051626" cy="33855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1600" dirty="0">
                <a:solidFill>
                  <a:srgbClr val="000000"/>
                </a:solidFill>
                <a:latin typeface="Arial"/>
                <a:ea typeface="Arial"/>
                <a:cs typeface="Arial"/>
                <a:sym typeface="Arial"/>
              </a:rPr>
              <a:t>Autocollant de laboratoire</a:t>
            </a:r>
            <a:endParaRPr lang="fr-FR" dirty="0"/>
          </a:p>
        </p:txBody>
      </p:sp>
      <p:sp>
        <p:nvSpPr>
          <p:cNvPr id="495" name="Google Shape;495;p16"/>
          <p:cNvSpPr txBox="1"/>
          <p:nvPr/>
        </p:nvSpPr>
        <p:spPr>
          <a:xfrm>
            <a:off x="6648449" y="1840025"/>
            <a:ext cx="5053556" cy="33851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1600" dirty="0">
                <a:solidFill>
                  <a:srgbClr val="000000"/>
                </a:solidFill>
                <a:latin typeface="Arial"/>
                <a:ea typeface="Arial"/>
                <a:cs typeface="Arial"/>
                <a:sym typeface="Arial"/>
              </a:rPr>
              <a:t>Autocollant de f</a:t>
            </a:r>
            <a:r>
              <a:rPr lang="fr-FR" sz="1600" dirty="0"/>
              <a:t>ormulaire de notification de cas (FNC)</a:t>
            </a:r>
            <a:endParaRPr lang="fr-FR" dirty="0"/>
          </a:p>
        </p:txBody>
      </p:sp>
      <p:sp>
        <p:nvSpPr>
          <p:cNvPr id="496" name="Google Shape;496;p16"/>
          <p:cNvSpPr txBox="1"/>
          <p:nvPr/>
        </p:nvSpPr>
        <p:spPr>
          <a:xfrm>
            <a:off x="6953253" y="2304922"/>
            <a:ext cx="3051625" cy="33855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1600" dirty="0">
                <a:solidFill>
                  <a:srgbClr val="000000"/>
                </a:solidFill>
                <a:latin typeface="Arial"/>
                <a:ea typeface="Arial"/>
                <a:cs typeface="Arial"/>
                <a:sym typeface="Arial"/>
              </a:rPr>
              <a:t>Autocollant supplémentaire</a:t>
            </a:r>
            <a:endParaRPr lang="fr-FR" dirty="0"/>
          </a:p>
        </p:txBody>
      </p:sp>
      <p:sp>
        <p:nvSpPr>
          <p:cNvPr id="497" name="Google Shape;497;p16"/>
          <p:cNvSpPr/>
          <p:nvPr/>
        </p:nvSpPr>
        <p:spPr>
          <a:xfrm>
            <a:off x="1760309" y="3035410"/>
            <a:ext cx="3112872" cy="1313013"/>
          </a:xfrm>
          <a:prstGeom prst="roundRect">
            <a:avLst>
              <a:gd name="adj" fmla="val 16667"/>
            </a:avLst>
          </a:prstGeom>
          <a:solidFill>
            <a:srgbClr val="FFFFFF"/>
          </a:solidFill>
          <a:ln w="25400" cap="flat" cmpd="sng">
            <a:solidFill>
              <a:srgbClr val="00000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fr-FR" sz="1600" dirty="0">
                <a:solidFill>
                  <a:srgbClr val="000000"/>
                </a:solidFill>
                <a:latin typeface="Arial"/>
                <a:ea typeface="Arial"/>
                <a:cs typeface="Arial"/>
                <a:sym typeface="Arial"/>
              </a:rPr>
              <a:t>Les membres de l'équipe remplissent le </a:t>
            </a:r>
            <a:r>
              <a:rPr lang="fr-FR" sz="1600" dirty="0"/>
              <a:t>FNC</a:t>
            </a:r>
            <a:r>
              <a:rPr lang="fr-FR" sz="1600" dirty="0">
                <a:solidFill>
                  <a:srgbClr val="000000"/>
                </a:solidFill>
                <a:latin typeface="Arial"/>
                <a:ea typeface="Arial"/>
                <a:cs typeface="Arial"/>
                <a:sym typeface="Arial"/>
              </a:rPr>
              <a:t>, prélèvent des échantillons et les conservent dans une </a:t>
            </a:r>
            <a:br>
              <a:rPr lang="fr-FR" sz="1600" dirty="0">
                <a:solidFill>
                  <a:srgbClr val="000000"/>
                </a:solidFill>
                <a:latin typeface="Arial"/>
                <a:ea typeface="Arial"/>
                <a:cs typeface="Arial"/>
                <a:sym typeface="Arial"/>
              </a:rPr>
            </a:br>
            <a:r>
              <a:rPr lang="fr-FR" sz="1600" dirty="0">
                <a:solidFill>
                  <a:srgbClr val="000000"/>
                </a:solidFill>
                <a:latin typeface="Arial"/>
                <a:ea typeface="Arial"/>
                <a:cs typeface="Arial"/>
                <a:sym typeface="Arial"/>
              </a:rPr>
              <a:t>boite froide</a:t>
            </a:r>
            <a:endParaRPr lang="fr-FR" dirty="0"/>
          </a:p>
        </p:txBody>
      </p:sp>
      <p:cxnSp>
        <p:nvCxnSpPr>
          <p:cNvPr id="498" name="Google Shape;498;p16"/>
          <p:cNvCxnSpPr/>
          <p:nvPr/>
        </p:nvCxnSpPr>
        <p:spPr>
          <a:xfrm>
            <a:off x="7052314" y="3656687"/>
            <a:ext cx="1463040" cy="0"/>
          </a:xfrm>
          <a:prstGeom prst="straightConnector1">
            <a:avLst/>
          </a:prstGeom>
          <a:noFill/>
          <a:ln w="38100" cap="flat" cmpd="sng">
            <a:solidFill>
              <a:srgbClr val="000000"/>
            </a:solidFill>
            <a:prstDash val="solid"/>
            <a:round/>
            <a:headEnd type="none" w="sm" len="sm"/>
            <a:tailEnd type="triangle" w="med" len="med"/>
          </a:ln>
        </p:spPr>
      </p:cxnSp>
      <p:sp>
        <p:nvSpPr>
          <p:cNvPr id="499" name="Google Shape;499;p16"/>
          <p:cNvSpPr/>
          <p:nvPr/>
        </p:nvSpPr>
        <p:spPr>
          <a:xfrm>
            <a:off x="8525331" y="2884329"/>
            <a:ext cx="2685598" cy="1153358"/>
          </a:xfrm>
          <a:prstGeom prst="roundRect">
            <a:avLst>
              <a:gd name="adj" fmla="val 16667"/>
            </a:avLst>
          </a:prstGeom>
          <a:solidFill>
            <a:srgbClr val="FFFFFF"/>
          </a:solidFill>
          <a:ln w="25400" cap="flat" cmpd="sng">
            <a:solidFill>
              <a:srgbClr val="00000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fr-FR" sz="1600" dirty="0">
                <a:solidFill>
                  <a:srgbClr val="000000"/>
                </a:solidFill>
                <a:latin typeface="Arial"/>
                <a:ea typeface="Arial"/>
                <a:cs typeface="Arial"/>
                <a:sym typeface="Arial"/>
              </a:rPr>
              <a:t>Le laboratoire analyse les échantillons moins de 18 heures après </a:t>
            </a:r>
            <a:br>
              <a:rPr lang="fr-FR" sz="1600" dirty="0">
                <a:solidFill>
                  <a:srgbClr val="000000"/>
                </a:solidFill>
                <a:latin typeface="Arial"/>
                <a:ea typeface="Arial"/>
                <a:cs typeface="Arial"/>
                <a:sym typeface="Arial"/>
              </a:rPr>
            </a:br>
            <a:r>
              <a:rPr lang="fr-FR" sz="1600" dirty="0">
                <a:solidFill>
                  <a:srgbClr val="000000"/>
                </a:solidFill>
                <a:latin typeface="Arial"/>
                <a:ea typeface="Arial"/>
                <a:cs typeface="Arial"/>
                <a:sym typeface="Arial"/>
              </a:rPr>
              <a:t>leur réception</a:t>
            </a:r>
            <a:endParaRPr lang="fr-FR" dirty="0"/>
          </a:p>
        </p:txBody>
      </p:sp>
      <p:sp>
        <p:nvSpPr>
          <p:cNvPr id="500" name="Google Shape;500;p16"/>
          <p:cNvSpPr/>
          <p:nvPr/>
        </p:nvSpPr>
        <p:spPr>
          <a:xfrm>
            <a:off x="8372931" y="4639121"/>
            <a:ext cx="3051624" cy="1138466"/>
          </a:xfrm>
          <a:prstGeom prst="roundRect">
            <a:avLst>
              <a:gd name="adj" fmla="val 16667"/>
            </a:avLst>
          </a:prstGeom>
          <a:solidFill>
            <a:srgbClr val="FFFFFF"/>
          </a:solidFill>
          <a:ln w="25400" cap="flat" cmpd="sng">
            <a:solidFill>
              <a:srgbClr val="00000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fr-FR" sz="1600" dirty="0">
                <a:solidFill>
                  <a:srgbClr val="000000"/>
                </a:solidFill>
                <a:latin typeface="Arial"/>
                <a:ea typeface="Arial"/>
                <a:cs typeface="Arial"/>
                <a:sym typeface="Arial"/>
              </a:rPr>
              <a:t>Résultats envoyés par courrier électronique au MCD, avec </a:t>
            </a:r>
            <a:br>
              <a:rPr lang="fr-FR" sz="1600" dirty="0">
                <a:solidFill>
                  <a:srgbClr val="000000"/>
                </a:solidFill>
                <a:latin typeface="Arial"/>
                <a:ea typeface="Arial"/>
                <a:cs typeface="Arial"/>
                <a:sym typeface="Arial"/>
              </a:rPr>
            </a:br>
            <a:r>
              <a:rPr lang="fr-FR" sz="1600" dirty="0">
                <a:solidFill>
                  <a:srgbClr val="000000"/>
                </a:solidFill>
                <a:latin typeface="Arial"/>
                <a:ea typeface="Arial"/>
                <a:cs typeface="Arial"/>
                <a:sym typeface="Arial"/>
              </a:rPr>
              <a:t>les identifiants</a:t>
            </a:r>
            <a:endParaRPr lang="fr-FR" dirty="0"/>
          </a:p>
        </p:txBody>
      </p:sp>
      <p:sp>
        <p:nvSpPr>
          <p:cNvPr id="501" name="Google Shape;501;p16"/>
          <p:cNvSpPr/>
          <p:nvPr/>
        </p:nvSpPr>
        <p:spPr>
          <a:xfrm>
            <a:off x="5293344" y="2982267"/>
            <a:ext cx="1829715" cy="1374003"/>
          </a:xfrm>
          <a:prstGeom prst="roundRect">
            <a:avLst>
              <a:gd name="adj" fmla="val 16667"/>
            </a:avLst>
          </a:prstGeom>
          <a:solidFill>
            <a:srgbClr val="FFFFFF"/>
          </a:solidFill>
          <a:ln w="25400" cap="flat" cmpd="sng">
            <a:solidFill>
              <a:srgbClr val="00000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fr-FR" sz="1600" dirty="0">
                <a:solidFill>
                  <a:srgbClr val="000000"/>
                </a:solidFill>
                <a:latin typeface="Arial"/>
                <a:ea typeface="Arial"/>
                <a:cs typeface="Arial"/>
                <a:sym typeface="Arial"/>
              </a:rPr>
              <a:t>Échantillons de laboratoire étiquetés avec un autocollant de laboratoire</a:t>
            </a:r>
            <a:endParaRPr lang="fr-FR" dirty="0"/>
          </a:p>
        </p:txBody>
      </p:sp>
      <p:sp>
        <p:nvSpPr>
          <p:cNvPr id="502" name="Google Shape;502;p16"/>
          <p:cNvSpPr/>
          <p:nvPr/>
        </p:nvSpPr>
        <p:spPr>
          <a:xfrm>
            <a:off x="2514607" y="4932313"/>
            <a:ext cx="1850916" cy="1055348"/>
          </a:xfrm>
          <a:prstGeom prst="roundRect">
            <a:avLst>
              <a:gd name="adj" fmla="val 16667"/>
            </a:avLst>
          </a:prstGeom>
          <a:solidFill>
            <a:srgbClr val="FFFFFF"/>
          </a:solidFill>
          <a:ln w="25400" cap="flat" cmpd="sng">
            <a:solidFill>
              <a:srgbClr val="00000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fr-FR" sz="1600" dirty="0">
                <a:solidFill>
                  <a:srgbClr val="000000"/>
                </a:solidFill>
                <a:latin typeface="Arial"/>
                <a:ea typeface="Arial"/>
                <a:cs typeface="Arial"/>
                <a:sym typeface="Arial"/>
              </a:rPr>
              <a:t>Envoi des </a:t>
            </a:r>
            <a:r>
              <a:rPr lang="fr-FR" sz="1600" dirty="0"/>
              <a:t>FNC</a:t>
            </a:r>
            <a:r>
              <a:rPr lang="fr-FR" sz="1600" dirty="0">
                <a:solidFill>
                  <a:srgbClr val="000000"/>
                </a:solidFill>
                <a:latin typeface="Arial"/>
                <a:ea typeface="Arial"/>
                <a:cs typeface="Arial"/>
                <a:sym typeface="Arial"/>
              </a:rPr>
              <a:t> au </a:t>
            </a:r>
            <a:r>
              <a:rPr lang="fr-FR" sz="1600" dirty="0"/>
              <a:t>MCD </a:t>
            </a:r>
            <a:r>
              <a:rPr lang="fr-FR" sz="1600" dirty="0">
                <a:solidFill>
                  <a:srgbClr val="000000"/>
                </a:solidFill>
                <a:latin typeface="Arial"/>
                <a:ea typeface="Arial"/>
                <a:cs typeface="Arial"/>
                <a:sym typeface="Arial"/>
              </a:rPr>
              <a:t>à la fin de chaque journée</a:t>
            </a:r>
            <a:endParaRPr lang="fr-FR" dirty="0"/>
          </a:p>
        </p:txBody>
      </p:sp>
      <p:cxnSp>
        <p:nvCxnSpPr>
          <p:cNvPr id="503" name="Google Shape;503;p16"/>
          <p:cNvCxnSpPr>
            <a:cxnSpLocks/>
          </p:cNvCxnSpPr>
          <p:nvPr/>
        </p:nvCxnSpPr>
        <p:spPr>
          <a:xfrm>
            <a:off x="3509068" y="4356270"/>
            <a:ext cx="0" cy="565803"/>
          </a:xfrm>
          <a:prstGeom prst="straightConnector1">
            <a:avLst/>
          </a:prstGeom>
          <a:noFill/>
          <a:ln w="38100" cap="flat" cmpd="sng">
            <a:solidFill>
              <a:srgbClr val="000000"/>
            </a:solidFill>
            <a:prstDash val="solid"/>
            <a:round/>
            <a:headEnd type="none" w="sm" len="sm"/>
            <a:tailEnd type="triangle" w="med" len="med"/>
          </a:ln>
        </p:spPr>
      </p:cxnSp>
      <p:sp>
        <p:nvSpPr>
          <p:cNvPr id="504" name="Google Shape;504;p16"/>
          <p:cNvSpPr txBox="1"/>
          <p:nvPr/>
        </p:nvSpPr>
        <p:spPr>
          <a:xfrm>
            <a:off x="930730" y="4413057"/>
            <a:ext cx="1796151" cy="553957"/>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1500" dirty="0">
                <a:solidFill>
                  <a:srgbClr val="000000"/>
                </a:solidFill>
                <a:latin typeface="Arial"/>
                <a:ea typeface="Arial"/>
                <a:cs typeface="Arial"/>
                <a:sym typeface="Arial"/>
              </a:rPr>
              <a:t>Les </a:t>
            </a:r>
            <a:r>
              <a:rPr lang="fr-FR" sz="1500" dirty="0"/>
              <a:t>FNC </a:t>
            </a:r>
            <a:r>
              <a:rPr lang="fr-FR" sz="1500" dirty="0">
                <a:solidFill>
                  <a:srgbClr val="000000"/>
                </a:solidFill>
                <a:latin typeface="Arial"/>
                <a:ea typeface="Arial"/>
                <a:cs typeface="Arial"/>
                <a:sym typeface="Arial"/>
              </a:rPr>
              <a:t>reçoivent la vignette </a:t>
            </a:r>
            <a:r>
              <a:rPr lang="fr-FR" sz="1500" dirty="0"/>
              <a:t>FNC</a:t>
            </a:r>
            <a:endParaRPr lang="fr-FR" dirty="0"/>
          </a:p>
        </p:txBody>
      </p:sp>
      <p:sp>
        <p:nvSpPr>
          <p:cNvPr id="505" name="Google Shape;505;p16"/>
          <p:cNvSpPr/>
          <p:nvPr/>
        </p:nvSpPr>
        <p:spPr>
          <a:xfrm>
            <a:off x="4873181" y="4467751"/>
            <a:ext cx="2232471" cy="1522114"/>
          </a:xfrm>
          <a:prstGeom prst="roundRect">
            <a:avLst>
              <a:gd name="adj" fmla="val 16667"/>
            </a:avLst>
          </a:prstGeom>
          <a:solidFill>
            <a:srgbClr val="FFFFFF"/>
          </a:solidFill>
          <a:ln w="25400" cap="flat" cmpd="sng">
            <a:solidFill>
              <a:srgbClr val="00000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fr-FR" sz="1600" dirty="0">
                <a:solidFill>
                  <a:srgbClr val="000000"/>
                </a:solidFill>
                <a:latin typeface="Arial"/>
                <a:ea typeface="Arial"/>
                <a:cs typeface="Arial"/>
                <a:sym typeface="Arial"/>
              </a:rPr>
              <a:t>Les patients sont informés de leur statut ;</a:t>
            </a:r>
            <a:br>
              <a:rPr lang="fr-FR" sz="1600" dirty="0">
                <a:solidFill>
                  <a:srgbClr val="000000"/>
                </a:solidFill>
                <a:latin typeface="Arial"/>
                <a:ea typeface="Arial"/>
                <a:cs typeface="Arial"/>
                <a:sym typeface="Arial"/>
              </a:rPr>
            </a:br>
            <a:r>
              <a:rPr lang="fr-FR" sz="1600" dirty="0">
                <a:solidFill>
                  <a:srgbClr val="000000"/>
                </a:solidFill>
                <a:latin typeface="Arial"/>
                <a:ea typeface="Arial"/>
                <a:cs typeface="Arial"/>
                <a:sym typeface="Arial"/>
              </a:rPr>
              <a:t>Données saisies et analysées par le </a:t>
            </a:r>
            <a:r>
              <a:rPr lang="fr-FR" sz="1600" dirty="0"/>
              <a:t>EGSD</a:t>
            </a:r>
            <a:endParaRPr lang="fr-FR" dirty="0"/>
          </a:p>
        </p:txBody>
      </p:sp>
      <p:sp>
        <p:nvSpPr>
          <p:cNvPr id="506" name="Google Shape;506;p16"/>
          <p:cNvSpPr txBox="1">
            <a:spLocks noGrp="1"/>
          </p:cNvSpPr>
          <p:nvPr>
            <p:ph type="title"/>
          </p:nvPr>
        </p:nvSpPr>
        <p:spPr>
          <a:xfrm>
            <a:off x="838199" y="457200"/>
            <a:ext cx="11209421" cy="8001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sz="4000" dirty="0">
                <a:latin typeface="Franklin Gothic Medium" panose="020B0603020102020204" pitchFamily="34" charset="0"/>
              </a:rPr>
              <a:t>Exemple : Protocole de prélèvement d'échantillons</a:t>
            </a:r>
          </a:p>
        </p:txBody>
      </p:sp>
      <p:sp>
        <p:nvSpPr>
          <p:cNvPr id="507" name="Google Shape;507;p16"/>
          <p:cNvSpPr txBox="1"/>
          <p:nvPr/>
        </p:nvSpPr>
        <p:spPr>
          <a:xfrm>
            <a:off x="1085855" y="6030868"/>
            <a:ext cx="10363200" cy="5850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1600" b="1" dirty="0">
                <a:solidFill>
                  <a:schemeClr val="dk1"/>
                </a:solidFill>
              </a:rPr>
              <a:t>FNC</a:t>
            </a:r>
            <a:r>
              <a:rPr lang="fr-FR" sz="1600" b="1" dirty="0">
                <a:solidFill>
                  <a:schemeClr val="dk1"/>
                </a:solidFill>
                <a:latin typeface="Arial"/>
                <a:ea typeface="Arial"/>
                <a:cs typeface="Arial"/>
                <a:sym typeface="Arial"/>
              </a:rPr>
              <a:t> </a:t>
            </a:r>
            <a:r>
              <a:rPr lang="fr-FR" sz="1600" dirty="0">
                <a:solidFill>
                  <a:schemeClr val="dk1"/>
                </a:solidFill>
                <a:latin typeface="Arial"/>
                <a:ea typeface="Arial"/>
                <a:cs typeface="Arial"/>
                <a:sym typeface="Arial"/>
              </a:rPr>
              <a:t>= F</a:t>
            </a:r>
            <a:r>
              <a:rPr lang="fr-FR" sz="1600" dirty="0">
                <a:solidFill>
                  <a:schemeClr val="dk1"/>
                </a:solidFill>
              </a:rPr>
              <a:t>ormulaire de notification de cas</a:t>
            </a:r>
            <a:r>
              <a:rPr lang="fr-FR" sz="1600" dirty="0">
                <a:solidFill>
                  <a:schemeClr val="dk1"/>
                </a:solidFill>
                <a:latin typeface="Arial"/>
                <a:ea typeface="Arial"/>
                <a:cs typeface="Arial"/>
                <a:sym typeface="Arial"/>
              </a:rPr>
              <a:t> ; </a:t>
            </a:r>
            <a:r>
              <a:rPr lang="fr-FR" sz="1600" b="1" dirty="0">
                <a:solidFill>
                  <a:schemeClr val="dk1"/>
                </a:solidFill>
              </a:rPr>
              <a:t>MCD</a:t>
            </a:r>
            <a:r>
              <a:rPr lang="fr-FR" sz="1600" b="1" dirty="0">
                <a:solidFill>
                  <a:schemeClr val="dk1"/>
                </a:solidFill>
                <a:latin typeface="Arial"/>
                <a:ea typeface="Arial"/>
                <a:cs typeface="Arial"/>
                <a:sym typeface="Arial"/>
              </a:rPr>
              <a:t> </a:t>
            </a:r>
            <a:r>
              <a:rPr lang="fr-FR" sz="1600" dirty="0">
                <a:solidFill>
                  <a:schemeClr val="dk1"/>
                </a:solidFill>
                <a:latin typeface="Arial"/>
                <a:ea typeface="Arial"/>
                <a:cs typeface="Arial"/>
                <a:sym typeface="Arial"/>
              </a:rPr>
              <a:t>= </a:t>
            </a:r>
            <a:r>
              <a:rPr lang="fr-FR" sz="1600" dirty="0">
                <a:solidFill>
                  <a:schemeClr val="dk1"/>
                </a:solidFill>
              </a:rPr>
              <a:t>Médecin Chef de </a:t>
            </a:r>
            <a:r>
              <a:rPr lang="fr-FR" sz="1600" dirty="0">
                <a:solidFill>
                  <a:schemeClr val="dk1"/>
                </a:solidFill>
                <a:latin typeface="Arial"/>
                <a:ea typeface="Arial"/>
                <a:cs typeface="Arial"/>
                <a:sym typeface="Arial"/>
              </a:rPr>
              <a:t>District ; </a:t>
            </a:r>
            <a:br>
              <a:rPr lang="fr-FR" sz="1600" dirty="0">
                <a:solidFill>
                  <a:schemeClr val="dk1"/>
                </a:solidFill>
                <a:latin typeface="Arial"/>
                <a:ea typeface="Arial"/>
                <a:cs typeface="Arial"/>
                <a:sym typeface="Arial"/>
              </a:rPr>
            </a:br>
            <a:r>
              <a:rPr lang="fr-FR" sz="1600" b="1" dirty="0">
                <a:solidFill>
                  <a:schemeClr val="dk1"/>
                </a:solidFill>
              </a:rPr>
              <a:t>EGSD </a:t>
            </a:r>
            <a:r>
              <a:rPr lang="fr-FR" sz="1600" dirty="0">
                <a:solidFill>
                  <a:schemeClr val="dk1"/>
                </a:solidFill>
                <a:latin typeface="Arial"/>
                <a:ea typeface="Arial"/>
                <a:cs typeface="Arial"/>
                <a:sym typeface="Arial"/>
              </a:rPr>
              <a:t>= </a:t>
            </a:r>
            <a:r>
              <a:rPr lang="fr-FR" sz="1600" dirty="0">
                <a:solidFill>
                  <a:schemeClr val="dk1"/>
                </a:solidFill>
              </a:rPr>
              <a:t>Équipe de Gestion Sanitaire du District</a:t>
            </a:r>
            <a:endParaRPr lang="fr-FR"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512"/>
        <p:cNvGrpSpPr/>
        <p:nvPr/>
      </p:nvGrpSpPr>
      <p:grpSpPr>
        <a:xfrm>
          <a:off x="0" y="0"/>
          <a:ext cx="0" cy="0"/>
          <a:chOff x="0" y="0"/>
          <a:chExt cx="0" cy="0"/>
        </a:xfrm>
      </p:grpSpPr>
      <p:sp>
        <p:nvSpPr>
          <p:cNvPr id="513" name="Google Shape;513;p17"/>
          <p:cNvSpPr txBox="1">
            <a:spLocks noGrp="1"/>
          </p:cNvSpPr>
          <p:nvPr>
            <p:ph type="body" idx="1"/>
          </p:nvPr>
        </p:nvSpPr>
        <p:spPr>
          <a:xfrm>
            <a:off x="838200" y="1478857"/>
            <a:ext cx="6493042" cy="4639309"/>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2400"/>
              <a:buNone/>
            </a:pPr>
            <a:r>
              <a:rPr lang="fr-FR" sz="2300" b="1" dirty="0">
                <a:latin typeface="Arial"/>
                <a:ea typeface="Arial"/>
                <a:cs typeface="Arial"/>
                <a:sym typeface="Arial"/>
              </a:rPr>
              <a:t>Doit contenir :</a:t>
            </a:r>
            <a:endParaRPr lang="fr-FR" sz="2300" dirty="0"/>
          </a:p>
          <a:p>
            <a:pPr marL="172720" lvl="1" indent="-169545" algn="l" rtl="0">
              <a:lnSpc>
                <a:spcPct val="100000"/>
              </a:lnSpc>
              <a:spcBef>
                <a:spcPts val="1000"/>
              </a:spcBef>
              <a:spcAft>
                <a:spcPts val="0"/>
              </a:spcAft>
              <a:buClr>
                <a:schemeClr val="dk1"/>
              </a:buClr>
              <a:buSzPts val="2400"/>
              <a:buFont typeface="Arial"/>
              <a:buChar char="•"/>
            </a:pPr>
            <a:r>
              <a:rPr lang="fr-FR" sz="2300" dirty="0">
                <a:latin typeface="Arial"/>
                <a:ea typeface="Arial"/>
                <a:cs typeface="Arial"/>
                <a:sym typeface="Arial"/>
              </a:rPr>
              <a:t>Nom du patient</a:t>
            </a:r>
            <a:endParaRPr lang="fr-FR" sz="2300" dirty="0"/>
          </a:p>
          <a:p>
            <a:pPr marL="172720" lvl="1" indent="-169545" algn="l" rtl="0">
              <a:lnSpc>
                <a:spcPct val="100000"/>
              </a:lnSpc>
              <a:spcBef>
                <a:spcPts val="1000"/>
              </a:spcBef>
              <a:spcAft>
                <a:spcPts val="0"/>
              </a:spcAft>
              <a:buClr>
                <a:schemeClr val="dk1"/>
              </a:buClr>
              <a:buSzPts val="2400"/>
              <a:buFont typeface="Arial"/>
              <a:buChar char="•"/>
            </a:pPr>
            <a:r>
              <a:rPr lang="fr-FR" sz="2300" dirty="0">
                <a:latin typeface="Arial"/>
                <a:ea typeface="Arial"/>
                <a:cs typeface="Arial"/>
                <a:sym typeface="Arial"/>
              </a:rPr>
              <a:t>Identifiant unique (numéro de dossier </a:t>
            </a:r>
            <a:br>
              <a:rPr lang="fr-FR" sz="2300" dirty="0">
                <a:latin typeface="Arial"/>
                <a:ea typeface="Arial"/>
                <a:cs typeface="Arial"/>
                <a:sym typeface="Arial"/>
              </a:rPr>
            </a:br>
            <a:r>
              <a:rPr lang="fr-FR" sz="2300" dirty="0">
                <a:latin typeface="Arial"/>
                <a:ea typeface="Arial"/>
                <a:cs typeface="Arial"/>
                <a:sym typeface="Arial"/>
              </a:rPr>
              <a:t>médical, etc.)</a:t>
            </a:r>
            <a:endParaRPr lang="fr-FR" sz="2300" dirty="0"/>
          </a:p>
          <a:p>
            <a:pPr marL="172720" lvl="1" indent="-169545" algn="l" rtl="0">
              <a:lnSpc>
                <a:spcPct val="100000"/>
              </a:lnSpc>
              <a:spcBef>
                <a:spcPts val="1000"/>
              </a:spcBef>
              <a:spcAft>
                <a:spcPts val="0"/>
              </a:spcAft>
              <a:buClr>
                <a:schemeClr val="dk1"/>
              </a:buClr>
              <a:buSzPts val="2400"/>
              <a:buFont typeface="Arial"/>
              <a:buChar char="•"/>
            </a:pPr>
            <a:r>
              <a:rPr lang="fr-FR" sz="2300" dirty="0">
                <a:latin typeface="Arial"/>
                <a:ea typeface="Arial"/>
                <a:cs typeface="Arial"/>
                <a:sym typeface="Arial"/>
              </a:rPr>
              <a:t>Source anatomique </a:t>
            </a:r>
            <a:endParaRPr lang="fr-FR" sz="2300" dirty="0"/>
          </a:p>
          <a:p>
            <a:pPr marL="172720" lvl="1" indent="-169545" algn="l" rtl="0">
              <a:lnSpc>
                <a:spcPct val="100000"/>
              </a:lnSpc>
              <a:spcBef>
                <a:spcPts val="1000"/>
              </a:spcBef>
              <a:spcAft>
                <a:spcPts val="0"/>
              </a:spcAft>
              <a:buClr>
                <a:schemeClr val="dk1"/>
              </a:buClr>
              <a:buSzPts val="2400"/>
              <a:buFont typeface="Arial"/>
              <a:buChar char="•"/>
            </a:pPr>
            <a:r>
              <a:rPr lang="fr-FR" sz="2300" dirty="0">
                <a:latin typeface="Arial"/>
                <a:ea typeface="Arial"/>
                <a:cs typeface="Arial"/>
                <a:sym typeface="Arial"/>
              </a:rPr>
              <a:t>Date et heure de la collecte </a:t>
            </a:r>
            <a:endParaRPr lang="fr-FR" sz="2300" dirty="0"/>
          </a:p>
          <a:p>
            <a:pPr marL="0" lvl="0" indent="0" algn="l" rtl="0">
              <a:lnSpc>
                <a:spcPct val="100000"/>
              </a:lnSpc>
              <a:spcBef>
                <a:spcPts val="1000"/>
              </a:spcBef>
              <a:spcAft>
                <a:spcPts val="0"/>
              </a:spcAft>
              <a:buClr>
                <a:schemeClr val="dk1"/>
              </a:buClr>
              <a:buSzPts val="2400"/>
              <a:buNone/>
            </a:pPr>
            <a:r>
              <a:rPr lang="fr-FR" sz="2300" b="1" dirty="0"/>
              <a:t>Devrait :</a:t>
            </a:r>
            <a:endParaRPr lang="fr-FR" sz="2300" b="1" dirty="0">
              <a:latin typeface="Arial"/>
              <a:ea typeface="Arial"/>
              <a:cs typeface="Arial"/>
              <a:sym typeface="Arial"/>
            </a:endParaRPr>
          </a:p>
          <a:p>
            <a:pPr marL="231775" lvl="1" indent="-169545" algn="l" rtl="0">
              <a:lnSpc>
                <a:spcPct val="100000"/>
              </a:lnSpc>
              <a:spcBef>
                <a:spcPts val="1000"/>
              </a:spcBef>
              <a:spcAft>
                <a:spcPts val="0"/>
              </a:spcAft>
              <a:buClr>
                <a:schemeClr val="dk1"/>
              </a:buClr>
              <a:buSzPts val="2400"/>
              <a:buFont typeface="Arial"/>
              <a:buChar char="•"/>
            </a:pPr>
            <a:r>
              <a:rPr lang="fr-FR" sz="2300" dirty="0"/>
              <a:t>Être s</a:t>
            </a:r>
            <a:r>
              <a:rPr lang="fr-FR" sz="2300" dirty="0">
                <a:latin typeface="Arial"/>
                <a:ea typeface="Arial"/>
                <a:cs typeface="Arial"/>
                <a:sym typeface="Arial"/>
              </a:rPr>
              <a:t>ous forme de code-barres ou en </a:t>
            </a:r>
            <a:br>
              <a:rPr lang="fr-FR" sz="2300" dirty="0">
                <a:latin typeface="Arial"/>
                <a:ea typeface="Arial"/>
                <a:cs typeface="Arial"/>
                <a:sym typeface="Arial"/>
              </a:rPr>
            </a:br>
            <a:r>
              <a:rPr lang="fr-FR" sz="2300" dirty="0">
                <a:latin typeface="Arial"/>
                <a:ea typeface="Arial"/>
                <a:cs typeface="Arial"/>
                <a:sym typeface="Arial"/>
              </a:rPr>
              <a:t>marqueur </a:t>
            </a:r>
            <a:r>
              <a:rPr lang="fr-FR" sz="2300" dirty="0"/>
              <a:t>indélébile</a:t>
            </a:r>
          </a:p>
          <a:p>
            <a:pPr marL="231775" lvl="1" indent="-169545" algn="l" rtl="0">
              <a:lnSpc>
                <a:spcPct val="100000"/>
              </a:lnSpc>
              <a:spcBef>
                <a:spcPts val="1000"/>
              </a:spcBef>
              <a:spcAft>
                <a:spcPts val="0"/>
              </a:spcAft>
              <a:buClr>
                <a:schemeClr val="dk1"/>
              </a:buClr>
              <a:buSzPts val="2400"/>
              <a:buFont typeface="Arial"/>
              <a:buChar char="•"/>
            </a:pPr>
            <a:r>
              <a:rPr lang="fr-FR" sz="2300" dirty="0">
                <a:latin typeface="Arial"/>
                <a:ea typeface="Arial"/>
                <a:cs typeface="Arial"/>
                <a:sym typeface="Arial"/>
              </a:rPr>
              <a:t>Adhérer au récipient même en condition de gel</a:t>
            </a:r>
            <a:endParaRPr lang="fr-FR" sz="2300" dirty="0"/>
          </a:p>
          <a:p>
            <a:pPr marL="231775" lvl="1" indent="-169545" algn="l" rtl="0">
              <a:lnSpc>
                <a:spcPct val="100000"/>
              </a:lnSpc>
              <a:spcBef>
                <a:spcPts val="1000"/>
              </a:spcBef>
              <a:spcAft>
                <a:spcPts val="0"/>
              </a:spcAft>
              <a:buClr>
                <a:schemeClr val="dk1"/>
              </a:buClr>
              <a:buSzPts val="2400"/>
              <a:buFont typeface="Arial"/>
              <a:buChar char="•"/>
            </a:pPr>
            <a:r>
              <a:rPr lang="fr-FR" sz="2300" dirty="0">
                <a:latin typeface="Arial"/>
                <a:ea typeface="Arial"/>
                <a:cs typeface="Arial"/>
                <a:sym typeface="Arial"/>
              </a:rPr>
              <a:t>Être sur le récipient et non sur le couvercle</a:t>
            </a:r>
            <a:endParaRPr lang="fr-FR" sz="2300" dirty="0"/>
          </a:p>
          <a:p>
            <a:pPr marL="0" lvl="0" indent="0" algn="l" rtl="0">
              <a:lnSpc>
                <a:spcPct val="100000"/>
              </a:lnSpc>
              <a:spcBef>
                <a:spcPts val="1000"/>
              </a:spcBef>
              <a:spcAft>
                <a:spcPts val="0"/>
              </a:spcAft>
              <a:buClr>
                <a:schemeClr val="dk1"/>
              </a:buClr>
              <a:buSzPts val="2400"/>
              <a:buNone/>
            </a:pPr>
            <a:endParaRPr lang="fr-FR" sz="2300" dirty="0"/>
          </a:p>
          <a:p>
            <a:pPr marL="287020" lvl="0" indent="-109220" algn="l" rtl="0">
              <a:lnSpc>
                <a:spcPct val="100000"/>
              </a:lnSpc>
              <a:spcBef>
                <a:spcPts val="1000"/>
              </a:spcBef>
              <a:spcAft>
                <a:spcPts val="0"/>
              </a:spcAft>
              <a:buClr>
                <a:schemeClr val="dk1"/>
              </a:buClr>
              <a:buSzPts val="2800"/>
              <a:buNone/>
            </a:pPr>
            <a:endParaRPr lang="fr-FR" sz="2300" dirty="0"/>
          </a:p>
        </p:txBody>
      </p:sp>
      <p:sp>
        <p:nvSpPr>
          <p:cNvPr id="514" name="Google Shape;514;p17"/>
          <p:cNvSpPr txBox="1">
            <a:spLocks noGrp="1"/>
          </p:cNvSpPr>
          <p:nvPr>
            <p:ph type="title"/>
          </p:nvPr>
        </p:nvSpPr>
        <p:spPr>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Étiquettes de spécimen</a:t>
            </a:r>
          </a:p>
        </p:txBody>
      </p:sp>
      <p:sp>
        <p:nvSpPr>
          <p:cNvPr id="515" name="Google Shape;515;p17"/>
          <p:cNvSpPr txBox="1"/>
          <p:nvPr/>
        </p:nvSpPr>
        <p:spPr>
          <a:xfrm>
            <a:off x="7448579" y="1450653"/>
            <a:ext cx="3404700" cy="1230300"/>
          </a:xfrm>
          <a:prstGeom prst="rect">
            <a:avLst/>
          </a:prstGeom>
          <a:solidFill>
            <a:schemeClr val="lt2"/>
          </a:solidFill>
          <a:ln w="38100" cap="flat" cmpd="sng">
            <a:solidFill>
              <a:schemeClr val="tx1"/>
            </a:solidFill>
            <a:prstDash val="solid"/>
            <a:round/>
            <a:headEnd type="none" w="sm" len="sm"/>
            <a:tailEnd type="none" w="sm" len="sm"/>
          </a:ln>
        </p:spPr>
        <p:txBody>
          <a:bodyPr spcFirstLastPara="1" wrap="square" lIns="91425" tIns="45700" rIns="91425" bIns="45700" anchor="t" anchorCtr="0">
            <a:spAutoFit/>
          </a:bodyPr>
          <a:lstStyle/>
          <a:p>
            <a:pPr marL="0" marR="0" lvl="0" indent="0" algn="l" rtl="0">
              <a:lnSpc>
                <a:spcPct val="107000"/>
              </a:lnSpc>
              <a:spcBef>
                <a:spcPts val="0"/>
              </a:spcBef>
              <a:spcAft>
                <a:spcPts val="0"/>
              </a:spcAft>
              <a:buNone/>
            </a:pPr>
            <a:r>
              <a:rPr lang="fr-FR" sz="1400" dirty="0">
                <a:solidFill>
                  <a:schemeClr val="dk1"/>
                </a:solidFill>
                <a:latin typeface="Arial"/>
                <a:ea typeface="Arial"/>
                <a:cs typeface="Arial"/>
                <a:sym typeface="Arial"/>
              </a:rPr>
              <a:t>Type d'échantillon _________________</a:t>
            </a:r>
            <a:endParaRPr sz="1400" dirty="0">
              <a:solidFill>
                <a:schemeClr val="dk1"/>
              </a:solidFill>
              <a:latin typeface="Arial"/>
              <a:ea typeface="Arial"/>
              <a:cs typeface="Arial"/>
              <a:sym typeface="Arial"/>
            </a:endParaRPr>
          </a:p>
          <a:p>
            <a:pPr marL="0" marR="0" lvl="0" indent="0" algn="l" rtl="0">
              <a:lnSpc>
                <a:spcPct val="107000"/>
              </a:lnSpc>
              <a:spcBef>
                <a:spcPts val="600"/>
              </a:spcBef>
              <a:spcAft>
                <a:spcPts val="0"/>
              </a:spcAft>
              <a:buNone/>
            </a:pPr>
            <a:r>
              <a:rPr lang="fr-FR" dirty="0">
                <a:solidFill>
                  <a:schemeClr val="dk1"/>
                </a:solidFill>
              </a:rPr>
              <a:t>Nom du patient</a:t>
            </a:r>
            <a:r>
              <a:rPr lang="fr-FR" sz="1400" dirty="0">
                <a:solidFill>
                  <a:schemeClr val="dk1"/>
                </a:solidFill>
                <a:latin typeface="Arial"/>
                <a:ea typeface="Arial"/>
                <a:cs typeface="Arial"/>
                <a:sym typeface="Arial"/>
              </a:rPr>
              <a:t>___________________</a:t>
            </a:r>
            <a:endParaRPr sz="1400" dirty="0">
              <a:solidFill>
                <a:schemeClr val="dk1"/>
              </a:solidFill>
              <a:latin typeface="Arial"/>
              <a:ea typeface="Arial"/>
              <a:cs typeface="Arial"/>
              <a:sym typeface="Arial"/>
            </a:endParaRPr>
          </a:p>
          <a:p>
            <a:pPr marL="0" marR="0" lvl="0" indent="0" algn="l" rtl="0">
              <a:lnSpc>
                <a:spcPct val="107000"/>
              </a:lnSpc>
              <a:spcBef>
                <a:spcPts val="600"/>
              </a:spcBef>
              <a:spcAft>
                <a:spcPts val="0"/>
              </a:spcAft>
              <a:buNone/>
            </a:pPr>
            <a:r>
              <a:rPr lang="fr-FR" dirty="0">
                <a:solidFill>
                  <a:schemeClr val="dk1"/>
                </a:solidFill>
              </a:rPr>
              <a:t>Identifiant du spécimen _____________</a:t>
            </a:r>
            <a:endParaRPr sz="1400" dirty="0">
              <a:solidFill>
                <a:schemeClr val="dk1"/>
              </a:solidFill>
              <a:latin typeface="Arial"/>
              <a:ea typeface="Arial"/>
              <a:cs typeface="Arial"/>
              <a:sym typeface="Arial"/>
            </a:endParaRPr>
          </a:p>
          <a:p>
            <a:pPr marL="0" marR="0" lvl="0" indent="0" algn="l" rtl="0">
              <a:lnSpc>
                <a:spcPct val="107000"/>
              </a:lnSpc>
              <a:spcBef>
                <a:spcPts val="600"/>
              </a:spcBef>
              <a:spcAft>
                <a:spcPts val="0"/>
              </a:spcAft>
              <a:buNone/>
            </a:pPr>
            <a:r>
              <a:rPr lang="fr-FR" sz="1400" dirty="0">
                <a:solidFill>
                  <a:schemeClr val="dk1"/>
                </a:solidFill>
                <a:latin typeface="Arial"/>
                <a:ea typeface="Arial"/>
                <a:cs typeface="Arial"/>
                <a:sym typeface="Arial"/>
              </a:rPr>
              <a:t>Date____/___/____</a:t>
            </a:r>
            <a:r>
              <a:rPr lang="fr-FR" dirty="0">
                <a:solidFill>
                  <a:schemeClr val="dk1"/>
                </a:solidFill>
              </a:rPr>
              <a:t>Heure</a:t>
            </a:r>
            <a:r>
              <a:rPr lang="fr-FR" sz="1400" dirty="0">
                <a:solidFill>
                  <a:schemeClr val="dk1"/>
                </a:solidFill>
                <a:latin typeface="Arial"/>
                <a:ea typeface="Arial"/>
                <a:cs typeface="Arial"/>
                <a:sym typeface="Arial"/>
              </a:rPr>
              <a:t>___:_____</a:t>
            </a:r>
            <a:endParaRPr sz="1400" dirty="0">
              <a:solidFill>
                <a:schemeClr val="dk1"/>
              </a:solidFill>
              <a:latin typeface="Arial"/>
              <a:ea typeface="Arial"/>
              <a:cs typeface="Arial"/>
              <a:sym typeface="Arial"/>
            </a:endParaRPr>
          </a:p>
        </p:txBody>
      </p:sp>
      <p:pic>
        <p:nvPicPr>
          <p:cNvPr id="516" name="Google Shape;516;p17"/>
          <p:cNvPicPr preferRelativeResize="0"/>
          <p:nvPr/>
        </p:nvPicPr>
        <p:blipFill rotWithShape="1">
          <a:blip r:embed="rId3">
            <a:alphaModFix/>
          </a:blip>
          <a:srcRect l="8073" t="20573" r="9636" b="21877"/>
          <a:stretch/>
        </p:blipFill>
        <p:spPr>
          <a:xfrm>
            <a:off x="7793647" y="4716765"/>
            <a:ext cx="2714423" cy="1505818"/>
          </a:xfrm>
          <a:prstGeom prst="rect">
            <a:avLst/>
          </a:prstGeom>
          <a:noFill/>
          <a:ln w="12700" cap="flat" cmpd="sng">
            <a:solidFill>
              <a:schemeClr val="tx1"/>
            </a:solidFill>
            <a:prstDash val="solid"/>
            <a:miter lim="800000"/>
            <a:headEnd type="none" w="sm" len="sm"/>
            <a:tailEnd type="none" w="sm" len="sm"/>
          </a:ln>
        </p:spPr>
      </p:pic>
      <p:pic>
        <p:nvPicPr>
          <p:cNvPr id="517" name="Google Shape;517;p17"/>
          <p:cNvPicPr preferRelativeResize="0"/>
          <p:nvPr/>
        </p:nvPicPr>
        <p:blipFill rotWithShape="1">
          <a:blip r:embed="rId4">
            <a:alphaModFix/>
          </a:blip>
          <a:srcRect l="3508" t="31491" r="45429" b="13949"/>
          <a:stretch/>
        </p:blipFill>
        <p:spPr>
          <a:xfrm>
            <a:off x="7865344" y="2783548"/>
            <a:ext cx="2571030" cy="1828800"/>
          </a:xfrm>
          <a:prstGeom prst="rect">
            <a:avLst/>
          </a:prstGeom>
          <a:noFill/>
          <a:ln w="12700" cap="flat" cmpd="sng">
            <a:solidFill>
              <a:schemeClr val="tx1"/>
            </a:solidFill>
            <a:prstDash val="solid"/>
            <a:round/>
            <a:headEnd type="none" w="sm" len="sm"/>
            <a:tailEnd type="none" w="sm" len="sm"/>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522"/>
        <p:cNvGrpSpPr/>
        <p:nvPr/>
      </p:nvGrpSpPr>
      <p:grpSpPr>
        <a:xfrm>
          <a:off x="0" y="0"/>
          <a:ext cx="0" cy="0"/>
          <a:chOff x="0" y="0"/>
          <a:chExt cx="0" cy="0"/>
        </a:xfrm>
      </p:grpSpPr>
      <p:sp>
        <p:nvSpPr>
          <p:cNvPr id="523" name="Google Shape;523;p18"/>
          <p:cNvSpPr txBox="1">
            <a:spLocks noGrp="1"/>
          </p:cNvSpPr>
          <p:nvPr>
            <p:ph type="body" idx="1"/>
          </p:nvPr>
        </p:nvSpPr>
        <p:spPr>
          <a:xfrm>
            <a:off x="838200" y="1478857"/>
            <a:ext cx="6455735" cy="4639309"/>
          </a:xfrm>
          <a:prstGeom prst="rect">
            <a:avLst/>
          </a:prstGeom>
          <a:noFill/>
          <a:ln>
            <a:noFill/>
          </a:ln>
        </p:spPr>
        <p:txBody>
          <a:bodyPr spcFirstLastPara="1" wrap="square" lIns="91425" tIns="45700" rIns="91425" bIns="45700" anchor="t" anchorCtr="0">
            <a:noAutofit/>
          </a:bodyPr>
          <a:lstStyle/>
          <a:p>
            <a:pPr marL="514350" lvl="0" indent="-514350" algn="l" rtl="0">
              <a:lnSpc>
                <a:spcPct val="100000"/>
              </a:lnSpc>
              <a:spcBef>
                <a:spcPts val="0"/>
              </a:spcBef>
              <a:spcAft>
                <a:spcPts val="0"/>
              </a:spcAft>
              <a:buClr>
                <a:srgbClr val="140606"/>
              </a:buClr>
              <a:buSzPts val="2400"/>
              <a:buFont typeface="Libre Franklin Medium"/>
              <a:buAutoNum type="arabicPeriod"/>
            </a:pPr>
            <a:r>
              <a:rPr lang="fr-FR" sz="2300" dirty="0">
                <a:solidFill>
                  <a:srgbClr val="140606"/>
                </a:solidFill>
                <a:latin typeface="Arial"/>
                <a:ea typeface="Arial"/>
                <a:cs typeface="Arial"/>
                <a:sym typeface="Arial"/>
              </a:rPr>
              <a:t>Placer les échantillons de sang dans des sacs de sécurité et les fermer hermétiquement</a:t>
            </a:r>
            <a:endParaRPr lang="fr-FR" sz="2300" dirty="0"/>
          </a:p>
          <a:p>
            <a:pPr marL="514350" lvl="0" indent="-514350" algn="l" rtl="0">
              <a:lnSpc>
                <a:spcPct val="100000"/>
              </a:lnSpc>
              <a:spcBef>
                <a:spcPts val="1000"/>
              </a:spcBef>
              <a:spcAft>
                <a:spcPts val="0"/>
              </a:spcAft>
              <a:buClr>
                <a:srgbClr val="140606"/>
              </a:buClr>
              <a:buSzPts val="2400"/>
              <a:buFont typeface="Libre Franklin Medium"/>
              <a:buAutoNum type="arabicPeriod"/>
            </a:pPr>
            <a:r>
              <a:rPr lang="fr-FR" sz="2300" dirty="0">
                <a:solidFill>
                  <a:srgbClr val="140606"/>
                </a:solidFill>
                <a:latin typeface="Arial"/>
                <a:ea typeface="Arial"/>
                <a:cs typeface="Arial"/>
                <a:sym typeface="Arial"/>
              </a:rPr>
              <a:t>Placer les sacs dans un récipient et </a:t>
            </a:r>
            <a:r>
              <a:rPr lang="fr-FR" sz="2300" dirty="0">
                <a:solidFill>
                  <a:srgbClr val="140606"/>
                </a:solidFill>
              </a:rPr>
              <a:t>fermer</a:t>
            </a:r>
            <a:r>
              <a:rPr lang="fr-FR" sz="2300" dirty="0">
                <a:solidFill>
                  <a:srgbClr val="140606"/>
                </a:solidFill>
                <a:latin typeface="Arial"/>
                <a:ea typeface="Arial"/>
                <a:cs typeface="Arial"/>
                <a:sym typeface="Arial"/>
              </a:rPr>
              <a:t> hermétiquement</a:t>
            </a:r>
            <a:endParaRPr lang="fr-FR" sz="2300" dirty="0"/>
          </a:p>
          <a:p>
            <a:pPr marL="514350" lvl="0" indent="-514350" algn="l" rtl="0">
              <a:lnSpc>
                <a:spcPct val="100000"/>
              </a:lnSpc>
              <a:spcBef>
                <a:spcPts val="1000"/>
              </a:spcBef>
              <a:spcAft>
                <a:spcPts val="0"/>
              </a:spcAft>
              <a:buClr>
                <a:srgbClr val="140606"/>
              </a:buClr>
              <a:buSzPts val="2400"/>
              <a:buFont typeface="Libre Franklin Medium"/>
              <a:buAutoNum type="arabicPeriod"/>
            </a:pPr>
            <a:r>
              <a:rPr lang="fr-FR" sz="2300" dirty="0">
                <a:solidFill>
                  <a:srgbClr val="140606"/>
                </a:solidFill>
                <a:latin typeface="Arial"/>
                <a:ea typeface="Arial"/>
                <a:cs typeface="Arial"/>
                <a:sym typeface="Arial"/>
              </a:rPr>
              <a:t>Placer les récipients dans une boîte de transport et l</a:t>
            </a:r>
            <a:r>
              <a:rPr lang="fr-FR" sz="2300" dirty="0">
                <a:solidFill>
                  <a:srgbClr val="140606"/>
                </a:solidFill>
              </a:rPr>
              <a:t>a</a:t>
            </a:r>
            <a:r>
              <a:rPr lang="fr-FR" sz="2300" dirty="0">
                <a:solidFill>
                  <a:srgbClr val="140606"/>
                </a:solidFill>
                <a:latin typeface="Arial"/>
                <a:ea typeface="Arial"/>
                <a:cs typeface="Arial"/>
                <a:sym typeface="Arial"/>
              </a:rPr>
              <a:t> remplir de mousse </a:t>
            </a:r>
            <a:br>
              <a:rPr lang="fr-FR" sz="2300" dirty="0">
                <a:solidFill>
                  <a:srgbClr val="140606"/>
                </a:solidFill>
                <a:latin typeface="Arial"/>
                <a:ea typeface="Arial"/>
                <a:cs typeface="Arial"/>
                <a:sym typeface="Arial"/>
              </a:rPr>
            </a:br>
            <a:r>
              <a:rPr lang="fr-FR" sz="2300" dirty="0">
                <a:solidFill>
                  <a:srgbClr val="140606"/>
                </a:solidFill>
                <a:latin typeface="Arial"/>
                <a:ea typeface="Arial"/>
                <a:cs typeface="Arial"/>
                <a:sym typeface="Arial"/>
              </a:rPr>
              <a:t>de polystyrène</a:t>
            </a:r>
            <a:endParaRPr lang="fr-FR" sz="2300" dirty="0"/>
          </a:p>
          <a:p>
            <a:pPr marL="514350" lvl="0" indent="-514350" algn="l" rtl="0">
              <a:lnSpc>
                <a:spcPct val="100000"/>
              </a:lnSpc>
              <a:spcBef>
                <a:spcPts val="1000"/>
              </a:spcBef>
              <a:spcAft>
                <a:spcPts val="0"/>
              </a:spcAft>
              <a:buClr>
                <a:srgbClr val="140606"/>
              </a:buClr>
              <a:buSzPts val="2400"/>
              <a:buFont typeface="Libre Franklin Medium"/>
              <a:buAutoNum type="arabicPeriod"/>
            </a:pPr>
            <a:r>
              <a:rPr lang="fr-FR" sz="2300" dirty="0">
                <a:solidFill>
                  <a:srgbClr val="140606"/>
                </a:solidFill>
                <a:latin typeface="Arial"/>
                <a:ea typeface="Arial"/>
                <a:cs typeface="Arial"/>
                <a:sym typeface="Arial"/>
              </a:rPr>
              <a:t>Placer les formulaires à l'intérieur de la boîte et la fermer avec du ruban adhésif</a:t>
            </a:r>
            <a:endParaRPr lang="fr-FR" sz="2300" dirty="0"/>
          </a:p>
          <a:p>
            <a:pPr marL="514350" lvl="0" indent="-514350" algn="l" rtl="0">
              <a:lnSpc>
                <a:spcPct val="100000"/>
              </a:lnSpc>
              <a:spcBef>
                <a:spcPts val="1000"/>
              </a:spcBef>
              <a:spcAft>
                <a:spcPts val="0"/>
              </a:spcAft>
              <a:buClr>
                <a:srgbClr val="140606"/>
              </a:buClr>
              <a:buSzPts val="2400"/>
              <a:buFont typeface="Libre Franklin Medium"/>
              <a:buAutoNum type="arabicPeriod"/>
            </a:pPr>
            <a:r>
              <a:rPr lang="fr-FR" sz="2300" dirty="0">
                <a:solidFill>
                  <a:srgbClr val="140606"/>
                </a:solidFill>
                <a:latin typeface="Arial"/>
                <a:ea typeface="Arial"/>
                <a:cs typeface="Arial"/>
                <a:sym typeface="Arial"/>
              </a:rPr>
              <a:t>Transporter immédiatement au laboratoire</a:t>
            </a:r>
            <a:endParaRPr lang="fr-FR" sz="2300" dirty="0"/>
          </a:p>
        </p:txBody>
      </p:sp>
      <p:sp>
        <p:nvSpPr>
          <p:cNvPr id="524" name="Google Shape;524;p18"/>
          <p:cNvSpPr txBox="1">
            <a:spLocks noGrp="1"/>
          </p:cNvSpPr>
          <p:nvPr>
            <p:ph type="title"/>
          </p:nvPr>
        </p:nvSpPr>
        <p:spPr>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Exemple d'emballage d'échantillon : Sang</a:t>
            </a:r>
          </a:p>
        </p:txBody>
      </p:sp>
      <p:pic>
        <p:nvPicPr>
          <p:cNvPr id="525" name="Google Shape;525;p18" descr="Final approved AJ Vet  Field Manual (RZV4) 9"/>
          <p:cNvPicPr preferRelativeResize="0"/>
          <p:nvPr/>
        </p:nvPicPr>
        <p:blipFill rotWithShape="1">
          <a:blip r:embed="rId3">
            <a:alphaModFix/>
          </a:blip>
          <a:srcRect l="748" t="8896" r="41263" b="71178"/>
          <a:stretch/>
        </p:blipFill>
        <p:spPr>
          <a:xfrm>
            <a:off x="7524011" y="1478857"/>
            <a:ext cx="4365435" cy="1950143"/>
          </a:xfrm>
          <a:prstGeom prst="rect">
            <a:avLst/>
          </a:prstGeom>
          <a:noFill/>
          <a:ln w="12700" cap="flat" cmpd="sng">
            <a:solidFill>
              <a:schemeClr val="tx1"/>
            </a:solidFill>
            <a:prstDash val="solid"/>
            <a:miter lim="800000"/>
            <a:headEnd type="none" w="sm" len="sm"/>
            <a:tailEnd type="none" w="sm" len="sm"/>
          </a:ln>
        </p:spPr>
      </p:pic>
      <p:pic>
        <p:nvPicPr>
          <p:cNvPr id="526" name="Google Shape;526;p18" descr="Final approved AJ Vet  Field Manual (RZV4) 9"/>
          <p:cNvPicPr preferRelativeResize="0"/>
          <p:nvPr/>
        </p:nvPicPr>
        <p:blipFill rotWithShape="1">
          <a:blip r:embed="rId3">
            <a:alphaModFix/>
          </a:blip>
          <a:srcRect l="13754" t="80681" r="54105" b="1764"/>
          <a:stretch/>
        </p:blipFill>
        <p:spPr>
          <a:xfrm>
            <a:off x="7524011" y="3565938"/>
            <a:ext cx="4365435" cy="2552228"/>
          </a:xfrm>
          <a:prstGeom prst="rect">
            <a:avLst/>
          </a:prstGeom>
          <a:noFill/>
          <a:ln w="12700" cap="flat" cmpd="sng">
            <a:solidFill>
              <a:schemeClr val="tx1"/>
            </a:solidFill>
            <a:prstDash val="solid"/>
            <a:miter lim="800000"/>
            <a:headEnd type="none" w="sm" len="sm"/>
            <a:tailEnd type="none" w="sm" len="sm"/>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531"/>
        <p:cNvGrpSpPr/>
        <p:nvPr/>
      </p:nvGrpSpPr>
      <p:grpSpPr>
        <a:xfrm>
          <a:off x="0" y="0"/>
          <a:ext cx="0" cy="0"/>
          <a:chOff x="0" y="0"/>
          <a:chExt cx="0" cy="0"/>
        </a:xfrm>
      </p:grpSpPr>
      <p:sp>
        <p:nvSpPr>
          <p:cNvPr id="532" name="Google Shape;532;p19"/>
          <p:cNvSpPr txBox="1">
            <a:spLocks noGrp="1"/>
          </p:cNvSpPr>
          <p:nvPr>
            <p:ph type="body" idx="1"/>
          </p:nvPr>
        </p:nvSpPr>
        <p:spPr>
          <a:xfrm>
            <a:off x="823322" y="1257300"/>
            <a:ext cx="5950500" cy="4744800"/>
          </a:xfrm>
          <a:prstGeom prst="rect">
            <a:avLst/>
          </a:prstGeom>
          <a:noFill/>
          <a:ln>
            <a:noFill/>
          </a:ln>
        </p:spPr>
        <p:txBody>
          <a:bodyPr spcFirstLastPara="1" wrap="square" lIns="91425" tIns="45700" rIns="91425" bIns="45700" anchor="t" anchorCtr="0">
            <a:noAutofit/>
          </a:bodyPr>
          <a:lstStyle/>
          <a:p>
            <a:pPr marL="228600" lvl="0" indent="-228600" algn="l" rtl="0">
              <a:lnSpc>
                <a:spcPct val="100000"/>
              </a:lnSpc>
              <a:spcBef>
                <a:spcPts val="0"/>
              </a:spcBef>
              <a:spcAft>
                <a:spcPts val="0"/>
              </a:spcAft>
              <a:buClr>
                <a:schemeClr val="dk1"/>
              </a:buClr>
              <a:buSzPts val="1800"/>
              <a:buChar char="•"/>
            </a:pPr>
            <a:r>
              <a:rPr lang="fr-FR" sz="1600" dirty="0"/>
              <a:t>Récipient primaire :</a:t>
            </a:r>
          </a:p>
          <a:p>
            <a:pPr marL="742950" lvl="1" indent="-285750" algn="l" rtl="0">
              <a:lnSpc>
                <a:spcPct val="100000"/>
              </a:lnSpc>
              <a:spcBef>
                <a:spcPts val="1000"/>
              </a:spcBef>
              <a:spcAft>
                <a:spcPts val="0"/>
              </a:spcAft>
              <a:buSzPts val="1600"/>
              <a:buFont typeface="Wingdings" panose="05000000000000000000" pitchFamily="2" charset="2"/>
              <a:buChar char="§"/>
            </a:pPr>
            <a:r>
              <a:rPr lang="fr-FR" sz="1500" dirty="0"/>
              <a:t>Contient le spécimen</a:t>
            </a:r>
          </a:p>
          <a:p>
            <a:pPr marL="742950" lvl="1" indent="-285750" algn="l" rtl="0">
              <a:lnSpc>
                <a:spcPct val="100000"/>
              </a:lnSpc>
              <a:spcBef>
                <a:spcPts val="1000"/>
              </a:spcBef>
              <a:spcAft>
                <a:spcPts val="0"/>
              </a:spcAft>
              <a:buSzPts val="1600"/>
              <a:buFont typeface="Wingdings" panose="05000000000000000000" pitchFamily="2" charset="2"/>
              <a:buChar char="§"/>
            </a:pPr>
            <a:r>
              <a:rPr lang="fr-FR" sz="1500" dirty="0"/>
              <a:t>Étanche et imperméable</a:t>
            </a:r>
          </a:p>
          <a:p>
            <a:pPr marL="742950" lvl="1" indent="-285750" algn="l" rtl="0">
              <a:lnSpc>
                <a:spcPct val="100000"/>
              </a:lnSpc>
              <a:spcBef>
                <a:spcPts val="1000"/>
              </a:spcBef>
              <a:spcAft>
                <a:spcPts val="0"/>
              </a:spcAft>
              <a:buSzPts val="1600"/>
              <a:buFont typeface="Wingdings" panose="05000000000000000000" pitchFamily="2" charset="2"/>
              <a:buChar char="§"/>
            </a:pPr>
            <a:r>
              <a:rPr lang="fr-FR" sz="1500" dirty="0"/>
              <a:t>Étiquette du spécimen</a:t>
            </a:r>
          </a:p>
          <a:p>
            <a:pPr marL="228600" lvl="0" indent="-228600" algn="l" rtl="0">
              <a:lnSpc>
                <a:spcPct val="100000"/>
              </a:lnSpc>
              <a:spcBef>
                <a:spcPts val="1000"/>
              </a:spcBef>
              <a:spcAft>
                <a:spcPts val="0"/>
              </a:spcAft>
              <a:buClr>
                <a:schemeClr val="dk1"/>
              </a:buClr>
              <a:buSzPts val="1800"/>
              <a:buChar char="•"/>
            </a:pPr>
            <a:r>
              <a:rPr lang="fr-FR" sz="1600" dirty="0"/>
              <a:t>Récipient secondaire :</a:t>
            </a:r>
          </a:p>
          <a:p>
            <a:pPr marL="742950" lvl="1" indent="-285750" algn="l" rtl="0">
              <a:lnSpc>
                <a:spcPct val="100000"/>
              </a:lnSpc>
              <a:spcBef>
                <a:spcPts val="1000"/>
              </a:spcBef>
              <a:spcAft>
                <a:spcPts val="0"/>
              </a:spcAft>
              <a:buSzPts val="1600"/>
              <a:buFont typeface="Wingdings" panose="05000000000000000000" pitchFamily="2" charset="2"/>
              <a:buChar char="§"/>
            </a:pPr>
            <a:r>
              <a:rPr lang="fr-FR" sz="1500" dirty="0"/>
              <a:t>Peut contenir plusieurs récipients primaires</a:t>
            </a:r>
          </a:p>
          <a:p>
            <a:pPr marL="742950" lvl="1" indent="-285750" algn="l" rtl="0">
              <a:lnSpc>
                <a:spcPct val="100000"/>
              </a:lnSpc>
              <a:spcBef>
                <a:spcPts val="1000"/>
              </a:spcBef>
              <a:spcAft>
                <a:spcPts val="0"/>
              </a:spcAft>
              <a:buSzPts val="1600"/>
              <a:buFont typeface="Wingdings" panose="05000000000000000000" pitchFamily="2" charset="2"/>
              <a:buChar char="§"/>
            </a:pPr>
            <a:r>
              <a:rPr lang="fr-FR" sz="1500" dirty="0"/>
              <a:t>Étanche et imperméable</a:t>
            </a:r>
          </a:p>
          <a:p>
            <a:pPr marL="742950" lvl="1" indent="-285750" algn="l" rtl="0">
              <a:lnSpc>
                <a:spcPct val="100000"/>
              </a:lnSpc>
              <a:spcBef>
                <a:spcPts val="1000"/>
              </a:spcBef>
              <a:spcAft>
                <a:spcPts val="0"/>
              </a:spcAft>
              <a:buSzPts val="1600"/>
              <a:buFont typeface="Wingdings" panose="05000000000000000000" pitchFamily="2" charset="2"/>
              <a:buChar char="§"/>
            </a:pPr>
            <a:r>
              <a:rPr lang="fr-FR" sz="1500" dirty="0"/>
              <a:t>Peut résister à un impact de haute pression</a:t>
            </a:r>
          </a:p>
          <a:p>
            <a:pPr marL="228600" lvl="0" indent="-228600" algn="l" rtl="0">
              <a:lnSpc>
                <a:spcPct val="100000"/>
              </a:lnSpc>
              <a:spcBef>
                <a:spcPts val="1000"/>
              </a:spcBef>
              <a:spcAft>
                <a:spcPts val="0"/>
              </a:spcAft>
              <a:buClr>
                <a:schemeClr val="dk1"/>
              </a:buClr>
              <a:buSzPts val="1800"/>
              <a:buChar char="•"/>
            </a:pPr>
            <a:r>
              <a:rPr lang="fr-FR" sz="1600" dirty="0"/>
              <a:t>Troisième récipient :</a:t>
            </a:r>
          </a:p>
          <a:p>
            <a:pPr marL="742950" lvl="1" indent="-285750" algn="l" rtl="0">
              <a:lnSpc>
                <a:spcPct val="100000"/>
              </a:lnSpc>
              <a:spcBef>
                <a:spcPts val="1000"/>
              </a:spcBef>
              <a:spcAft>
                <a:spcPts val="0"/>
              </a:spcAft>
              <a:buSzPts val="1600"/>
              <a:buFont typeface="Wingdings" panose="05000000000000000000" pitchFamily="2" charset="2"/>
              <a:buChar char="§"/>
            </a:pPr>
            <a:r>
              <a:rPr lang="fr-FR" sz="1500" dirty="0"/>
              <a:t>Protège le récipient secondaire</a:t>
            </a:r>
          </a:p>
          <a:p>
            <a:pPr marL="742950" lvl="1" indent="-285750" algn="l" rtl="0">
              <a:lnSpc>
                <a:spcPct val="100000"/>
              </a:lnSpc>
              <a:spcBef>
                <a:spcPts val="1000"/>
              </a:spcBef>
              <a:spcAft>
                <a:spcPts val="0"/>
              </a:spcAft>
              <a:buSzPts val="1600"/>
              <a:buFont typeface="Wingdings" panose="05000000000000000000" pitchFamily="2" charset="2"/>
              <a:buChar char="§"/>
            </a:pPr>
            <a:r>
              <a:rPr lang="fr-FR" sz="1500" dirty="0"/>
              <a:t>Contient les formulaires de cas, les fiches de référence et des coussins, paquets de glace ou glace sèche. </a:t>
            </a:r>
            <a:endParaRPr lang="fr-FR" dirty="0"/>
          </a:p>
        </p:txBody>
      </p:sp>
      <p:sp>
        <p:nvSpPr>
          <p:cNvPr id="533" name="Google Shape;533;p19"/>
          <p:cNvSpPr txBox="1">
            <a:spLocks noGrp="1"/>
          </p:cNvSpPr>
          <p:nvPr>
            <p:ph type="title"/>
          </p:nvPr>
        </p:nvSpPr>
        <p:spPr>
          <a:xfrm>
            <a:off x="838200" y="457200"/>
            <a:ext cx="10515600" cy="8001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Triple emballage</a:t>
            </a:r>
          </a:p>
        </p:txBody>
      </p:sp>
      <p:sp>
        <p:nvSpPr>
          <p:cNvPr id="534" name="Google Shape;534;p19"/>
          <p:cNvSpPr txBox="1"/>
          <p:nvPr/>
        </p:nvSpPr>
        <p:spPr>
          <a:xfrm>
            <a:off x="838200" y="5793376"/>
            <a:ext cx="6550742" cy="58473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1600" b="1" dirty="0">
                <a:solidFill>
                  <a:srgbClr val="00953A"/>
                </a:solidFill>
                <a:latin typeface="Arial"/>
                <a:ea typeface="Arial"/>
                <a:cs typeface="Arial"/>
                <a:sym typeface="Arial"/>
              </a:rPr>
              <a:t>Les directives de l'IATA doivent être respectées pour tous </a:t>
            </a:r>
            <a:br>
              <a:rPr lang="fr-FR" sz="1600" b="1" dirty="0">
                <a:solidFill>
                  <a:srgbClr val="00953A"/>
                </a:solidFill>
                <a:latin typeface="Arial"/>
                <a:ea typeface="Arial"/>
                <a:cs typeface="Arial"/>
                <a:sym typeface="Arial"/>
              </a:rPr>
            </a:br>
            <a:r>
              <a:rPr lang="fr-FR" sz="1600" b="1" dirty="0">
                <a:solidFill>
                  <a:srgbClr val="00953A"/>
                </a:solidFill>
                <a:latin typeface="Arial"/>
                <a:ea typeface="Arial"/>
                <a:cs typeface="Arial"/>
                <a:sym typeface="Arial"/>
              </a:rPr>
              <a:t>les envois internationaux de spécimens !</a:t>
            </a:r>
            <a:endParaRPr sz="1600" dirty="0"/>
          </a:p>
        </p:txBody>
      </p:sp>
      <p:grpSp>
        <p:nvGrpSpPr>
          <p:cNvPr id="535" name="Google Shape;535;p19"/>
          <p:cNvGrpSpPr/>
          <p:nvPr/>
        </p:nvGrpSpPr>
        <p:grpSpPr>
          <a:xfrm>
            <a:off x="5765610" y="1423642"/>
            <a:ext cx="6179704" cy="4658904"/>
            <a:chOff x="5193920" y="1344041"/>
            <a:chExt cx="6676715" cy="4664626"/>
          </a:xfrm>
        </p:grpSpPr>
        <p:pic>
          <p:nvPicPr>
            <p:cNvPr id="536" name="Google Shape;536;p19"/>
            <p:cNvPicPr preferRelativeResize="0"/>
            <p:nvPr/>
          </p:nvPicPr>
          <p:blipFill rotWithShape="1">
            <a:blip r:embed="rId3">
              <a:alphaModFix/>
            </a:blip>
            <a:srcRect/>
            <a:stretch/>
          </p:blipFill>
          <p:spPr>
            <a:xfrm>
              <a:off x="6664066" y="1363660"/>
              <a:ext cx="4562475" cy="4600575"/>
            </a:xfrm>
            <a:prstGeom prst="rect">
              <a:avLst/>
            </a:prstGeom>
            <a:noFill/>
            <a:ln>
              <a:noFill/>
            </a:ln>
          </p:spPr>
        </p:pic>
        <p:grpSp>
          <p:nvGrpSpPr>
            <p:cNvPr id="537" name="Google Shape;537;p19"/>
            <p:cNvGrpSpPr/>
            <p:nvPr/>
          </p:nvGrpSpPr>
          <p:grpSpPr>
            <a:xfrm>
              <a:off x="5193920" y="2322513"/>
              <a:ext cx="1103709" cy="1076325"/>
              <a:chOff x="3893126" y="2529000"/>
              <a:chExt cx="1800000" cy="1800000"/>
            </a:xfrm>
          </p:grpSpPr>
          <p:sp>
            <p:nvSpPr>
              <p:cNvPr id="538" name="Google Shape;538;p19"/>
              <p:cNvSpPr/>
              <p:nvPr/>
            </p:nvSpPr>
            <p:spPr>
              <a:xfrm>
                <a:off x="3893126" y="2529000"/>
                <a:ext cx="1800000" cy="1800000"/>
              </a:xfrm>
              <a:prstGeom prst="ellipse">
                <a:avLst/>
              </a:prstGeom>
              <a:solidFill>
                <a:srgbClr val="DDEAF6"/>
              </a:solidFill>
              <a:ln w="12700" cap="flat" cmpd="sng">
                <a:solidFill>
                  <a:srgbClr val="005808"/>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lang="fr-FR" sz="1350" dirty="0">
                  <a:solidFill>
                    <a:srgbClr val="FFFFFF"/>
                  </a:solidFill>
                  <a:latin typeface="Arial"/>
                  <a:ea typeface="Arial"/>
                  <a:cs typeface="Arial"/>
                  <a:sym typeface="Arial"/>
                </a:endParaRPr>
              </a:p>
            </p:txBody>
          </p:sp>
          <p:pic>
            <p:nvPicPr>
              <p:cNvPr id="539" name="Google Shape;539;p19"/>
              <p:cNvPicPr preferRelativeResize="0"/>
              <p:nvPr/>
            </p:nvPicPr>
            <p:blipFill rotWithShape="1">
              <a:blip r:embed="rId4">
                <a:alphaModFix/>
              </a:blip>
              <a:srcRect/>
              <a:stretch/>
            </p:blipFill>
            <p:spPr>
              <a:xfrm>
                <a:off x="4220921" y="2733472"/>
                <a:ext cx="1275364" cy="1247518"/>
              </a:xfrm>
              <a:prstGeom prst="rect">
                <a:avLst/>
              </a:prstGeom>
              <a:noFill/>
              <a:ln w="9525" cap="flat" cmpd="sng">
                <a:solidFill>
                  <a:srgbClr val="005808"/>
                </a:solidFill>
                <a:prstDash val="solid"/>
                <a:miter lim="800000"/>
                <a:headEnd type="none" w="sm" len="sm"/>
                <a:tailEnd type="none" w="sm" len="sm"/>
              </a:ln>
            </p:spPr>
          </p:pic>
        </p:grpSp>
        <p:pic>
          <p:nvPicPr>
            <p:cNvPr id="540" name="Google Shape;540;p19"/>
            <p:cNvPicPr preferRelativeResize="0"/>
            <p:nvPr/>
          </p:nvPicPr>
          <p:blipFill rotWithShape="1">
            <a:blip r:embed="rId5">
              <a:alphaModFix/>
            </a:blip>
            <a:srcRect t="36081" r="53918" b="1983"/>
            <a:stretch/>
          </p:blipFill>
          <p:spPr>
            <a:xfrm>
              <a:off x="6830456" y="5326439"/>
              <a:ext cx="675084" cy="682228"/>
            </a:xfrm>
            <a:prstGeom prst="rect">
              <a:avLst/>
            </a:prstGeom>
            <a:noFill/>
            <a:ln>
              <a:noFill/>
            </a:ln>
          </p:spPr>
        </p:pic>
        <p:pic>
          <p:nvPicPr>
            <p:cNvPr id="541" name="Google Shape;541;p19"/>
            <p:cNvPicPr preferRelativeResize="0"/>
            <p:nvPr/>
          </p:nvPicPr>
          <p:blipFill rotWithShape="1">
            <a:blip r:embed="rId6">
              <a:alphaModFix/>
            </a:blip>
            <a:srcRect l="33332" t="26111" r="46945" b="32592"/>
            <a:stretch/>
          </p:blipFill>
          <p:spPr>
            <a:xfrm>
              <a:off x="10971567" y="4772876"/>
              <a:ext cx="439341" cy="815578"/>
            </a:xfrm>
            <a:prstGeom prst="rect">
              <a:avLst/>
            </a:prstGeom>
            <a:noFill/>
            <a:ln>
              <a:noFill/>
            </a:ln>
          </p:spPr>
        </p:pic>
        <p:cxnSp>
          <p:nvCxnSpPr>
            <p:cNvPr id="542" name="Google Shape;542;p19"/>
            <p:cNvCxnSpPr/>
            <p:nvPr/>
          </p:nvCxnSpPr>
          <p:spPr>
            <a:xfrm>
              <a:off x="6297629" y="3094211"/>
              <a:ext cx="1094131" cy="345404"/>
            </a:xfrm>
            <a:prstGeom prst="straightConnector1">
              <a:avLst/>
            </a:prstGeom>
            <a:noFill/>
            <a:ln w="38100" cap="flat" cmpd="sng">
              <a:solidFill>
                <a:srgbClr val="005808"/>
              </a:solidFill>
              <a:prstDash val="solid"/>
              <a:miter lim="800000"/>
              <a:headEnd type="none" w="sm" len="sm"/>
              <a:tailEnd type="triangle" w="med" len="med"/>
            </a:ln>
          </p:spPr>
        </p:cxnSp>
        <p:sp>
          <p:nvSpPr>
            <p:cNvPr id="543" name="Google Shape;543;p19"/>
            <p:cNvSpPr txBox="1"/>
            <p:nvPr/>
          </p:nvSpPr>
          <p:spPr>
            <a:xfrm>
              <a:off x="6010565" y="1675346"/>
              <a:ext cx="1714116" cy="277299"/>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1200" dirty="0">
                  <a:solidFill>
                    <a:schemeClr val="dk1"/>
                  </a:solidFill>
                </a:rPr>
                <a:t>Couvercle</a:t>
              </a:r>
              <a:r>
                <a:rPr lang="fr-FR" sz="1200" dirty="0">
                  <a:solidFill>
                    <a:schemeClr val="dk1"/>
                  </a:solidFill>
                  <a:latin typeface="Arial"/>
                  <a:ea typeface="Arial"/>
                  <a:cs typeface="Arial"/>
                  <a:sym typeface="Arial"/>
                </a:rPr>
                <a:t> étanche</a:t>
              </a:r>
              <a:endParaRPr lang="fr-FR" dirty="0"/>
            </a:p>
          </p:txBody>
        </p:sp>
        <p:sp>
          <p:nvSpPr>
            <p:cNvPr id="544" name="Google Shape;544;p19"/>
            <p:cNvSpPr txBox="1"/>
            <p:nvPr/>
          </p:nvSpPr>
          <p:spPr>
            <a:xfrm>
              <a:off x="10008797" y="2236346"/>
              <a:ext cx="1834476" cy="46166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1200" dirty="0">
                  <a:solidFill>
                    <a:schemeClr val="dk1"/>
                  </a:solidFill>
                  <a:latin typeface="Arial"/>
                  <a:ea typeface="Arial"/>
                  <a:cs typeface="Arial"/>
                  <a:sym typeface="Arial"/>
                </a:rPr>
                <a:t>Support (polystyrène, éponge)</a:t>
              </a:r>
              <a:endParaRPr lang="fr-FR" dirty="0"/>
            </a:p>
          </p:txBody>
        </p:sp>
        <p:sp>
          <p:nvSpPr>
            <p:cNvPr id="545" name="Google Shape;545;p19"/>
            <p:cNvSpPr txBox="1"/>
            <p:nvPr/>
          </p:nvSpPr>
          <p:spPr>
            <a:xfrm>
              <a:off x="10008797" y="1344041"/>
              <a:ext cx="1714116" cy="832018"/>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1200" dirty="0">
                  <a:solidFill>
                    <a:schemeClr val="dk1"/>
                  </a:solidFill>
                  <a:latin typeface="Arial"/>
                  <a:ea typeface="Arial"/>
                  <a:cs typeface="Arial"/>
                  <a:sym typeface="Arial"/>
                </a:rPr>
                <a:t>Réceptacle primaire (étanche ou résistant aux déversements)</a:t>
              </a:r>
              <a:endParaRPr lang="fr-FR" dirty="0"/>
            </a:p>
          </p:txBody>
        </p:sp>
        <p:sp>
          <p:nvSpPr>
            <p:cNvPr id="546" name="Google Shape;546;p19"/>
            <p:cNvSpPr txBox="1"/>
            <p:nvPr/>
          </p:nvSpPr>
          <p:spPr>
            <a:xfrm>
              <a:off x="10110512" y="3769795"/>
              <a:ext cx="1760123" cy="46166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1200" dirty="0">
                  <a:solidFill>
                    <a:schemeClr val="dk1"/>
                  </a:solidFill>
                  <a:latin typeface="Arial"/>
                  <a:ea typeface="Arial"/>
                  <a:cs typeface="Arial"/>
                  <a:sym typeface="Arial"/>
                </a:rPr>
                <a:t>Emballage extérieur rigide</a:t>
              </a:r>
              <a:endParaRPr lang="fr-FR" dirty="0"/>
            </a:p>
          </p:txBody>
        </p:sp>
        <p:sp>
          <p:nvSpPr>
            <p:cNvPr id="547" name="Google Shape;547;p19"/>
            <p:cNvSpPr txBox="1"/>
            <p:nvPr/>
          </p:nvSpPr>
          <p:spPr>
            <a:xfrm>
              <a:off x="10054327" y="2751669"/>
              <a:ext cx="1623055" cy="64633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1200" dirty="0">
                  <a:solidFill>
                    <a:schemeClr val="dk1"/>
                  </a:solidFill>
                  <a:latin typeface="Arial"/>
                  <a:ea typeface="Arial"/>
                  <a:cs typeface="Arial"/>
                  <a:sym typeface="Arial"/>
                </a:rPr>
                <a:t>Liste détaillée du contenu (dossier de spécimen)</a:t>
              </a:r>
              <a:endParaRPr lang="fr-FR" dirty="0"/>
            </a:p>
          </p:txBody>
        </p:sp>
        <p:sp>
          <p:nvSpPr>
            <p:cNvPr id="548" name="Google Shape;548;p19"/>
            <p:cNvSpPr txBox="1"/>
            <p:nvPr/>
          </p:nvSpPr>
          <p:spPr>
            <a:xfrm>
              <a:off x="10110512" y="4275739"/>
              <a:ext cx="1760123" cy="46166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1200" dirty="0">
                  <a:solidFill>
                    <a:schemeClr val="dk1"/>
                  </a:solidFill>
                  <a:latin typeface="Arial"/>
                  <a:ea typeface="Arial"/>
                  <a:cs typeface="Arial"/>
                  <a:sym typeface="Arial"/>
                </a:rPr>
                <a:t>Nom d'expédition approprié</a:t>
              </a:r>
              <a:endParaRPr lang="fr-FR" dirty="0"/>
            </a:p>
          </p:txBody>
        </p:sp>
        <p:sp>
          <p:nvSpPr>
            <p:cNvPr id="549" name="Google Shape;549;p19"/>
            <p:cNvSpPr txBox="1"/>
            <p:nvPr/>
          </p:nvSpPr>
          <p:spPr>
            <a:xfrm>
              <a:off x="9784158" y="4880249"/>
              <a:ext cx="1187927" cy="4622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1200" dirty="0">
                  <a:solidFill>
                    <a:schemeClr val="dk1"/>
                  </a:solidFill>
                  <a:latin typeface="Arial"/>
                  <a:ea typeface="Arial"/>
                  <a:cs typeface="Arial"/>
                  <a:sym typeface="Arial"/>
                </a:rPr>
                <a:t>Marquage de l'emballage</a:t>
              </a:r>
              <a:endParaRPr lang="fr-FR" dirty="0"/>
            </a:p>
          </p:txBody>
        </p:sp>
        <p:sp>
          <p:nvSpPr>
            <p:cNvPr id="550" name="Google Shape;550;p19"/>
            <p:cNvSpPr txBox="1"/>
            <p:nvPr/>
          </p:nvSpPr>
          <p:spPr>
            <a:xfrm>
              <a:off x="6420146" y="2536714"/>
              <a:ext cx="1945556" cy="4622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1200" dirty="0">
                  <a:solidFill>
                    <a:schemeClr val="dk1"/>
                  </a:solidFill>
                  <a:latin typeface="Arial"/>
                  <a:ea typeface="Arial"/>
                  <a:cs typeface="Arial"/>
                  <a:sym typeface="Arial"/>
                </a:rPr>
                <a:t>Matériau </a:t>
              </a:r>
              <a:br>
                <a:rPr lang="fr-FR" sz="1200" dirty="0">
                  <a:solidFill>
                    <a:schemeClr val="dk1"/>
                  </a:solidFill>
                  <a:latin typeface="Arial"/>
                  <a:ea typeface="Arial"/>
                  <a:cs typeface="Arial"/>
                  <a:sym typeface="Arial"/>
                </a:rPr>
              </a:br>
              <a:r>
                <a:rPr lang="fr-FR" sz="1200" dirty="0">
                  <a:solidFill>
                    <a:schemeClr val="dk1"/>
                  </a:solidFill>
                  <a:latin typeface="Arial"/>
                  <a:ea typeface="Arial"/>
                  <a:cs typeface="Arial"/>
                  <a:sym typeface="Arial"/>
                </a:rPr>
                <a:t>d'emballage absorbant</a:t>
              </a:r>
              <a:endParaRPr lang="fr-FR" dirty="0"/>
            </a:p>
          </p:txBody>
        </p:sp>
        <p:sp>
          <p:nvSpPr>
            <p:cNvPr id="551" name="Google Shape;551;p19"/>
            <p:cNvSpPr txBox="1"/>
            <p:nvPr/>
          </p:nvSpPr>
          <p:spPr>
            <a:xfrm>
              <a:off x="5650799" y="3879905"/>
              <a:ext cx="2464065" cy="46219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1200" dirty="0">
                  <a:solidFill>
                    <a:schemeClr val="dk1"/>
                  </a:solidFill>
                  <a:latin typeface="Arial"/>
                  <a:ea typeface="Arial"/>
                  <a:cs typeface="Arial"/>
                  <a:sym typeface="Arial"/>
                </a:rPr>
                <a:t>Emballage secondaire (étanche ou imperméable)</a:t>
              </a:r>
              <a:endParaRPr lang="fr-FR" dirty="0"/>
            </a:p>
          </p:txBody>
        </p:sp>
        <p:sp>
          <p:nvSpPr>
            <p:cNvPr id="552" name="Google Shape;552;p19"/>
            <p:cNvSpPr txBox="1"/>
            <p:nvPr/>
          </p:nvSpPr>
          <p:spPr>
            <a:xfrm>
              <a:off x="6297630" y="5147552"/>
              <a:ext cx="1945557" cy="277299"/>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1200" dirty="0">
                  <a:solidFill>
                    <a:schemeClr val="dk1"/>
                  </a:solidFill>
                  <a:latin typeface="Arial"/>
                  <a:ea typeface="Arial"/>
                  <a:cs typeface="Arial"/>
                  <a:sym typeface="Arial"/>
                </a:rPr>
                <a:t>Étiquettes vers/de</a:t>
              </a:r>
              <a:endParaRPr lang="fr-FR" dirty="0"/>
            </a:p>
          </p:txBody>
        </p:sp>
      </p:gr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305"/>
        <p:cNvGrpSpPr/>
        <p:nvPr/>
      </p:nvGrpSpPr>
      <p:grpSpPr>
        <a:xfrm>
          <a:off x="0" y="0"/>
          <a:ext cx="0" cy="0"/>
          <a:chOff x="0" y="0"/>
          <a:chExt cx="0" cy="0"/>
        </a:xfrm>
      </p:grpSpPr>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557"/>
        <p:cNvGrpSpPr/>
        <p:nvPr/>
      </p:nvGrpSpPr>
      <p:grpSpPr>
        <a:xfrm>
          <a:off x="0" y="0"/>
          <a:ext cx="0" cy="0"/>
          <a:chOff x="0" y="0"/>
          <a:chExt cx="0" cy="0"/>
        </a:xfrm>
      </p:grpSpPr>
      <p:sp>
        <p:nvSpPr>
          <p:cNvPr id="558" name="Google Shape;558;p20"/>
          <p:cNvSpPr txBox="1">
            <a:spLocks noGrp="1"/>
          </p:cNvSpPr>
          <p:nvPr>
            <p:ph type="body" idx="1"/>
          </p:nvPr>
        </p:nvSpPr>
        <p:spPr>
          <a:xfrm>
            <a:off x="838200" y="1478857"/>
            <a:ext cx="5164412" cy="4639309"/>
          </a:xfrm>
          <a:prstGeom prst="rect">
            <a:avLst/>
          </a:prstGeom>
          <a:noFill/>
          <a:ln>
            <a:noFill/>
          </a:ln>
        </p:spPr>
        <p:txBody>
          <a:bodyPr spcFirstLastPara="1" wrap="square" lIns="91425" tIns="45700" rIns="91425" bIns="45700" anchor="t" anchorCtr="0">
            <a:noAutofit/>
          </a:bodyPr>
          <a:lstStyle/>
          <a:p>
            <a:pPr marL="287020" lvl="0" indent="-287020" algn="l" rtl="0">
              <a:lnSpc>
                <a:spcPct val="100000"/>
              </a:lnSpc>
              <a:spcBef>
                <a:spcPts val="0"/>
              </a:spcBef>
              <a:spcAft>
                <a:spcPts val="0"/>
              </a:spcAft>
              <a:buClr>
                <a:schemeClr val="dk1"/>
              </a:buClr>
              <a:buSzPts val="2800"/>
              <a:buChar char="•"/>
            </a:pPr>
            <a:r>
              <a:rPr lang="fr-FR" dirty="0"/>
              <a:t>Données minimales dont le laboratoire a besoin pour chaque échantillon</a:t>
            </a:r>
          </a:p>
          <a:p>
            <a:pPr marL="287020" lvl="0" indent="-287020" algn="l" rtl="0">
              <a:lnSpc>
                <a:spcPct val="100000"/>
              </a:lnSpc>
              <a:spcBef>
                <a:spcPts val="1000"/>
              </a:spcBef>
              <a:spcAft>
                <a:spcPts val="0"/>
              </a:spcAft>
              <a:buClr>
                <a:schemeClr val="dk1"/>
              </a:buClr>
              <a:buSzPts val="2800"/>
              <a:buChar char="•"/>
            </a:pPr>
            <a:r>
              <a:rPr lang="fr-FR" dirty="0"/>
              <a:t>Modifiable pour des </a:t>
            </a:r>
            <a:br>
              <a:rPr lang="fr-FR" dirty="0"/>
            </a:br>
            <a:r>
              <a:rPr lang="fr-FR" dirty="0"/>
              <a:t>situations particulières</a:t>
            </a:r>
          </a:p>
          <a:p>
            <a:pPr marL="287020" lvl="0" indent="-287020" algn="l" rtl="0">
              <a:lnSpc>
                <a:spcPct val="100000"/>
              </a:lnSpc>
              <a:spcBef>
                <a:spcPts val="1000"/>
              </a:spcBef>
              <a:spcAft>
                <a:spcPts val="0"/>
              </a:spcAft>
              <a:buClr>
                <a:schemeClr val="dk1"/>
              </a:buClr>
              <a:buSzPts val="2800"/>
              <a:buChar char="•"/>
            </a:pPr>
            <a:r>
              <a:rPr lang="fr-FR" dirty="0"/>
              <a:t>Identifiant unique placé sur le formulaire d’investigation et les formulaires de laboratoire</a:t>
            </a:r>
          </a:p>
        </p:txBody>
      </p:sp>
      <p:sp>
        <p:nvSpPr>
          <p:cNvPr id="559" name="Google Shape;559;p20"/>
          <p:cNvSpPr txBox="1">
            <a:spLocks noGrp="1"/>
          </p:cNvSpPr>
          <p:nvPr>
            <p:ph type="title"/>
          </p:nvPr>
        </p:nvSpPr>
        <p:spPr>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sz="4300" dirty="0">
                <a:latin typeface="Franklin Gothic Medium" panose="020B0603020102020204" pitchFamily="34" charset="0"/>
              </a:rPr>
              <a:t>Modèle d'investigation de cas de laboratoire</a:t>
            </a:r>
          </a:p>
        </p:txBody>
      </p:sp>
      <p:sp>
        <p:nvSpPr>
          <p:cNvPr id="560" name="Google Shape;560;p20"/>
          <p:cNvSpPr txBox="1"/>
          <p:nvPr/>
        </p:nvSpPr>
        <p:spPr>
          <a:xfrm>
            <a:off x="6329623" y="1478857"/>
            <a:ext cx="4572000" cy="4585871"/>
          </a:xfrm>
          <a:prstGeom prst="rect">
            <a:avLst/>
          </a:prstGeom>
          <a:noFill/>
          <a:ln w="38100" cap="flat" cmpd="sng">
            <a:solidFill>
              <a:schemeClr val="dk1"/>
            </a:solidFill>
            <a:prstDash val="solid"/>
            <a:round/>
            <a:headEnd type="none" w="sm" len="sm"/>
            <a:tailEnd type="none" w="sm" len="sm"/>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1400" b="1" dirty="0">
                <a:solidFill>
                  <a:schemeClr val="dk1"/>
                </a:solidFill>
                <a:latin typeface="Arial"/>
                <a:ea typeface="Arial"/>
                <a:cs typeface="Arial"/>
                <a:sym typeface="Arial"/>
              </a:rPr>
              <a:t>Formulaire d'enquête sur un cas</a:t>
            </a:r>
            <a:endParaRPr lang="fr-FR" dirty="0"/>
          </a:p>
          <a:p>
            <a:pPr marL="0" marR="0" lvl="0" indent="0" algn="ctr" rtl="0">
              <a:spcBef>
                <a:spcPts val="0"/>
              </a:spcBef>
              <a:spcAft>
                <a:spcPts val="0"/>
              </a:spcAft>
              <a:buNone/>
            </a:pPr>
            <a:r>
              <a:rPr lang="fr-FR" sz="1400" b="1" dirty="0">
                <a:solidFill>
                  <a:schemeClr val="dk1"/>
                </a:solidFill>
                <a:latin typeface="Arial"/>
                <a:ea typeface="Arial"/>
                <a:cs typeface="Arial"/>
                <a:sym typeface="Arial"/>
              </a:rPr>
              <a:t>(à remplir par l'enquêteur)</a:t>
            </a:r>
            <a:endParaRPr lang="fr-FR" dirty="0"/>
          </a:p>
          <a:p>
            <a:pPr marL="0" marR="0" lvl="0" indent="0" algn="ctr" rtl="0">
              <a:spcBef>
                <a:spcPts val="0"/>
              </a:spcBef>
              <a:spcAft>
                <a:spcPts val="0"/>
              </a:spcAft>
              <a:buNone/>
            </a:pPr>
            <a:endParaRPr lang="fr-FR" sz="1200" dirty="0">
              <a:solidFill>
                <a:schemeClr val="dk1"/>
              </a:solidFill>
              <a:latin typeface="Arial"/>
              <a:ea typeface="Arial"/>
              <a:cs typeface="Arial"/>
              <a:sym typeface="Arial"/>
            </a:endParaRPr>
          </a:p>
          <a:p>
            <a:pPr marL="0" marR="0" lvl="0" indent="0" algn="l" rtl="0">
              <a:spcBef>
                <a:spcPts val="0"/>
              </a:spcBef>
              <a:spcAft>
                <a:spcPts val="0"/>
              </a:spcAft>
              <a:buNone/>
            </a:pPr>
            <a:r>
              <a:rPr lang="fr-FR" sz="1200" dirty="0">
                <a:solidFill>
                  <a:schemeClr val="dk1"/>
                </a:solidFill>
                <a:latin typeface="Arial"/>
                <a:ea typeface="Arial"/>
                <a:cs typeface="Arial"/>
                <a:sym typeface="Arial"/>
              </a:rPr>
              <a:t>Numéro d'identification du patient : _________</a:t>
            </a:r>
            <a:endParaRPr lang="fr-FR" dirty="0"/>
          </a:p>
          <a:p>
            <a:pPr marL="0" marR="0" lvl="0" indent="0" algn="l" rtl="0">
              <a:spcBef>
                <a:spcPts val="0"/>
              </a:spcBef>
              <a:spcAft>
                <a:spcPts val="0"/>
              </a:spcAft>
              <a:buNone/>
            </a:pPr>
            <a:endParaRPr lang="fr-FR" sz="1200" dirty="0">
              <a:solidFill>
                <a:schemeClr val="dk1"/>
              </a:solidFill>
              <a:latin typeface="Arial"/>
              <a:ea typeface="Arial"/>
              <a:cs typeface="Arial"/>
              <a:sym typeface="Arial"/>
            </a:endParaRPr>
          </a:p>
          <a:p>
            <a:pPr marL="0" marR="0" lvl="0" indent="0" algn="l" rtl="0">
              <a:spcBef>
                <a:spcPts val="0"/>
              </a:spcBef>
              <a:spcAft>
                <a:spcPts val="0"/>
              </a:spcAft>
              <a:buNone/>
            </a:pPr>
            <a:r>
              <a:rPr lang="fr-FR" sz="1200" dirty="0">
                <a:solidFill>
                  <a:schemeClr val="dk1"/>
                </a:solidFill>
                <a:latin typeface="Arial"/>
                <a:ea typeface="Arial"/>
                <a:cs typeface="Arial"/>
                <a:sym typeface="Arial"/>
              </a:rPr>
              <a:t>Âge : ________  </a:t>
            </a:r>
            <a:endParaRPr lang="fr-FR" dirty="0"/>
          </a:p>
          <a:p>
            <a:pPr marL="0" marR="0" lvl="0" indent="0" algn="l" rtl="0">
              <a:spcBef>
                <a:spcPts val="0"/>
              </a:spcBef>
              <a:spcAft>
                <a:spcPts val="0"/>
              </a:spcAft>
              <a:buNone/>
            </a:pPr>
            <a:endParaRPr lang="fr-FR" sz="1200" dirty="0">
              <a:solidFill>
                <a:schemeClr val="dk1"/>
              </a:solidFill>
              <a:latin typeface="Arial"/>
              <a:ea typeface="Arial"/>
              <a:cs typeface="Arial"/>
              <a:sym typeface="Arial"/>
            </a:endParaRPr>
          </a:p>
          <a:p>
            <a:pPr marL="0" marR="0" lvl="0" indent="0" algn="l" rtl="0">
              <a:spcBef>
                <a:spcPts val="0"/>
              </a:spcBef>
              <a:spcAft>
                <a:spcPts val="0"/>
              </a:spcAft>
              <a:buNone/>
            </a:pPr>
            <a:r>
              <a:rPr lang="fr-FR" sz="1200" dirty="0">
                <a:solidFill>
                  <a:schemeClr val="dk1"/>
                </a:solidFill>
                <a:latin typeface="Arial"/>
                <a:ea typeface="Arial"/>
                <a:cs typeface="Arial"/>
                <a:sym typeface="Arial"/>
              </a:rPr>
              <a:t>Sexe : _________</a:t>
            </a:r>
            <a:endParaRPr lang="fr-FR" dirty="0"/>
          </a:p>
          <a:p>
            <a:pPr marL="0" marR="0" lvl="0" indent="0" algn="l" rtl="0">
              <a:spcBef>
                <a:spcPts val="0"/>
              </a:spcBef>
              <a:spcAft>
                <a:spcPts val="0"/>
              </a:spcAft>
              <a:buNone/>
            </a:pPr>
            <a:endParaRPr lang="fr-FR" sz="1200" dirty="0">
              <a:solidFill>
                <a:schemeClr val="dk1"/>
              </a:solidFill>
              <a:latin typeface="Arial"/>
              <a:ea typeface="Arial"/>
              <a:cs typeface="Arial"/>
              <a:sym typeface="Arial"/>
            </a:endParaRPr>
          </a:p>
          <a:p>
            <a:pPr marL="0" marR="0" lvl="0" indent="0" algn="l" rtl="0">
              <a:spcBef>
                <a:spcPts val="0"/>
              </a:spcBef>
              <a:spcAft>
                <a:spcPts val="0"/>
              </a:spcAft>
              <a:buNone/>
            </a:pPr>
            <a:r>
              <a:rPr lang="fr-FR" sz="1200" dirty="0">
                <a:solidFill>
                  <a:schemeClr val="dk1"/>
                </a:solidFill>
                <a:latin typeface="Arial"/>
                <a:ea typeface="Arial"/>
                <a:cs typeface="Arial"/>
                <a:sym typeface="Arial"/>
              </a:rPr>
              <a:t>Date d'apparition de la maladie : __________</a:t>
            </a:r>
            <a:endParaRPr lang="fr-FR" dirty="0"/>
          </a:p>
          <a:p>
            <a:pPr marL="0" marR="0" lvl="0" indent="0" algn="l" rtl="0">
              <a:spcBef>
                <a:spcPts val="0"/>
              </a:spcBef>
              <a:spcAft>
                <a:spcPts val="0"/>
              </a:spcAft>
              <a:buNone/>
            </a:pPr>
            <a:endParaRPr lang="fr-FR" sz="1200" dirty="0">
              <a:solidFill>
                <a:schemeClr val="dk1"/>
              </a:solidFill>
              <a:latin typeface="Arial"/>
              <a:ea typeface="Arial"/>
              <a:cs typeface="Arial"/>
              <a:sym typeface="Arial"/>
            </a:endParaRPr>
          </a:p>
          <a:p>
            <a:pPr marL="0" marR="0" lvl="0" indent="0" algn="l" rtl="0">
              <a:spcBef>
                <a:spcPts val="0"/>
              </a:spcBef>
              <a:spcAft>
                <a:spcPts val="0"/>
              </a:spcAft>
              <a:buNone/>
            </a:pPr>
            <a:r>
              <a:rPr lang="fr-FR" sz="1200" dirty="0">
                <a:solidFill>
                  <a:schemeClr val="dk1"/>
                </a:solidFill>
                <a:latin typeface="Arial"/>
                <a:ea typeface="Arial"/>
                <a:cs typeface="Arial"/>
                <a:sym typeface="Arial"/>
              </a:rPr>
              <a:t>Détails du spécimen : </a:t>
            </a:r>
            <a:endParaRPr lang="fr-FR" dirty="0"/>
          </a:p>
          <a:p>
            <a:pPr marL="0" marR="0" lvl="0" indent="0" algn="l" rtl="0">
              <a:spcBef>
                <a:spcPts val="0"/>
              </a:spcBef>
              <a:spcAft>
                <a:spcPts val="0"/>
              </a:spcAft>
              <a:buNone/>
            </a:pPr>
            <a:endParaRPr lang="fr-FR" sz="1200" dirty="0">
              <a:solidFill>
                <a:schemeClr val="dk1"/>
              </a:solidFill>
              <a:latin typeface="Arial"/>
              <a:ea typeface="Arial"/>
              <a:cs typeface="Arial"/>
              <a:sym typeface="Arial"/>
            </a:endParaRPr>
          </a:p>
          <a:p>
            <a:pPr marL="0" marR="0" lvl="0" indent="0" algn="l" rtl="0">
              <a:spcBef>
                <a:spcPts val="0"/>
              </a:spcBef>
              <a:spcAft>
                <a:spcPts val="0"/>
              </a:spcAft>
              <a:buNone/>
            </a:pPr>
            <a:endParaRPr lang="fr-FR" sz="1200" dirty="0">
              <a:solidFill>
                <a:schemeClr val="dk1"/>
              </a:solidFill>
              <a:latin typeface="Arial"/>
              <a:ea typeface="Arial"/>
              <a:cs typeface="Arial"/>
              <a:sym typeface="Arial"/>
            </a:endParaRPr>
          </a:p>
          <a:p>
            <a:pPr marL="0" marR="0" lvl="0" indent="0" algn="l" rtl="0">
              <a:spcBef>
                <a:spcPts val="0"/>
              </a:spcBef>
              <a:spcAft>
                <a:spcPts val="0"/>
              </a:spcAft>
              <a:buNone/>
            </a:pPr>
            <a:endParaRPr lang="fr-FR" sz="1200" dirty="0">
              <a:solidFill>
                <a:schemeClr val="dk1"/>
              </a:solidFill>
              <a:latin typeface="Arial"/>
              <a:ea typeface="Arial"/>
              <a:cs typeface="Arial"/>
              <a:sym typeface="Arial"/>
            </a:endParaRPr>
          </a:p>
          <a:p>
            <a:pPr marL="0" marR="0" lvl="0" indent="0" algn="l" rtl="0">
              <a:spcBef>
                <a:spcPts val="0"/>
              </a:spcBef>
              <a:spcAft>
                <a:spcPts val="0"/>
              </a:spcAft>
              <a:buNone/>
            </a:pPr>
            <a:endParaRPr lang="fr-FR" sz="1200" dirty="0">
              <a:solidFill>
                <a:schemeClr val="dk1"/>
              </a:solidFill>
              <a:latin typeface="Arial"/>
              <a:ea typeface="Arial"/>
              <a:cs typeface="Arial"/>
              <a:sym typeface="Arial"/>
            </a:endParaRPr>
          </a:p>
          <a:p>
            <a:pPr marL="0" marR="0" lvl="0" indent="0" algn="l" rtl="0">
              <a:spcBef>
                <a:spcPts val="0"/>
              </a:spcBef>
              <a:spcAft>
                <a:spcPts val="0"/>
              </a:spcAft>
              <a:buNone/>
            </a:pPr>
            <a:endParaRPr lang="fr-FR" sz="1200" dirty="0">
              <a:solidFill>
                <a:schemeClr val="dk1"/>
              </a:solidFill>
              <a:latin typeface="Arial"/>
              <a:ea typeface="Arial"/>
              <a:cs typeface="Arial"/>
              <a:sym typeface="Arial"/>
            </a:endParaRPr>
          </a:p>
          <a:p>
            <a:pPr marL="0" marR="0" lvl="0" indent="0" algn="l" rtl="0">
              <a:spcBef>
                <a:spcPts val="0"/>
              </a:spcBef>
              <a:spcAft>
                <a:spcPts val="0"/>
              </a:spcAft>
              <a:buNone/>
            </a:pPr>
            <a:endParaRPr lang="fr-FR" sz="1200" dirty="0">
              <a:solidFill>
                <a:schemeClr val="dk1"/>
              </a:solidFill>
              <a:latin typeface="Arial"/>
              <a:ea typeface="Arial"/>
              <a:cs typeface="Arial"/>
              <a:sym typeface="Arial"/>
            </a:endParaRPr>
          </a:p>
          <a:p>
            <a:pPr marL="0" marR="0" lvl="0" indent="0" algn="l" rtl="0">
              <a:spcBef>
                <a:spcPts val="0"/>
              </a:spcBef>
              <a:spcAft>
                <a:spcPts val="0"/>
              </a:spcAft>
              <a:buNone/>
            </a:pPr>
            <a:endParaRPr lang="fr-FR" sz="1200" dirty="0">
              <a:solidFill>
                <a:schemeClr val="dk1"/>
              </a:solidFill>
              <a:latin typeface="Arial"/>
              <a:ea typeface="Arial"/>
              <a:cs typeface="Arial"/>
              <a:sym typeface="Arial"/>
            </a:endParaRPr>
          </a:p>
          <a:p>
            <a:pPr marL="0" marR="0" lvl="0" indent="0" algn="l" rtl="0">
              <a:spcBef>
                <a:spcPts val="0"/>
              </a:spcBef>
              <a:spcAft>
                <a:spcPts val="0"/>
              </a:spcAft>
              <a:buNone/>
            </a:pPr>
            <a:endParaRPr lang="fr-FR" sz="1200" dirty="0">
              <a:solidFill>
                <a:schemeClr val="dk1"/>
              </a:solidFill>
              <a:latin typeface="Arial"/>
              <a:ea typeface="Arial"/>
              <a:cs typeface="Arial"/>
              <a:sym typeface="Arial"/>
            </a:endParaRPr>
          </a:p>
          <a:p>
            <a:pPr marL="0" marR="0" lvl="0" indent="0" algn="l" rtl="0">
              <a:spcBef>
                <a:spcPts val="0"/>
              </a:spcBef>
              <a:spcAft>
                <a:spcPts val="0"/>
              </a:spcAft>
              <a:buNone/>
            </a:pPr>
            <a:endParaRPr lang="fr-FR" sz="1200" dirty="0">
              <a:solidFill>
                <a:schemeClr val="dk1"/>
              </a:solidFill>
              <a:latin typeface="Arial"/>
              <a:ea typeface="Arial"/>
              <a:cs typeface="Arial"/>
              <a:sym typeface="Arial"/>
            </a:endParaRPr>
          </a:p>
          <a:p>
            <a:pPr marL="0" marR="0" lvl="0" indent="0" algn="l" rtl="0">
              <a:spcBef>
                <a:spcPts val="0"/>
              </a:spcBef>
              <a:spcAft>
                <a:spcPts val="0"/>
              </a:spcAft>
              <a:buNone/>
            </a:pPr>
            <a:r>
              <a:rPr lang="fr-FR" sz="1200" dirty="0">
                <a:solidFill>
                  <a:schemeClr val="dk1"/>
                </a:solidFill>
                <a:latin typeface="Arial"/>
                <a:ea typeface="Arial"/>
                <a:cs typeface="Arial"/>
                <a:sym typeface="Arial"/>
              </a:rPr>
              <a:t>Date/heure de l'envoi :</a:t>
            </a:r>
            <a:endParaRPr lang="fr-FR" dirty="0"/>
          </a:p>
          <a:p>
            <a:pPr marL="0" marR="0" lvl="0" indent="0" algn="l" rtl="0">
              <a:spcBef>
                <a:spcPts val="0"/>
              </a:spcBef>
              <a:spcAft>
                <a:spcPts val="0"/>
              </a:spcAft>
              <a:buNone/>
            </a:pPr>
            <a:endParaRPr lang="fr-FR" sz="1200" dirty="0">
              <a:solidFill>
                <a:schemeClr val="dk1"/>
              </a:solidFill>
              <a:latin typeface="Arial"/>
              <a:ea typeface="Arial"/>
              <a:cs typeface="Arial"/>
              <a:sym typeface="Arial"/>
            </a:endParaRPr>
          </a:p>
          <a:p>
            <a:pPr marL="0" marR="0" lvl="0" indent="0" algn="l" rtl="0">
              <a:spcBef>
                <a:spcPts val="0"/>
              </a:spcBef>
              <a:spcAft>
                <a:spcPts val="0"/>
              </a:spcAft>
              <a:buNone/>
            </a:pPr>
            <a:r>
              <a:rPr lang="fr-FR" sz="1200" dirty="0">
                <a:solidFill>
                  <a:schemeClr val="dk1"/>
                </a:solidFill>
                <a:latin typeface="Arial"/>
                <a:ea typeface="Arial"/>
                <a:cs typeface="Arial"/>
                <a:sym typeface="Arial"/>
              </a:rPr>
              <a:t>Coordonnées de l'expéditeur :</a:t>
            </a:r>
            <a:endParaRPr lang="fr-FR" dirty="0"/>
          </a:p>
        </p:txBody>
      </p:sp>
      <p:graphicFrame>
        <p:nvGraphicFramePr>
          <p:cNvPr id="561" name="Google Shape;561;p20"/>
          <p:cNvGraphicFramePr/>
          <p:nvPr>
            <p:extLst>
              <p:ext uri="{D42A27DB-BD31-4B8C-83A1-F6EECF244321}">
                <p14:modId xmlns:p14="http://schemas.microsoft.com/office/powerpoint/2010/main" val="2408817959"/>
              </p:ext>
            </p:extLst>
          </p:nvPr>
        </p:nvGraphicFramePr>
        <p:xfrm>
          <a:off x="6555712" y="3843020"/>
          <a:ext cx="4018900" cy="1249720"/>
        </p:xfrm>
        <a:graphic>
          <a:graphicData uri="http://schemas.openxmlformats.org/drawingml/2006/table">
            <a:tbl>
              <a:tblPr firstRow="1" bandRow="1">
                <a:noFill/>
                <a:tableStyleId>{909BB95D-2957-4ACE-B5B3-951823626E04}</a:tableStyleId>
              </a:tblPr>
              <a:tblGrid>
                <a:gridCol w="920400">
                  <a:extLst>
                    <a:ext uri="{9D8B030D-6E8A-4147-A177-3AD203B41FA5}">
                      <a16:colId xmlns:a16="http://schemas.microsoft.com/office/drawing/2014/main" val="20000"/>
                    </a:ext>
                  </a:extLst>
                </a:gridCol>
                <a:gridCol w="929600">
                  <a:extLst>
                    <a:ext uri="{9D8B030D-6E8A-4147-A177-3AD203B41FA5}">
                      <a16:colId xmlns:a16="http://schemas.microsoft.com/office/drawing/2014/main" val="20001"/>
                    </a:ext>
                  </a:extLst>
                </a:gridCol>
                <a:gridCol w="966250">
                  <a:extLst>
                    <a:ext uri="{9D8B030D-6E8A-4147-A177-3AD203B41FA5}">
                      <a16:colId xmlns:a16="http://schemas.microsoft.com/office/drawing/2014/main" val="20002"/>
                    </a:ext>
                  </a:extLst>
                </a:gridCol>
                <a:gridCol w="1202650">
                  <a:extLst>
                    <a:ext uri="{9D8B030D-6E8A-4147-A177-3AD203B41FA5}">
                      <a16:colId xmlns:a16="http://schemas.microsoft.com/office/drawing/2014/main" val="20003"/>
                    </a:ext>
                  </a:extLst>
                </a:gridCol>
              </a:tblGrid>
              <a:tr h="392075">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fr-FR" sz="1100" b="1" u="none" strike="noStrike" cap="none" dirty="0">
                          <a:solidFill>
                            <a:schemeClr val="dk1"/>
                          </a:solidFill>
                        </a:rPr>
                        <a:t>Type de</a:t>
                      </a:r>
                      <a:endParaRPr lang="fr-FR" sz="1100" dirty="0"/>
                    </a:p>
                    <a:p>
                      <a:pPr marL="0" marR="0" lvl="0" indent="0" algn="ctr" rtl="0">
                        <a:spcBef>
                          <a:spcPts val="0"/>
                        </a:spcBef>
                        <a:spcAft>
                          <a:spcPts val="0"/>
                        </a:spcAft>
                        <a:buNone/>
                      </a:pPr>
                      <a:r>
                        <a:rPr lang="fr-FR" sz="1100" b="1" u="none" strike="noStrike" cap="none" dirty="0">
                          <a:solidFill>
                            <a:schemeClr val="dk1"/>
                          </a:solidFill>
                        </a:rPr>
                        <a:t>spécimen</a:t>
                      </a:r>
                      <a:endParaRPr dirty="0"/>
                    </a:p>
                  </a:txBody>
                  <a:tcPr marL="91450" marR="91450" marT="45725" marB="45725" anchor="b">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tx2"/>
                    </a:solidFill>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fr-FR" sz="1100" b="1" u="none" strike="noStrike" cap="none" dirty="0">
                          <a:solidFill>
                            <a:schemeClr val="dk1"/>
                          </a:solidFill>
                        </a:rPr>
                        <a:t>Date de</a:t>
                      </a:r>
                      <a:endParaRPr lang="fr-FR" sz="1100" dirty="0"/>
                    </a:p>
                    <a:p>
                      <a:pPr marL="0" marR="0" lvl="0" indent="0" algn="ctr" rtl="0">
                        <a:spcBef>
                          <a:spcPts val="0"/>
                        </a:spcBef>
                        <a:spcAft>
                          <a:spcPts val="0"/>
                        </a:spcAft>
                        <a:buNone/>
                      </a:pPr>
                      <a:r>
                        <a:rPr lang="fr-FR" sz="1100" b="1" u="none" strike="noStrike" cap="none" dirty="0">
                          <a:solidFill>
                            <a:schemeClr val="dk1"/>
                          </a:solidFill>
                        </a:rPr>
                        <a:t>collection</a:t>
                      </a:r>
                      <a:endParaRPr dirty="0"/>
                    </a:p>
                  </a:txBody>
                  <a:tcPr marL="91450" marR="91450" marT="45725" marB="45725" anchor="b">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tx2"/>
                    </a:solidFill>
                  </a:tcPr>
                </a:tc>
                <a:tc>
                  <a:txBody>
                    <a:bodyPr/>
                    <a:lstStyle/>
                    <a:p>
                      <a:pPr marL="0" marR="0" lvl="0" indent="0" algn="ctr" rtl="0">
                        <a:spcBef>
                          <a:spcPts val="0"/>
                        </a:spcBef>
                        <a:spcAft>
                          <a:spcPts val="0"/>
                        </a:spcAft>
                        <a:buNone/>
                      </a:pPr>
                      <a:r>
                        <a:rPr lang="fr-FR" sz="1100" b="1" u="none" strike="noStrike" cap="none" dirty="0">
                          <a:solidFill>
                            <a:schemeClr val="dk1"/>
                          </a:solidFill>
                        </a:rPr>
                        <a:t>Heure de Collection </a:t>
                      </a:r>
                      <a:endParaRPr dirty="0"/>
                    </a:p>
                  </a:txBody>
                  <a:tcPr marL="91450" marR="91450" marT="45725" marB="45725" anchor="b">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tx2"/>
                    </a:solidFill>
                  </a:tcPr>
                </a:tc>
                <a:tc>
                  <a:txBody>
                    <a:bodyPr/>
                    <a:lstStyle/>
                    <a:p>
                      <a:pPr marL="0" marR="0" lvl="0" indent="0" algn="ctr" rtl="0">
                        <a:spcBef>
                          <a:spcPts val="0"/>
                        </a:spcBef>
                        <a:spcAft>
                          <a:spcPts val="0"/>
                        </a:spcAft>
                        <a:buNone/>
                      </a:pPr>
                      <a:r>
                        <a:rPr lang="fr-FR" sz="1100" b="1" u="none" strike="noStrike" cap="none" dirty="0">
                          <a:solidFill>
                            <a:schemeClr val="dk1"/>
                          </a:solidFill>
                        </a:rPr>
                        <a:t>Notes</a:t>
                      </a:r>
                      <a:endParaRPr dirty="0"/>
                    </a:p>
                  </a:txBody>
                  <a:tcPr marL="91450" marR="91450" marT="45725" marB="45725" anchor="b">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tx2"/>
                    </a:solidFill>
                  </a:tcPr>
                </a:tc>
                <a:extLst>
                  <a:ext uri="{0D108BD9-81ED-4DB2-BD59-A6C34878D82A}">
                    <a16:rowId xmlns:a16="http://schemas.microsoft.com/office/drawing/2014/main" val="10000"/>
                  </a:ext>
                </a:extLst>
              </a:tr>
              <a:tr h="0">
                <a:tc>
                  <a:txBody>
                    <a:bodyPr/>
                    <a:lstStyle/>
                    <a:p>
                      <a:pPr marL="0" marR="0" lvl="0" indent="0" algn="l" rtl="0">
                        <a:spcBef>
                          <a:spcPts val="0"/>
                        </a:spcBef>
                        <a:spcAft>
                          <a:spcPts val="0"/>
                        </a:spcAft>
                        <a:buNone/>
                      </a:pPr>
                      <a:endParaRPr sz="1200">
                        <a:solidFill>
                          <a:schemeClr val="dk1"/>
                        </a:solidFill>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tc>
                  <a:txBody>
                    <a:bodyPr/>
                    <a:lstStyle/>
                    <a:p>
                      <a:pPr marL="0" marR="0" lvl="0" indent="0" algn="l" rtl="0">
                        <a:spcBef>
                          <a:spcPts val="0"/>
                        </a:spcBef>
                        <a:spcAft>
                          <a:spcPts val="0"/>
                        </a:spcAft>
                        <a:buNone/>
                      </a:pPr>
                      <a:endParaRPr sz="1200">
                        <a:solidFill>
                          <a:schemeClr val="dk1"/>
                        </a:solidFill>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tc>
                  <a:txBody>
                    <a:bodyPr/>
                    <a:lstStyle/>
                    <a:p>
                      <a:pPr marL="0" marR="0" lvl="0" indent="0" algn="l" rtl="0">
                        <a:spcBef>
                          <a:spcPts val="0"/>
                        </a:spcBef>
                        <a:spcAft>
                          <a:spcPts val="0"/>
                        </a:spcAft>
                        <a:buNone/>
                      </a:pPr>
                      <a:endParaRPr sz="1200">
                        <a:solidFill>
                          <a:schemeClr val="dk1"/>
                        </a:solidFill>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tc>
                  <a:txBody>
                    <a:bodyPr/>
                    <a:lstStyle/>
                    <a:p>
                      <a:pPr marL="0" marR="0" lvl="0" indent="0" algn="l" rtl="0">
                        <a:spcBef>
                          <a:spcPts val="0"/>
                        </a:spcBef>
                        <a:spcAft>
                          <a:spcPts val="0"/>
                        </a:spcAft>
                        <a:buNone/>
                      </a:pPr>
                      <a:endParaRPr sz="1200">
                        <a:solidFill>
                          <a:schemeClr val="dk1"/>
                        </a:solidFill>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extLst>
                  <a:ext uri="{0D108BD9-81ED-4DB2-BD59-A6C34878D82A}">
                    <a16:rowId xmlns:a16="http://schemas.microsoft.com/office/drawing/2014/main" val="10001"/>
                  </a:ext>
                </a:extLst>
              </a:tr>
              <a:tr h="213350">
                <a:tc>
                  <a:txBody>
                    <a:bodyPr/>
                    <a:lstStyle/>
                    <a:p>
                      <a:pPr marL="0" marR="0" lvl="0" indent="0" algn="l" rtl="0">
                        <a:spcBef>
                          <a:spcPts val="0"/>
                        </a:spcBef>
                        <a:spcAft>
                          <a:spcPts val="0"/>
                        </a:spcAft>
                        <a:buNone/>
                      </a:pPr>
                      <a:endParaRPr sz="1200">
                        <a:solidFill>
                          <a:schemeClr val="dk1"/>
                        </a:solidFill>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tc>
                  <a:txBody>
                    <a:bodyPr/>
                    <a:lstStyle/>
                    <a:p>
                      <a:pPr marL="0" marR="0" lvl="0" indent="0" algn="l" rtl="0">
                        <a:spcBef>
                          <a:spcPts val="0"/>
                        </a:spcBef>
                        <a:spcAft>
                          <a:spcPts val="0"/>
                        </a:spcAft>
                        <a:buNone/>
                      </a:pPr>
                      <a:endParaRPr sz="1200">
                        <a:solidFill>
                          <a:schemeClr val="dk1"/>
                        </a:solidFill>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tc>
                  <a:txBody>
                    <a:bodyPr/>
                    <a:lstStyle/>
                    <a:p>
                      <a:pPr marL="0" marR="0" lvl="0" indent="0" algn="l" rtl="0">
                        <a:spcBef>
                          <a:spcPts val="0"/>
                        </a:spcBef>
                        <a:spcAft>
                          <a:spcPts val="0"/>
                        </a:spcAft>
                        <a:buNone/>
                      </a:pPr>
                      <a:endParaRPr sz="1200">
                        <a:solidFill>
                          <a:schemeClr val="dk1"/>
                        </a:solidFill>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tc>
                  <a:txBody>
                    <a:bodyPr/>
                    <a:lstStyle/>
                    <a:p>
                      <a:pPr marL="0" marR="0" lvl="0" indent="0" algn="l" rtl="0">
                        <a:spcBef>
                          <a:spcPts val="0"/>
                        </a:spcBef>
                        <a:spcAft>
                          <a:spcPts val="0"/>
                        </a:spcAft>
                        <a:buNone/>
                      </a:pPr>
                      <a:endParaRPr sz="1200">
                        <a:solidFill>
                          <a:schemeClr val="dk1"/>
                        </a:solidFill>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extLst>
                  <a:ext uri="{0D108BD9-81ED-4DB2-BD59-A6C34878D82A}">
                    <a16:rowId xmlns:a16="http://schemas.microsoft.com/office/drawing/2014/main" val="10002"/>
                  </a:ext>
                </a:extLst>
              </a:tr>
              <a:tr h="243850">
                <a:tc>
                  <a:txBody>
                    <a:bodyPr/>
                    <a:lstStyle/>
                    <a:p>
                      <a:pPr marL="0" marR="0" lvl="0" indent="0" algn="l" rtl="0">
                        <a:spcBef>
                          <a:spcPts val="0"/>
                        </a:spcBef>
                        <a:spcAft>
                          <a:spcPts val="0"/>
                        </a:spcAft>
                        <a:buNone/>
                      </a:pPr>
                      <a:endParaRPr sz="1200">
                        <a:solidFill>
                          <a:schemeClr val="dk1"/>
                        </a:solidFill>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tc>
                  <a:txBody>
                    <a:bodyPr/>
                    <a:lstStyle/>
                    <a:p>
                      <a:pPr marL="0" marR="0" lvl="0" indent="0" algn="l" rtl="0">
                        <a:spcBef>
                          <a:spcPts val="0"/>
                        </a:spcBef>
                        <a:spcAft>
                          <a:spcPts val="0"/>
                        </a:spcAft>
                        <a:buNone/>
                      </a:pPr>
                      <a:endParaRPr sz="1200">
                        <a:solidFill>
                          <a:schemeClr val="dk1"/>
                        </a:solidFill>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tc>
                  <a:txBody>
                    <a:bodyPr/>
                    <a:lstStyle/>
                    <a:p>
                      <a:pPr marL="0" marR="0" lvl="0" indent="0" algn="l" rtl="0">
                        <a:spcBef>
                          <a:spcPts val="0"/>
                        </a:spcBef>
                        <a:spcAft>
                          <a:spcPts val="0"/>
                        </a:spcAft>
                        <a:buNone/>
                      </a:pPr>
                      <a:endParaRPr sz="1200">
                        <a:solidFill>
                          <a:schemeClr val="dk1"/>
                        </a:solidFill>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tc>
                  <a:txBody>
                    <a:bodyPr/>
                    <a:lstStyle/>
                    <a:p>
                      <a:pPr marL="0" marR="0" lvl="0" indent="0" algn="l" rtl="0">
                        <a:spcBef>
                          <a:spcPts val="0"/>
                        </a:spcBef>
                        <a:spcAft>
                          <a:spcPts val="0"/>
                        </a:spcAft>
                        <a:buNone/>
                      </a:pPr>
                      <a:endParaRPr sz="1200" dirty="0">
                        <a:solidFill>
                          <a:schemeClr val="dk1"/>
                        </a:solidFill>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extLst>
                  <a:ext uri="{0D108BD9-81ED-4DB2-BD59-A6C34878D82A}">
                    <a16:rowId xmlns:a16="http://schemas.microsoft.com/office/drawing/2014/main" val="10003"/>
                  </a:ext>
                </a:extLst>
              </a:tr>
            </a:tbl>
          </a:graphicData>
        </a:graphic>
      </p:graphicFrame>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566"/>
        <p:cNvGrpSpPr/>
        <p:nvPr/>
      </p:nvGrpSpPr>
      <p:grpSpPr>
        <a:xfrm>
          <a:off x="0" y="0"/>
          <a:ext cx="0" cy="0"/>
          <a:chOff x="0" y="0"/>
          <a:chExt cx="0" cy="0"/>
        </a:xfrm>
      </p:grpSpPr>
      <p:sp>
        <p:nvSpPr>
          <p:cNvPr id="567" name="Google Shape;567;p21"/>
          <p:cNvSpPr txBox="1">
            <a:spLocks noGrp="1"/>
          </p:cNvSpPr>
          <p:nvPr>
            <p:ph type="body" idx="1"/>
          </p:nvPr>
        </p:nvSpPr>
        <p:spPr>
          <a:prstGeom prst="rect">
            <a:avLst/>
          </a:prstGeom>
          <a:noFill/>
          <a:ln>
            <a:noFill/>
          </a:ln>
        </p:spPr>
        <p:txBody>
          <a:bodyPr spcFirstLastPara="1" wrap="square" lIns="91425" tIns="45700" rIns="91425" bIns="45700" anchor="t" anchorCtr="0">
            <a:noAutofit/>
          </a:bodyPr>
          <a:lstStyle/>
          <a:p>
            <a:pPr marL="287020" lvl="0" indent="-287020" algn="l" rtl="0">
              <a:lnSpc>
                <a:spcPct val="100000"/>
              </a:lnSpc>
              <a:spcBef>
                <a:spcPts val="0"/>
              </a:spcBef>
              <a:spcAft>
                <a:spcPts val="0"/>
              </a:spcAft>
              <a:buClr>
                <a:schemeClr val="dk1"/>
              </a:buClr>
              <a:buSzPts val="2800"/>
              <a:buChar char="•"/>
            </a:pPr>
            <a:r>
              <a:rPr lang="fr-FR" dirty="0"/>
              <a:t>La réponse diffère selon le motif :</a:t>
            </a:r>
          </a:p>
          <a:p>
            <a:pPr marL="800101" lvl="1" indent="-342900" algn="l" rtl="0">
              <a:lnSpc>
                <a:spcPct val="100000"/>
              </a:lnSpc>
              <a:spcBef>
                <a:spcPts val="1000"/>
              </a:spcBef>
              <a:spcAft>
                <a:spcPts val="0"/>
              </a:spcAft>
              <a:buSzPts val="2400"/>
              <a:buFont typeface="Wingdings" panose="05000000000000000000" pitchFamily="2" charset="2"/>
              <a:buChar char="§"/>
            </a:pPr>
            <a:r>
              <a:rPr lang="fr-FR" dirty="0"/>
              <a:t>Pour confirmer la cause de la flambée ?</a:t>
            </a:r>
          </a:p>
          <a:p>
            <a:pPr marL="800101" lvl="1" indent="-342900" algn="l" rtl="0">
              <a:lnSpc>
                <a:spcPct val="100000"/>
              </a:lnSpc>
              <a:spcBef>
                <a:spcPts val="1000"/>
              </a:spcBef>
              <a:spcAft>
                <a:spcPts val="0"/>
              </a:spcAft>
              <a:buSzPts val="2400"/>
              <a:buFont typeface="Wingdings" panose="05000000000000000000" pitchFamily="2" charset="2"/>
              <a:buChar char="§"/>
            </a:pPr>
            <a:r>
              <a:rPr lang="fr-FR" dirty="0"/>
              <a:t>Pour traiter/gérer le patient ?</a:t>
            </a:r>
          </a:p>
          <a:p>
            <a:pPr marL="287020" lvl="0" indent="-287020" algn="l" rtl="0">
              <a:lnSpc>
                <a:spcPct val="100000"/>
              </a:lnSpc>
              <a:spcBef>
                <a:spcPts val="1000"/>
              </a:spcBef>
              <a:spcAft>
                <a:spcPts val="0"/>
              </a:spcAft>
              <a:buClr>
                <a:schemeClr val="dk1"/>
              </a:buClr>
              <a:buSzPts val="2800"/>
              <a:buChar char="•"/>
            </a:pPr>
            <a:r>
              <a:rPr lang="fr-FR" dirty="0"/>
              <a:t>Varie selon la maladie</a:t>
            </a:r>
          </a:p>
          <a:p>
            <a:pPr marL="283464" lvl="0" indent="-283464" algn="l" rtl="0">
              <a:lnSpc>
                <a:spcPct val="100000"/>
              </a:lnSpc>
              <a:spcBef>
                <a:spcPts val="1000"/>
              </a:spcBef>
              <a:spcAft>
                <a:spcPts val="0"/>
              </a:spcAft>
              <a:buClr>
                <a:schemeClr val="dk1"/>
              </a:buClr>
              <a:buSzPts val="2800"/>
              <a:buChar char="•"/>
            </a:pPr>
            <a:r>
              <a:rPr lang="fr-FR" dirty="0"/>
              <a:t>Varie en fonction du nombre de personnes affectées</a:t>
            </a:r>
          </a:p>
          <a:p>
            <a:pPr marL="283464" lvl="1" indent="-283464" algn="l" rtl="0">
              <a:lnSpc>
                <a:spcPct val="100000"/>
              </a:lnSpc>
              <a:spcBef>
                <a:spcPts val="1000"/>
              </a:spcBef>
              <a:spcAft>
                <a:spcPts val="0"/>
              </a:spcAft>
              <a:buClr>
                <a:schemeClr val="dk1"/>
              </a:buClr>
              <a:buSzPts val="2800"/>
              <a:buFont typeface="Arial"/>
              <a:buChar char="•"/>
            </a:pPr>
            <a:r>
              <a:rPr lang="fr-FR" sz="2800" dirty="0"/>
              <a:t>Flambée : Possibilité de ne tester qu'un sous-ensemble de patients et/ou d'animaux malades ou décédés</a:t>
            </a:r>
            <a:endParaRPr lang="fr-FR" dirty="0"/>
          </a:p>
          <a:p>
            <a:pPr marL="283464" lvl="1" indent="-283464" algn="l" rtl="0">
              <a:lnSpc>
                <a:spcPct val="100000"/>
              </a:lnSpc>
              <a:spcBef>
                <a:spcPts val="1000"/>
              </a:spcBef>
              <a:spcAft>
                <a:spcPts val="0"/>
              </a:spcAft>
              <a:buClr>
                <a:schemeClr val="dk1"/>
              </a:buClr>
              <a:buSzPts val="2800"/>
              <a:buFont typeface="Arial"/>
              <a:buChar char="•"/>
            </a:pPr>
            <a:r>
              <a:rPr lang="fr-FR" sz="2800" dirty="0"/>
              <a:t>Prélèvement dans l'environnement : dépend de la source présumée et de l'étiologie</a:t>
            </a:r>
            <a:endParaRPr lang="fr-FR" dirty="0"/>
          </a:p>
        </p:txBody>
      </p:sp>
      <p:sp>
        <p:nvSpPr>
          <p:cNvPr id="568" name="Google Shape;568;p21"/>
          <p:cNvSpPr txBox="1">
            <a:spLocks noGrp="1"/>
          </p:cNvSpPr>
          <p:nvPr>
            <p:ph type="title"/>
          </p:nvPr>
        </p:nvSpPr>
        <p:spPr>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Combien de cas suspects faut-il tester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67">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67">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567">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67">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567">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567">
                                            <p:txEl>
                                              <p:pRg st="5" end="5"/>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567">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573"/>
        <p:cNvGrpSpPr/>
        <p:nvPr/>
      </p:nvGrpSpPr>
      <p:grpSpPr>
        <a:xfrm>
          <a:off x="0" y="0"/>
          <a:ext cx="0" cy="0"/>
          <a:chOff x="0" y="0"/>
          <a:chExt cx="0" cy="0"/>
        </a:xfrm>
      </p:grpSpPr>
      <p:sp>
        <p:nvSpPr>
          <p:cNvPr id="575" name="Google Shape;575;p22"/>
          <p:cNvSpPr txBox="1">
            <a:spLocks noGrp="1"/>
          </p:cNvSpPr>
          <p:nvPr>
            <p:ph type="title"/>
          </p:nvPr>
        </p:nvSpPr>
        <p:spPr>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Combien de tests pour confirmer </a:t>
            </a:r>
            <a:br>
              <a:rPr lang="fr-FR" dirty="0">
                <a:latin typeface="Franklin Gothic Medium" panose="020B0603020102020204" pitchFamily="34" charset="0"/>
              </a:rPr>
            </a:br>
            <a:r>
              <a:rPr lang="fr-FR" dirty="0">
                <a:latin typeface="Franklin Gothic Medium" panose="020B0603020102020204" pitchFamily="34" charset="0"/>
              </a:rPr>
              <a:t>une flambée ?</a:t>
            </a:r>
          </a:p>
        </p:txBody>
      </p:sp>
      <p:sp>
        <p:nvSpPr>
          <p:cNvPr id="574" name="Google Shape;574;p22"/>
          <p:cNvSpPr txBox="1">
            <a:spLocks noGrp="1"/>
          </p:cNvSpPr>
          <p:nvPr>
            <p:ph type="body" idx="1"/>
          </p:nvPr>
        </p:nvSpPr>
        <p:spPr>
          <a:xfrm>
            <a:off x="838200" y="1478857"/>
            <a:ext cx="5162550" cy="4639309"/>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1200"/>
              </a:spcAft>
              <a:buClr>
                <a:schemeClr val="dk1"/>
              </a:buClr>
              <a:buSzPts val="2800"/>
              <a:buNone/>
            </a:pPr>
            <a:r>
              <a:rPr lang="fr-FR" dirty="0"/>
              <a:t>Dans le cas d’un grand nombre de personnes affectées</a:t>
            </a:r>
          </a:p>
          <a:p>
            <a:pPr marL="228600" lvl="0" indent="-228600" algn="l" rtl="0">
              <a:lnSpc>
                <a:spcPct val="90000"/>
              </a:lnSpc>
              <a:spcBef>
                <a:spcPts val="700"/>
              </a:spcBef>
              <a:spcAft>
                <a:spcPts val="0"/>
              </a:spcAft>
              <a:buClr>
                <a:schemeClr val="dk1"/>
              </a:buClr>
              <a:buSzPts val="2800"/>
              <a:buChar char="•"/>
            </a:pPr>
            <a:r>
              <a:rPr lang="fr-FR" dirty="0"/>
              <a:t>Rougeole</a:t>
            </a:r>
          </a:p>
          <a:p>
            <a:pPr marL="800100" lvl="1" indent="-342900" algn="l" rtl="0">
              <a:lnSpc>
                <a:spcPct val="90000"/>
              </a:lnSpc>
              <a:spcBef>
                <a:spcPts val="700"/>
              </a:spcBef>
              <a:spcAft>
                <a:spcPts val="0"/>
              </a:spcAft>
              <a:buSzPts val="2400"/>
              <a:buFont typeface="Wingdings" panose="05000000000000000000" pitchFamily="2" charset="2"/>
              <a:buChar char="§"/>
            </a:pPr>
            <a:r>
              <a:rPr lang="fr-FR" dirty="0"/>
              <a:t>5 cas-patients</a:t>
            </a:r>
          </a:p>
          <a:p>
            <a:pPr marL="228600" lvl="0" indent="-228600" algn="l" rtl="0">
              <a:lnSpc>
                <a:spcPct val="90000"/>
              </a:lnSpc>
              <a:spcBef>
                <a:spcPts val="700"/>
              </a:spcBef>
              <a:spcAft>
                <a:spcPts val="0"/>
              </a:spcAft>
              <a:buClr>
                <a:schemeClr val="dk1"/>
              </a:buClr>
              <a:buSzPts val="2800"/>
              <a:buChar char="•"/>
            </a:pPr>
            <a:r>
              <a:rPr lang="fr-FR" dirty="0"/>
              <a:t>Choléra, Shigella :</a:t>
            </a:r>
          </a:p>
          <a:p>
            <a:pPr marL="800100" lvl="1" indent="-342900" algn="l" rtl="0">
              <a:lnSpc>
                <a:spcPct val="90000"/>
              </a:lnSpc>
              <a:spcBef>
                <a:spcPts val="700"/>
              </a:spcBef>
              <a:spcAft>
                <a:spcPts val="0"/>
              </a:spcAft>
              <a:buSzPts val="2400"/>
              <a:buFont typeface="Wingdings" panose="05000000000000000000" pitchFamily="2" charset="2"/>
              <a:buChar char="§"/>
            </a:pPr>
            <a:r>
              <a:rPr lang="fr-FR" dirty="0"/>
              <a:t>5-10 cas-patients</a:t>
            </a:r>
          </a:p>
          <a:p>
            <a:pPr marL="228600" lvl="0" indent="-228600" algn="l" rtl="0">
              <a:lnSpc>
                <a:spcPct val="90000"/>
              </a:lnSpc>
              <a:spcBef>
                <a:spcPts val="700"/>
              </a:spcBef>
              <a:spcAft>
                <a:spcPts val="0"/>
              </a:spcAft>
              <a:buClr>
                <a:schemeClr val="dk1"/>
              </a:buClr>
              <a:buSzPts val="2800"/>
              <a:buChar char="•"/>
            </a:pPr>
            <a:r>
              <a:rPr lang="fr-FR" dirty="0"/>
              <a:t>Ebola :</a:t>
            </a:r>
          </a:p>
          <a:p>
            <a:pPr marL="800100" lvl="1" indent="-342900" algn="l" rtl="0">
              <a:lnSpc>
                <a:spcPct val="90000"/>
              </a:lnSpc>
              <a:spcBef>
                <a:spcPts val="700"/>
              </a:spcBef>
              <a:spcAft>
                <a:spcPts val="0"/>
              </a:spcAft>
              <a:buSzPts val="2400"/>
              <a:buFont typeface="Wingdings" panose="05000000000000000000" pitchFamily="2" charset="2"/>
              <a:buChar char="§"/>
            </a:pPr>
            <a:r>
              <a:rPr lang="fr-FR" dirty="0"/>
              <a:t>Chaque cas suspect</a:t>
            </a:r>
          </a:p>
          <a:p>
            <a:pPr marL="228600" lvl="0" indent="-50800" algn="l" rtl="0">
              <a:lnSpc>
                <a:spcPct val="100000"/>
              </a:lnSpc>
              <a:spcBef>
                <a:spcPts val="1000"/>
              </a:spcBef>
              <a:spcAft>
                <a:spcPts val="0"/>
              </a:spcAft>
              <a:buClr>
                <a:schemeClr val="dk1"/>
              </a:buClr>
              <a:buSzPts val="2800"/>
              <a:buNone/>
            </a:pPr>
            <a:endParaRPr lang="fr-FR" dirty="0"/>
          </a:p>
        </p:txBody>
      </p:sp>
      <p:pic>
        <p:nvPicPr>
          <p:cNvPr id="576" name="Google Shape;576;p22"/>
          <p:cNvPicPr preferRelativeResize="0"/>
          <p:nvPr/>
        </p:nvPicPr>
        <p:blipFill rotWithShape="1">
          <a:blip r:embed="rId3">
            <a:alphaModFix/>
          </a:blip>
          <a:srcRect l="13756" r="11967" b="2"/>
          <a:stretch/>
        </p:blipFill>
        <p:spPr>
          <a:xfrm>
            <a:off x="6400800" y="1478857"/>
            <a:ext cx="4953000" cy="4483794"/>
          </a:xfrm>
          <a:prstGeom prst="rect">
            <a:avLst/>
          </a:prstGeom>
          <a:solidFill>
            <a:srgbClr val="FFFFFF"/>
          </a:solidFill>
          <a:ln w="12700" cap="flat" cmpd="sng">
            <a:solidFill>
              <a:schemeClr val="tx1"/>
            </a:solidFill>
            <a:prstDash val="solid"/>
            <a:round/>
            <a:headEnd type="none" w="sm" len="sm"/>
            <a:tailEnd type="none" w="sm" len="sm"/>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74">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74">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74">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74">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574">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574">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581"/>
        <p:cNvGrpSpPr/>
        <p:nvPr/>
      </p:nvGrpSpPr>
      <p:grpSpPr>
        <a:xfrm>
          <a:off x="0" y="0"/>
          <a:ext cx="0" cy="0"/>
          <a:chOff x="0" y="0"/>
          <a:chExt cx="0" cy="0"/>
        </a:xfrm>
      </p:grpSpPr>
      <p:graphicFrame>
        <p:nvGraphicFramePr>
          <p:cNvPr id="582" name="Google Shape;582;p23"/>
          <p:cNvGraphicFramePr/>
          <p:nvPr>
            <p:extLst>
              <p:ext uri="{D42A27DB-BD31-4B8C-83A1-F6EECF244321}">
                <p14:modId xmlns:p14="http://schemas.microsoft.com/office/powerpoint/2010/main" val="2466289073"/>
              </p:ext>
            </p:extLst>
          </p:nvPr>
        </p:nvGraphicFramePr>
        <p:xfrm>
          <a:off x="838200" y="1358508"/>
          <a:ext cx="10513207" cy="4674843"/>
        </p:xfrm>
        <a:graphic>
          <a:graphicData uri="http://schemas.openxmlformats.org/drawingml/2006/table">
            <a:tbl>
              <a:tblPr firstRow="1" bandRow="1">
                <a:noFill/>
                <a:tableStyleId>{909BB95D-2957-4ACE-B5B3-951823626E04}</a:tableStyleId>
              </a:tblPr>
              <a:tblGrid>
                <a:gridCol w="1900835">
                  <a:extLst>
                    <a:ext uri="{9D8B030D-6E8A-4147-A177-3AD203B41FA5}">
                      <a16:colId xmlns:a16="http://schemas.microsoft.com/office/drawing/2014/main" val="20000"/>
                    </a:ext>
                  </a:extLst>
                </a:gridCol>
                <a:gridCol w="1424763">
                  <a:extLst>
                    <a:ext uri="{9D8B030D-6E8A-4147-A177-3AD203B41FA5}">
                      <a16:colId xmlns:a16="http://schemas.microsoft.com/office/drawing/2014/main" val="20001"/>
                    </a:ext>
                  </a:extLst>
                </a:gridCol>
                <a:gridCol w="1658679">
                  <a:extLst>
                    <a:ext uri="{9D8B030D-6E8A-4147-A177-3AD203B41FA5}">
                      <a16:colId xmlns:a16="http://schemas.microsoft.com/office/drawing/2014/main" val="20002"/>
                    </a:ext>
                  </a:extLst>
                </a:gridCol>
                <a:gridCol w="1913861">
                  <a:extLst>
                    <a:ext uri="{9D8B030D-6E8A-4147-A177-3AD203B41FA5}">
                      <a16:colId xmlns:a16="http://schemas.microsoft.com/office/drawing/2014/main" val="20003"/>
                    </a:ext>
                  </a:extLst>
                </a:gridCol>
                <a:gridCol w="3615069">
                  <a:extLst>
                    <a:ext uri="{9D8B030D-6E8A-4147-A177-3AD203B41FA5}">
                      <a16:colId xmlns:a16="http://schemas.microsoft.com/office/drawing/2014/main" val="20004"/>
                    </a:ext>
                  </a:extLst>
                </a:gridCol>
              </a:tblGrid>
              <a:tr h="875137">
                <a:tc>
                  <a:txBody>
                    <a:bodyPr/>
                    <a:lstStyle/>
                    <a:p>
                      <a:pPr marL="0" marR="0" lvl="0" indent="0" algn="l" rtl="0">
                        <a:spcBef>
                          <a:spcPts val="0"/>
                        </a:spcBef>
                        <a:spcAft>
                          <a:spcPts val="0"/>
                        </a:spcAft>
                        <a:buNone/>
                      </a:pPr>
                      <a:r>
                        <a:rPr lang="fr-FR" sz="1800" dirty="0">
                          <a:solidFill>
                            <a:schemeClr val="dk1"/>
                          </a:solidFill>
                          <a:latin typeface="Arial"/>
                          <a:ea typeface="Arial"/>
                          <a:cs typeface="Arial"/>
                          <a:sym typeface="Arial"/>
                        </a:rPr>
                        <a:t>Spécimen </a:t>
                      </a:r>
                      <a:endParaRPr dirty="0"/>
                    </a:p>
                  </a:txBody>
                  <a:tcPr marL="67250" marR="67250" marT="34300" marB="3430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tx2"/>
                    </a:solidFill>
                  </a:tcPr>
                </a:tc>
                <a:tc>
                  <a:txBody>
                    <a:bodyPr/>
                    <a:lstStyle/>
                    <a:p>
                      <a:pPr marL="0" marR="0" lvl="0" indent="0" algn="ctr" rtl="0">
                        <a:spcBef>
                          <a:spcPts val="0"/>
                        </a:spcBef>
                        <a:spcAft>
                          <a:spcPts val="0"/>
                        </a:spcAft>
                        <a:buNone/>
                      </a:pPr>
                      <a:r>
                        <a:rPr lang="fr-FR" sz="1800" dirty="0">
                          <a:solidFill>
                            <a:schemeClr val="dk1"/>
                          </a:solidFill>
                          <a:latin typeface="Arial"/>
                          <a:ea typeface="Arial"/>
                          <a:cs typeface="Arial"/>
                          <a:sym typeface="Arial"/>
                        </a:rPr>
                        <a:t>Milieu de transport</a:t>
                      </a:r>
                      <a:endParaRPr dirty="0"/>
                    </a:p>
                  </a:txBody>
                  <a:tcPr marL="35875" marR="35875" marT="34300" marB="3430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tx2"/>
                    </a:solidFill>
                  </a:tcPr>
                </a:tc>
                <a:tc>
                  <a:txBody>
                    <a:bodyPr/>
                    <a:lstStyle/>
                    <a:p>
                      <a:pPr marL="0" marR="0" lvl="0" indent="0" algn="ctr" rtl="0">
                        <a:lnSpc>
                          <a:spcPct val="100000"/>
                        </a:lnSpc>
                        <a:spcBef>
                          <a:spcPts val="0"/>
                        </a:spcBef>
                        <a:spcAft>
                          <a:spcPts val="0"/>
                        </a:spcAft>
                        <a:buClr>
                          <a:schemeClr val="dk1"/>
                        </a:buClr>
                        <a:buSzPts val="1800"/>
                        <a:buFont typeface="Arial"/>
                        <a:buNone/>
                      </a:pPr>
                      <a:r>
                        <a:rPr lang="fr-FR" sz="1800" dirty="0">
                          <a:solidFill>
                            <a:schemeClr val="dk1"/>
                          </a:solidFill>
                          <a:latin typeface="Arial"/>
                          <a:ea typeface="Arial"/>
                          <a:cs typeface="Arial"/>
                          <a:sym typeface="Arial"/>
                        </a:rPr>
                        <a:t>Conditions de transport </a:t>
                      </a:r>
                      <a:br>
                        <a:rPr lang="fr-FR" sz="1800" dirty="0">
                          <a:solidFill>
                            <a:schemeClr val="dk1"/>
                          </a:solidFill>
                          <a:latin typeface="Arial"/>
                          <a:ea typeface="Arial"/>
                          <a:cs typeface="Arial"/>
                          <a:sym typeface="Arial"/>
                        </a:rPr>
                      </a:br>
                      <a:r>
                        <a:rPr lang="fr-FR" sz="1800" dirty="0">
                          <a:solidFill>
                            <a:schemeClr val="dk1"/>
                          </a:solidFill>
                          <a:latin typeface="Arial"/>
                          <a:ea typeface="Arial"/>
                          <a:cs typeface="Arial"/>
                          <a:sym typeface="Arial"/>
                        </a:rPr>
                        <a:t>(48 heures)</a:t>
                      </a:r>
                      <a:endParaRPr sz="1800" dirty="0">
                        <a:solidFill>
                          <a:schemeClr val="dk1"/>
                        </a:solidFill>
                        <a:latin typeface="Arial"/>
                        <a:ea typeface="Arial"/>
                        <a:cs typeface="Arial"/>
                        <a:sym typeface="Arial"/>
                      </a:endParaRPr>
                    </a:p>
                  </a:txBody>
                  <a:tcPr marL="67250" marR="67250" marT="34300" marB="3430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tx2"/>
                    </a:solidFill>
                  </a:tcPr>
                </a:tc>
                <a:tc>
                  <a:txBody>
                    <a:bodyPr/>
                    <a:lstStyle/>
                    <a:p>
                      <a:pPr marL="0" marR="0" lvl="0" indent="0" algn="ctr" rtl="0">
                        <a:lnSpc>
                          <a:spcPct val="100000"/>
                        </a:lnSpc>
                        <a:spcBef>
                          <a:spcPts val="0"/>
                        </a:spcBef>
                        <a:spcAft>
                          <a:spcPts val="0"/>
                        </a:spcAft>
                        <a:buClr>
                          <a:schemeClr val="dk1"/>
                        </a:buClr>
                        <a:buSzPts val="1800"/>
                        <a:buFont typeface="Arial"/>
                        <a:buNone/>
                      </a:pPr>
                      <a:r>
                        <a:rPr lang="fr-FR" sz="1800" dirty="0">
                          <a:solidFill>
                            <a:schemeClr val="dk1"/>
                          </a:solidFill>
                          <a:latin typeface="Arial"/>
                          <a:ea typeface="Arial"/>
                          <a:cs typeface="Arial"/>
                          <a:sym typeface="Arial"/>
                        </a:rPr>
                        <a:t>Transport </a:t>
                      </a:r>
                      <a:br>
                        <a:rPr lang="fr-FR" sz="1800" dirty="0">
                          <a:solidFill>
                            <a:schemeClr val="dk1"/>
                          </a:solidFill>
                          <a:latin typeface="Arial"/>
                          <a:ea typeface="Arial"/>
                          <a:cs typeface="Arial"/>
                          <a:sym typeface="Arial"/>
                        </a:rPr>
                      </a:br>
                      <a:r>
                        <a:rPr lang="fr-FR" sz="1800" dirty="0">
                          <a:solidFill>
                            <a:schemeClr val="dk1"/>
                          </a:solidFill>
                          <a:latin typeface="Arial"/>
                          <a:ea typeface="Arial"/>
                          <a:cs typeface="Arial"/>
                          <a:sym typeface="Arial"/>
                        </a:rPr>
                        <a:t>&gt;48 heures </a:t>
                      </a:r>
                      <a:br>
                        <a:rPr lang="fr-FR" sz="1800" dirty="0">
                          <a:solidFill>
                            <a:schemeClr val="dk1"/>
                          </a:solidFill>
                          <a:latin typeface="Arial"/>
                          <a:ea typeface="Arial"/>
                          <a:cs typeface="Arial"/>
                          <a:sym typeface="Arial"/>
                        </a:rPr>
                      </a:br>
                      <a:r>
                        <a:rPr lang="fr-FR" sz="1800" dirty="0">
                          <a:solidFill>
                            <a:schemeClr val="dk1"/>
                          </a:solidFill>
                          <a:latin typeface="Arial"/>
                          <a:ea typeface="Arial"/>
                          <a:cs typeface="Arial"/>
                          <a:sym typeface="Arial"/>
                        </a:rPr>
                        <a:t>ou stockage</a:t>
                      </a:r>
                      <a:endParaRPr sz="1800" dirty="0">
                        <a:solidFill>
                          <a:schemeClr val="dk1"/>
                        </a:solidFill>
                        <a:latin typeface="Arial"/>
                        <a:ea typeface="Arial"/>
                        <a:cs typeface="Arial"/>
                        <a:sym typeface="Arial"/>
                      </a:endParaRPr>
                    </a:p>
                  </a:txBody>
                  <a:tcPr marL="67250" marR="67250" marT="34300" marB="3430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tx2"/>
                    </a:solidFill>
                  </a:tcPr>
                </a:tc>
                <a:tc>
                  <a:txBody>
                    <a:bodyPr/>
                    <a:lstStyle/>
                    <a:p>
                      <a:pPr marL="0" marR="0" lvl="0" indent="0" algn="l" rtl="0">
                        <a:spcBef>
                          <a:spcPts val="0"/>
                        </a:spcBef>
                        <a:spcAft>
                          <a:spcPts val="0"/>
                        </a:spcAft>
                        <a:buNone/>
                      </a:pPr>
                      <a:r>
                        <a:rPr lang="fr-FR" sz="1800" dirty="0">
                          <a:solidFill>
                            <a:schemeClr val="dk1"/>
                          </a:solidFill>
                          <a:latin typeface="Arial"/>
                          <a:ea typeface="Arial"/>
                          <a:cs typeface="Arial"/>
                          <a:sym typeface="Arial"/>
                        </a:rPr>
                        <a:t>Commentaires</a:t>
                      </a:r>
                      <a:endParaRPr dirty="0"/>
                    </a:p>
                  </a:txBody>
                  <a:tcPr marL="67250" marR="67250" marT="34300" marB="3430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tx2"/>
                    </a:solidFill>
                  </a:tcPr>
                </a:tc>
                <a:extLst>
                  <a:ext uri="{0D108BD9-81ED-4DB2-BD59-A6C34878D82A}">
                    <a16:rowId xmlns:a16="http://schemas.microsoft.com/office/drawing/2014/main" val="10000"/>
                  </a:ext>
                </a:extLst>
              </a:tr>
              <a:tr h="374002">
                <a:tc>
                  <a:txBody>
                    <a:bodyPr/>
                    <a:lstStyle/>
                    <a:p>
                      <a:pPr marL="0" marR="0" lvl="0" indent="0" algn="l" rtl="0">
                        <a:spcBef>
                          <a:spcPts val="0"/>
                        </a:spcBef>
                        <a:spcAft>
                          <a:spcPts val="0"/>
                        </a:spcAft>
                        <a:buNone/>
                      </a:pPr>
                      <a:r>
                        <a:rPr lang="fr-FR" sz="1300">
                          <a:solidFill>
                            <a:schemeClr val="dk1"/>
                          </a:solidFill>
                          <a:latin typeface="Arial"/>
                          <a:ea typeface="Arial"/>
                          <a:cs typeface="Arial"/>
                          <a:sym typeface="Arial"/>
                        </a:rPr>
                        <a:t>Sang total</a:t>
                      </a:r>
                      <a:endParaRPr/>
                    </a:p>
                  </a:txBody>
                  <a:tcPr marL="35875" marR="35875" marT="91450" marB="9145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tc>
                  <a:txBody>
                    <a:bodyPr/>
                    <a:lstStyle/>
                    <a:p>
                      <a:pPr marL="0" marR="0" lvl="0" indent="0" algn="ctr" rtl="0">
                        <a:spcBef>
                          <a:spcPts val="0"/>
                        </a:spcBef>
                        <a:spcAft>
                          <a:spcPts val="0"/>
                        </a:spcAft>
                        <a:buNone/>
                      </a:pPr>
                      <a:r>
                        <a:rPr lang="fr-FR" sz="1300">
                          <a:solidFill>
                            <a:schemeClr val="dk1"/>
                          </a:solidFill>
                          <a:latin typeface="Arial"/>
                          <a:ea typeface="Arial"/>
                          <a:cs typeface="Arial"/>
                          <a:sym typeface="Arial"/>
                        </a:rPr>
                        <a:t>Non</a:t>
                      </a:r>
                      <a:endParaRPr/>
                    </a:p>
                  </a:txBody>
                  <a:tcPr marL="35875" marR="35875" marT="91450" marB="9145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tc>
                  <a:txBody>
                    <a:bodyPr/>
                    <a:lstStyle/>
                    <a:p>
                      <a:pPr marL="0" marR="0" lvl="0" indent="0" algn="ctr" rtl="0">
                        <a:lnSpc>
                          <a:spcPct val="100000"/>
                        </a:lnSpc>
                        <a:spcBef>
                          <a:spcPts val="0"/>
                        </a:spcBef>
                        <a:spcAft>
                          <a:spcPts val="0"/>
                        </a:spcAft>
                        <a:buClr>
                          <a:schemeClr val="dk1"/>
                        </a:buClr>
                        <a:buSzPts val="1300"/>
                        <a:buFont typeface="Arial"/>
                        <a:buNone/>
                      </a:pPr>
                      <a:r>
                        <a:rPr lang="fr-FR" sz="1300">
                          <a:solidFill>
                            <a:schemeClr val="dk1"/>
                          </a:solidFill>
                          <a:latin typeface="Arial"/>
                          <a:ea typeface="Arial"/>
                          <a:cs typeface="Arial"/>
                          <a:sym typeface="Arial"/>
                        </a:rPr>
                        <a:t>2-8 C</a:t>
                      </a:r>
                      <a:r>
                        <a:rPr lang="fr-FR" sz="1300" baseline="30000">
                          <a:solidFill>
                            <a:schemeClr val="dk1"/>
                          </a:solidFill>
                          <a:latin typeface="Arial"/>
                          <a:ea typeface="Arial"/>
                          <a:cs typeface="Arial"/>
                          <a:sym typeface="Arial"/>
                        </a:rPr>
                        <a:t>o</a:t>
                      </a:r>
                      <a:endParaRPr/>
                    </a:p>
                  </a:txBody>
                  <a:tcPr marL="35875" marR="35875" marT="91450" marB="9145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tc>
                  <a:txBody>
                    <a:bodyPr/>
                    <a:lstStyle/>
                    <a:p>
                      <a:pPr marL="0" marR="0" lvl="0" indent="0" algn="ctr" rtl="0">
                        <a:lnSpc>
                          <a:spcPct val="100000"/>
                        </a:lnSpc>
                        <a:spcBef>
                          <a:spcPts val="0"/>
                        </a:spcBef>
                        <a:spcAft>
                          <a:spcPts val="0"/>
                        </a:spcAft>
                        <a:buClr>
                          <a:schemeClr val="dk1"/>
                        </a:buClr>
                        <a:buSzPts val="1300"/>
                        <a:buFont typeface="Arial"/>
                        <a:buNone/>
                      </a:pPr>
                      <a:r>
                        <a:rPr lang="fr-FR" sz="1300">
                          <a:solidFill>
                            <a:schemeClr val="dk1"/>
                          </a:solidFill>
                          <a:latin typeface="Arial"/>
                          <a:ea typeface="Arial"/>
                          <a:cs typeface="Arial"/>
                          <a:sym typeface="Arial"/>
                        </a:rPr>
                        <a:t>2-8 C</a:t>
                      </a:r>
                      <a:r>
                        <a:rPr lang="fr-FR" sz="1300" baseline="30000">
                          <a:solidFill>
                            <a:schemeClr val="dk1"/>
                          </a:solidFill>
                          <a:latin typeface="Arial"/>
                          <a:ea typeface="Arial"/>
                          <a:cs typeface="Arial"/>
                          <a:sym typeface="Arial"/>
                        </a:rPr>
                        <a:t>o</a:t>
                      </a:r>
                      <a:endParaRPr/>
                    </a:p>
                  </a:txBody>
                  <a:tcPr marL="35875" marR="35875" marT="91450" marB="9145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tc>
                  <a:txBody>
                    <a:bodyPr/>
                    <a:lstStyle/>
                    <a:p>
                      <a:pPr marL="0" marR="0" lvl="0" indent="0" algn="l" rtl="0">
                        <a:spcBef>
                          <a:spcPts val="0"/>
                        </a:spcBef>
                        <a:spcAft>
                          <a:spcPts val="0"/>
                        </a:spcAft>
                        <a:buNone/>
                      </a:pPr>
                      <a:endParaRPr sz="1300" dirty="0">
                        <a:solidFill>
                          <a:schemeClr val="dk1"/>
                        </a:solidFill>
                        <a:latin typeface="Arial"/>
                        <a:ea typeface="Arial"/>
                        <a:cs typeface="Arial"/>
                        <a:sym typeface="Arial"/>
                      </a:endParaRPr>
                    </a:p>
                  </a:txBody>
                  <a:tcPr marL="35875" marR="35875" marT="91450" marB="9145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extLst>
                  <a:ext uri="{0D108BD9-81ED-4DB2-BD59-A6C34878D82A}">
                    <a16:rowId xmlns:a16="http://schemas.microsoft.com/office/drawing/2014/main" val="10001"/>
                  </a:ext>
                </a:extLst>
              </a:tr>
              <a:tr h="374002">
                <a:tc>
                  <a:txBody>
                    <a:bodyPr/>
                    <a:lstStyle/>
                    <a:p>
                      <a:pPr marL="0" marR="0" lvl="0" indent="0" algn="l" rtl="0">
                        <a:lnSpc>
                          <a:spcPct val="100000"/>
                        </a:lnSpc>
                        <a:spcBef>
                          <a:spcPts val="0"/>
                        </a:spcBef>
                        <a:spcAft>
                          <a:spcPts val="0"/>
                        </a:spcAft>
                        <a:buClr>
                          <a:schemeClr val="dk1"/>
                        </a:buClr>
                        <a:buSzPts val="1300"/>
                        <a:buFont typeface="Arial"/>
                        <a:buNone/>
                      </a:pPr>
                      <a:r>
                        <a:rPr lang="fr-FR" sz="1300">
                          <a:solidFill>
                            <a:schemeClr val="dk1"/>
                          </a:solidFill>
                          <a:latin typeface="Arial"/>
                          <a:ea typeface="Arial"/>
                          <a:cs typeface="Arial"/>
                          <a:sym typeface="Arial"/>
                        </a:rPr>
                        <a:t>Hémoculture</a:t>
                      </a:r>
                      <a:endParaRPr/>
                    </a:p>
                  </a:txBody>
                  <a:tcPr marL="35875" marR="35875" marT="91450" marB="9145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tc>
                  <a:txBody>
                    <a:bodyPr/>
                    <a:lstStyle/>
                    <a:p>
                      <a:pPr marL="0" marR="0" lvl="0" indent="0" algn="ctr" rtl="0">
                        <a:spcBef>
                          <a:spcPts val="0"/>
                        </a:spcBef>
                        <a:spcAft>
                          <a:spcPts val="0"/>
                        </a:spcAft>
                        <a:buNone/>
                      </a:pPr>
                      <a:r>
                        <a:rPr lang="fr-FR" sz="1300">
                          <a:solidFill>
                            <a:schemeClr val="dk1"/>
                          </a:solidFill>
                          <a:latin typeface="Arial"/>
                          <a:ea typeface="Arial"/>
                          <a:cs typeface="Arial"/>
                          <a:sym typeface="Arial"/>
                        </a:rPr>
                        <a:t>Oui</a:t>
                      </a:r>
                      <a:endParaRPr/>
                    </a:p>
                  </a:txBody>
                  <a:tcPr marL="35875" marR="35875" marT="91450" marB="9145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tc>
                  <a:txBody>
                    <a:bodyPr/>
                    <a:lstStyle/>
                    <a:p>
                      <a:pPr marL="0" marR="0" lvl="0" indent="0" algn="ctr" rtl="0">
                        <a:spcBef>
                          <a:spcPts val="0"/>
                        </a:spcBef>
                        <a:spcAft>
                          <a:spcPts val="0"/>
                        </a:spcAft>
                        <a:buNone/>
                      </a:pPr>
                      <a:r>
                        <a:rPr lang="fr-FR" sz="1300">
                          <a:solidFill>
                            <a:schemeClr val="dk1"/>
                          </a:solidFill>
                          <a:latin typeface="Arial"/>
                          <a:ea typeface="Arial"/>
                          <a:cs typeface="Arial"/>
                          <a:sym typeface="Arial"/>
                        </a:rPr>
                        <a:t>Ambiant</a:t>
                      </a:r>
                      <a:endParaRPr/>
                    </a:p>
                  </a:txBody>
                  <a:tcPr marL="35875" marR="35875" marT="91450" marB="9145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tc>
                  <a:txBody>
                    <a:bodyPr/>
                    <a:lstStyle/>
                    <a:p>
                      <a:pPr marL="0" marR="0" lvl="0" indent="0" algn="ctr" rtl="0">
                        <a:spcBef>
                          <a:spcPts val="0"/>
                        </a:spcBef>
                        <a:spcAft>
                          <a:spcPts val="0"/>
                        </a:spcAft>
                        <a:buNone/>
                      </a:pPr>
                      <a:endParaRPr sz="1300" dirty="0">
                        <a:solidFill>
                          <a:schemeClr val="dk1"/>
                        </a:solidFill>
                        <a:latin typeface="Arial"/>
                        <a:ea typeface="Arial"/>
                        <a:cs typeface="Arial"/>
                        <a:sym typeface="Arial"/>
                      </a:endParaRPr>
                    </a:p>
                  </a:txBody>
                  <a:tcPr marL="35875" marR="35875" marT="91450" marB="9145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tc>
                  <a:txBody>
                    <a:bodyPr/>
                    <a:lstStyle/>
                    <a:p>
                      <a:pPr marL="0" marR="0" lvl="0" indent="0" algn="l" rtl="0">
                        <a:spcBef>
                          <a:spcPts val="0"/>
                        </a:spcBef>
                        <a:spcAft>
                          <a:spcPts val="0"/>
                        </a:spcAft>
                        <a:buNone/>
                      </a:pPr>
                      <a:r>
                        <a:rPr lang="fr-FR" sz="1300">
                          <a:solidFill>
                            <a:schemeClr val="dk1"/>
                          </a:solidFill>
                          <a:latin typeface="Arial"/>
                          <a:ea typeface="Arial"/>
                          <a:cs typeface="Arial"/>
                          <a:sym typeface="Arial"/>
                        </a:rPr>
                        <a:t>Debout sur un coussin</a:t>
                      </a:r>
                      <a:endParaRPr/>
                    </a:p>
                  </a:txBody>
                  <a:tcPr marL="35875" marR="35875" marT="91450" marB="9145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extLst>
                  <a:ext uri="{0D108BD9-81ED-4DB2-BD59-A6C34878D82A}">
                    <a16:rowId xmlns:a16="http://schemas.microsoft.com/office/drawing/2014/main" val="10002"/>
                  </a:ext>
                </a:extLst>
              </a:tr>
              <a:tr h="449719">
                <a:tc>
                  <a:txBody>
                    <a:bodyPr/>
                    <a:lstStyle/>
                    <a:p>
                      <a:pPr marL="0" marR="0" lvl="0" indent="0" algn="l" rtl="0">
                        <a:spcBef>
                          <a:spcPts val="0"/>
                        </a:spcBef>
                        <a:spcAft>
                          <a:spcPts val="0"/>
                        </a:spcAft>
                        <a:buNone/>
                      </a:pPr>
                      <a:r>
                        <a:rPr lang="fr-FR" sz="1300" dirty="0">
                          <a:solidFill>
                            <a:schemeClr val="dk1"/>
                          </a:solidFill>
                          <a:latin typeface="Arial"/>
                          <a:ea typeface="Arial"/>
                          <a:cs typeface="Arial"/>
                          <a:sym typeface="Arial"/>
                        </a:rPr>
                        <a:t>Sérum/caillot de sang</a:t>
                      </a:r>
                      <a:endParaRPr dirty="0"/>
                    </a:p>
                  </a:txBody>
                  <a:tcPr marL="35875" marR="35875" marT="91450" marB="9145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tc>
                  <a:txBody>
                    <a:bodyPr/>
                    <a:lstStyle/>
                    <a:p>
                      <a:pPr marL="0" marR="0" lvl="0" indent="0" algn="ctr" rtl="0">
                        <a:spcBef>
                          <a:spcPts val="0"/>
                        </a:spcBef>
                        <a:spcAft>
                          <a:spcPts val="0"/>
                        </a:spcAft>
                        <a:buNone/>
                      </a:pPr>
                      <a:r>
                        <a:rPr lang="fr-FR" sz="1300">
                          <a:solidFill>
                            <a:schemeClr val="dk1"/>
                          </a:solidFill>
                          <a:latin typeface="Arial"/>
                          <a:ea typeface="Arial"/>
                          <a:cs typeface="Arial"/>
                          <a:sym typeface="Arial"/>
                        </a:rPr>
                        <a:t>Non</a:t>
                      </a:r>
                      <a:endParaRPr/>
                    </a:p>
                  </a:txBody>
                  <a:tcPr marL="35875" marR="35875" marT="91450" marB="9145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tc>
                  <a:txBody>
                    <a:bodyPr/>
                    <a:lstStyle/>
                    <a:p>
                      <a:pPr marL="0" marR="0" lvl="0" indent="0" algn="ctr" rtl="0">
                        <a:lnSpc>
                          <a:spcPct val="100000"/>
                        </a:lnSpc>
                        <a:spcBef>
                          <a:spcPts val="0"/>
                        </a:spcBef>
                        <a:spcAft>
                          <a:spcPts val="0"/>
                        </a:spcAft>
                        <a:buClr>
                          <a:schemeClr val="dk1"/>
                        </a:buClr>
                        <a:buSzPts val="1300"/>
                        <a:buFont typeface="Arial"/>
                        <a:buNone/>
                      </a:pPr>
                      <a:r>
                        <a:rPr lang="fr-FR" sz="1300">
                          <a:solidFill>
                            <a:schemeClr val="dk1"/>
                          </a:solidFill>
                          <a:latin typeface="Arial"/>
                          <a:ea typeface="Arial"/>
                          <a:cs typeface="Arial"/>
                          <a:sym typeface="Arial"/>
                        </a:rPr>
                        <a:t>2-8 C</a:t>
                      </a:r>
                      <a:r>
                        <a:rPr lang="fr-FR" sz="1300" baseline="30000">
                          <a:solidFill>
                            <a:schemeClr val="dk1"/>
                          </a:solidFill>
                          <a:latin typeface="Arial"/>
                          <a:ea typeface="Arial"/>
                          <a:cs typeface="Arial"/>
                          <a:sym typeface="Arial"/>
                        </a:rPr>
                        <a:t>o</a:t>
                      </a:r>
                      <a:endParaRPr/>
                    </a:p>
                  </a:txBody>
                  <a:tcPr marL="35875" marR="35875" marT="91450" marB="9145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tc>
                  <a:txBody>
                    <a:bodyPr/>
                    <a:lstStyle/>
                    <a:p>
                      <a:pPr marL="0" marR="0" lvl="0" indent="0" algn="ctr" rtl="0">
                        <a:lnSpc>
                          <a:spcPct val="100000"/>
                        </a:lnSpc>
                        <a:spcBef>
                          <a:spcPts val="0"/>
                        </a:spcBef>
                        <a:spcAft>
                          <a:spcPts val="0"/>
                        </a:spcAft>
                        <a:buClr>
                          <a:schemeClr val="dk1"/>
                        </a:buClr>
                        <a:buSzPts val="1300"/>
                        <a:buFont typeface="Arial"/>
                        <a:buNone/>
                      </a:pPr>
                      <a:r>
                        <a:rPr lang="fr-FR" sz="1300">
                          <a:solidFill>
                            <a:schemeClr val="dk1"/>
                          </a:solidFill>
                          <a:latin typeface="Arial"/>
                          <a:ea typeface="Arial"/>
                          <a:cs typeface="Arial"/>
                          <a:sym typeface="Arial"/>
                        </a:rPr>
                        <a:t>-20 C</a:t>
                      </a:r>
                      <a:r>
                        <a:rPr lang="fr-FR" sz="1300" baseline="30000">
                          <a:solidFill>
                            <a:schemeClr val="dk1"/>
                          </a:solidFill>
                          <a:latin typeface="Arial"/>
                          <a:ea typeface="Arial"/>
                          <a:cs typeface="Arial"/>
                          <a:sym typeface="Arial"/>
                        </a:rPr>
                        <a:t>o</a:t>
                      </a:r>
                      <a:endParaRPr/>
                    </a:p>
                  </a:txBody>
                  <a:tcPr marL="35875" marR="35875" marT="91450" marB="9145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tc>
                  <a:txBody>
                    <a:bodyPr/>
                    <a:lstStyle/>
                    <a:p>
                      <a:pPr marL="0" marR="0" lvl="0" indent="0" algn="l" rtl="0">
                        <a:spcBef>
                          <a:spcPts val="0"/>
                        </a:spcBef>
                        <a:spcAft>
                          <a:spcPts val="0"/>
                        </a:spcAft>
                        <a:buNone/>
                      </a:pPr>
                      <a:r>
                        <a:rPr lang="fr-FR" sz="1300">
                          <a:solidFill>
                            <a:schemeClr val="dk1"/>
                          </a:solidFill>
                          <a:latin typeface="Arial"/>
                          <a:ea typeface="Arial"/>
                          <a:cs typeface="Arial"/>
                          <a:sym typeface="Arial"/>
                        </a:rPr>
                        <a:t>Éviter le gel/dégel</a:t>
                      </a:r>
                      <a:endParaRPr sz="1300">
                        <a:solidFill>
                          <a:schemeClr val="dk1"/>
                        </a:solidFill>
                        <a:latin typeface="Arial"/>
                        <a:ea typeface="Arial"/>
                        <a:cs typeface="Arial"/>
                        <a:sym typeface="Arial"/>
                      </a:endParaRPr>
                    </a:p>
                  </a:txBody>
                  <a:tcPr marL="35875" marR="35875" marT="91450" marB="9145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extLst>
                  <a:ext uri="{0D108BD9-81ED-4DB2-BD59-A6C34878D82A}">
                    <a16:rowId xmlns:a16="http://schemas.microsoft.com/office/drawing/2014/main" val="10003"/>
                  </a:ext>
                </a:extLst>
              </a:tr>
              <a:tr h="374002">
                <a:tc>
                  <a:txBody>
                    <a:bodyPr/>
                    <a:lstStyle/>
                    <a:p>
                      <a:pPr marL="0" marR="0" lvl="0" indent="0" algn="l" rtl="0">
                        <a:spcBef>
                          <a:spcPts val="0"/>
                        </a:spcBef>
                        <a:spcAft>
                          <a:spcPts val="0"/>
                        </a:spcAft>
                        <a:buNone/>
                      </a:pPr>
                      <a:r>
                        <a:rPr lang="fr-FR" sz="1300">
                          <a:solidFill>
                            <a:schemeClr val="dk1"/>
                          </a:solidFill>
                          <a:latin typeface="Arial"/>
                          <a:ea typeface="Arial"/>
                          <a:cs typeface="Arial"/>
                          <a:sym typeface="Arial"/>
                        </a:rPr>
                        <a:t>LCR (bactérien)</a:t>
                      </a:r>
                      <a:endParaRPr/>
                    </a:p>
                  </a:txBody>
                  <a:tcPr marL="35875" marR="35875" marT="91450" marB="9145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tc>
                  <a:txBody>
                    <a:bodyPr/>
                    <a:lstStyle/>
                    <a:p>
                      <a:pPr marL="0" marR="0" lvl="0" indent="0" algn="ctr" rtl="0">
                        <a:spcBef>
                          <a:spcPts val="0"/>
                        </a:spcBef>
                        <a:spcAft>
                          <a:spcPts val="0"/>
                        </a:spcAft>
                        <a:buNone/>
                      </a:pPr>
                      <a:r>
                        <a:rPr lang="fr-FR" sz="1300">
                          <a:solidFill>
                            <a:schemeClr val="dk1"/>
                          </a:solidFill>
                          <a:latin typeface="Arial"/>
                          <a:ea typeface="Arial"/>
                          <a:cs typeface="Arial"/>
                          <a:sym typeface="Arial"/>
                        </a:rPr>
                        <a:t>Oui</a:t>
                      </a:r>
                      <a:endParaRPr/>
                    </a:p>
                  </a:txBody>
                  <a:tcPr marL="35875" marR="35875" marT="91450" marB="9145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tc>
                  <a:txBody>
                    <a:bodyPr/>
                    <a:lstStyle/>
                    <a:p>
                      <a:pPr marL="0" marR="0" lvl="0" indent="0" algn="ctr" rtl="0">
                        <a:lnSpc>
                          <a:spcPct val="100000"/>
                        </a:lnSpc>
                        <a:spcBef>
                          <a:spcPts val="0"/>
                        </a:spcBef>
                        <a:spcAft>
                          <a:spcPts val="0"/>
                        </a:spcAft>
                        <a:buClr>
                          <a:schemeClr val="dk1"/>
                        </a:buClr>
                        <a:buSzPts val="1300"/>
                        <a:buFont typeface="Arial"/>
                        <a:buNone/>
                      </a:pPr>
                      <a:r>
                        <a:rPr lang="fr-FR" sz="1300">
                          <a:solidFill>
                            <a:schemeClr val="dk1"/>
                          </a:solidFill>
                          <a:latin typeface="Arial"/>
                          <a:ea typeface="Arial"/>
                          <a:cs typeface="Arial"/>
                          <a:sym typeface="Arial"/>
                        </a:rPr>
                        <a:t>25-37 C</a:t>
                      </a:r>
                      <a:r>
                        <a:rPr lang="fr-FR" sz="1300" baseline="30000">
                          <a:solidFill>
                            <a:schemeClr val="dk1"/>
                          </a:solidFill>
                          <a:latin typeface="Arial"/>
                          <a:ea typeface="Arial"/>
                          <a:cs typeface="Arial"/>
                          <a:sym typeface="Arial"/>
                        </a:rPr>
                        <a:t>o</a:t>
                      </a:r>
                      <a:endParaRPr/>
                    </a:p>
                  </a:txBody>
                  <a:tcPr marL="35875" marR="35875" marT="91450" marB="9145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tc>
                  <a:txBody>
                    <a:bodyPr/>
                    <a:lstStyle/>
                    <a:p>
                      <a:pPr marL="0" marR="0" lvl="0" indent="0" algn="ctr" rtl="0">
                        <a:spcBef>
                          <a:spcPts val="0"/>
                        </a:spcBef>
                        <a:spcAft>
                          <a:spcPts val="0"/>
                        </a:spcAft>
                        <a:buNone/>
                      </a:pPr>
                      <a:endParaRPr sz="1300">
                        <a:solidFill>
                          <a:schemeClr val="dk1"/>
                        </a:solidFill>
                        <a:latin typeface="Arial"/>
                        <a:ea typeface="Arial"/>
                        <a:cs typeface="Arial"/>
                        <a:sym typeface="Arial"/>
                      </a:endParaRPr>
                    </a:p>
                  </a:txBody>
                  <a:tcPr marL="35875" marR="35875" marT="91450" marB="9145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tc>
                  <a:txBody>
                    <a:bodyPr/>
                    <a:lstStyle/>
                    <a:p>
                      <a:pPr marL="0" marR="0" lvl="0" indent="0" algn="l" rtl="0">
                        <a:spcBef>
                          <a:spcPts val="0"/>
                        </a:spcBef>
                        <a:spcAft>
                          <a:spcPts val="0"/>
                        </a:spcAft>
                        <a:buNone/>
                      </a:pPr>
                      <a:r>
                        <a:rPr lang="fr-FR" sz="1300">
                          <a:solidFill>
                            <a:schemeClr val="dk1"/>
                          </a:solidFill>
                          <a:latin typeface="Arial"/>
                          <a:ea typeface="Arial"/>
                          <a:cs typeface="Arial"/>
                          <a:sym typeface="Arial"/>
                        </a:rPr>
                        <a:t>Culture bactérienne</a:t>
                      </a:r>
                      <a:endParaRPr/>
                    </a:p>
                  </a:txBody>
                  <a:tcPr marL="35875" marR="35875" marT="91450" marB="9145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extLst>
                  <a:ext uri="{0D108BD9-81ED-4DB2-BD59-A6C34878D82A}">
                    <a16:rowId xmlns:a16="http://schemas.microsoft.com/office/drawing/2014/main" val="10004"/>
                  </a:ext>
                </a:extLst>
              </a:tr>
              <a:tr h="374002">
                <a:tc>
                  <a:txBody>
                    <a:bodyPr/>
                    <a:lstStyle/>
                    <a:p>
                      <a:pPr marL="0" marR="0" lvl="0" indent="0" algn="l" rtl="0">
                        <a:spcBef>
                          <a:spcPts val="0"/>
                        </a:spcBef>
                        <a:spcAft>
                          <a:spcPts val="0"/>
                        </a:spcAft>
                        <a:buNone/>
                      </a:pPr>
                      <a:r>
                        <a:rPr lang="fr-FR" sz="1300">
                          <a:solidFill>
                            <a:schemeClr val="dk1"/>
                          </a:solidFill>
                          <a:latin typeface="Arial"/>
                          <a:ea typeface="Arial"/>
                          <a:cs typeface="Arial"/>
                          <a:sym typeface="Arial"/>
                        </a:rPr>
                        <a:t>LCR (viral)</a:t>
                      </a:r>
                      <a:endParaRPr/>
                    </a:p>
                  </a:txBody>
                  <a:tcPr marL="35875" marR="35875" marT="91450" marB="9145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tc>
                  <a:txBody>
                    <a:bodyPr/>
                    <a:lstStyle/>
                    <a:p>
                      <a:pPr marL="0" marR="0" lvl="0" indent="0" algn="ctr" rtl="0">
                        <a:spcBef>
                          <a:spcPts val="0"/>
                        </a:spcBef>
                        <a:spcAft>
                          <a:spcPts val="0"/>
                        </a:spcAft>
                        <a:buNone/>
                      </a:pPr>
                      <a:r>
                        <a:rPr lang="fr-FR" sz="1300">
                          <a:solidFill>
                            <a:schemeClr val="dk1"/>
                          </a:solidFill>
                          <a:latin typeface="Arial"/>
                          <a:ea typeface="Arial"/>
                          <a:cs typeface="Arial"/>
                          <a:sym typeface="Arial"/>
                        </a:rPr>
                        <a:t>Oui</a:t>
                      </a:r>
                      <a:endParaRPr/>
                    </a:p>
                  </a:txBody>
                  <a:tcPr marL="35875" marR="35875" marT="91450" marB="9145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tc>
                  <a:txBody>
                    <a:bodyPr/>
                    <a:lstStyle/>
                    <a:p>
                      <a:pPr marL="0" marR="0" lvl="0" indent="0" algn="ctr" rtl="0">
                        <a:lnSpc>
                          <a:spcPct val="100000"/>
                        </a:lnSpc>
                        <a:spcBef>
                          <a:spcPts val="0"/>
                        </a:spcBef>
                        <a:spcAft>
                          <a:spcPts val="0"/>
                        </a:spcAft>
                        <a:buClr>
                          <a:schemeClr val="dk1"/>
                        </a:buClr>
                        <a:buSzPts val="1300"/>
                        <a:buFont typeface="Arial"/>
                        <a:buNone/>
                      </a:pPr>
                      <a:r>
                        <a:rPr lang="fr-FR" sz="1300">
                          <a:solidFill>
                            <a:schemeClr val="dk1"/>
                          </a:solidFill>
                          <a:latin typeface="Arial"/>
                          <a:ea typeface="Arial"/>
                          <a:cs typeface="Arial"/>
                          <a:sym typeface="Arial"/>
                        </a:rPr>
                        <a:t>2-8 C</a:t>
                      </a:r>
                      <a:r>
                        <a:rPr lang="fr-FR" sz="1300" baseline="30000">
                          <a:solidFill>
                            <a:schemeClr val="dk1"/>
                          </a:solidFill>
                          <a:latin typeface="Arial"/>
                          <a:ea typeface="Arial"/>
                          <a:cs typeface="Arial"/>
                          <a:sym typeface="Arial"/>
                        </a:rPr>
                        <a:t>o</a:t>
                      </a:r>
                      <a:endParaRPr/>
                    </a:p>
                  </a:txBody>
                  <a:tcPr marL="35875" marR="35875" marT="91450" marB="9145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tc>
                  <a:txBody>
                    <a:bodyPr/>
                    <a:lstStyle/>
                    <a:p>
                      <a:pPr marL="0" marR="0" lvl="0" indent="0" algn="ctr" rtl="0">
                        <a:spcBef>
                          <a:spcPts val="0"/>
                        </a:spcBef>
                        <a:spcAft>
                          <a:spcPts val="0"/>
                        </a:spcAft>
                        <a:buNone/>
                      </a:pPr>
                      <a:r>
                        <a:rPr lang="fr-FR" sz="1300">
                          <a:solidFill>
                            <a:schemeClr val="dk1"/>
                          </a:solidFill>
                          <a:latin typeface="Arial"/>
                          <a:ea typeface="Arial"/>
                          <a:cs typeface="Arial"/>
                          <a:sym typeface="Arial"/>
                        </a:rPr>
                        <a:t>-20</a:t>
                      </a:r>
                      <a:r>
                        <a:rPr lang="fr-FR" sz="1300" baseline="30000">
                          <a:solidFill>
                            <a:schemeClr val="dk1"/>
                          </a:solidFill>
                          <a:latin typeface="Arial"/>
                          <a:ea typeface="Arial"/>
                          <a:cs typeface="Arial"/>
                          <a:sym typeface="Arial"/>
                        </a:rPr>
                        <a:t>o</a:t>
                      </a:r>
                      <a:r>
                        <a:rPr lang="fr-FR" sz="1300">
                          <a:solidFill>
                            <a:schemeClr val="dk1"/>
                          </a:solidFill>
                          <a:latin typeface="Arial"/>
                          <a:ea typeface="Arial"/>
                          <a:cs typeface="Arial"/>
                          <a:sym typeface="Arial"/>
                        </a:rPr>
                        <a:t> C ou -70 C</a:t>
                      </a:r>
                      <a:r>
                        <a:rPr lang="fr-FR" sz="1300" baseline="30000">
                          <a:solidFill>
                            <a:schemeClr val="dk1"/>
                          </a:solidFill>
                          <a:latin typeface="Arial"/>
                          <a:ea typeface="Arial"/>
                          <a:cs typeface="Arial"/>
                          <a:sym typeface="Arial"/>
                        </a:rPr>
                        <a:t>o</a:t>
                      </a:r>
                      <a:endParaRPr/>
                    </a:p>
                  </a:txBody>
                  <a:tcPr marL="35875" marR="35875" marT="91450" marB="9145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tc>
                  <a:txBody>
                    <a:bodyPr/>
                    <a:lstStyle/>
                    <a:p>
                      <a:pPr marL="0" marR="0" lvl="0" indent="0" algn="l" rtl="0">
                        <a:spcBef>
                          <a:spcPts val="0"/>
                        </a:spcBef>
                        <a:spcAft>
                          <a:spcPts val="0"/>
                        </a:spcAft>
                        <a:buNone/>
                      </a:pPr>
                      <a:endParaRPr sz="1300">
                        <a:solidFill>
                          <a:schemeClr val="dk1"/>
                        </a:solidFill>
                        <a:latin typeface="Arial"/>
                        <a:ea typeface="Arial"/>
                        <a:cs typeface="Arial"/>
                        <a:sym typeface="Arial"/>
                      </a:endParaRPr>
                    </a:p>
                  </a:txBody>
                  <a:tcPr marL="35875" marR="35875" marT="91450" marB="9145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extLst>
                  <a:ext uri="{0D108BD9-81ED-4DB2-BD59-A6C34878D82A}">
                    <a16:rowId xmlns:a16="http://schemas.microsoft.com/office/drawing/2014/main" val="10005"/>
                  </a:ext>
                </a:extLst>
              </a:tr>
              <a:tr h="523722">
                <a:tc>
                  <a:txBody>
                    <a:bodyPr/>
                    <a:lstStyle/>
                    <a:p>
                      <a:pPr marL="0" marR="0" lvl="0" indent="0" algn="l" rtl="0">
                        <a:spcBef>
                          <a:spcPts val="0"/>
                        </a:spcBef>
                        <a:spcAft>
                          <a:spcPts val="0"/>
                        </a:spcAft>
                        <a:buNone/>
                      </a:pPr>
                      <a:r>
                        <a:rPr lang="fr-FR" sz="1300"/>
                        <a:t>Selles </a:t>
                      </a:r>
                      <a:endParaRPr/>
                    </a:p>
                  </a:txBody>
                  <a:tcPr marL="35875" marR="35875" marT="91450" marB="9145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tc>
                  <a:txBody>
                    <a:bodyPr/>
                    <a:lstStyle/>
                    <a:p>
                      <a:pPr marL="0" marR="0" lvl="0" indent="0" algn="ctr" rtl="0">
                        <a:spcBef>
                          <a:spcPts val="0"/>
                        </a:spcBef>
                        <a:spcAft>
                          <a:spcPts val="0"/>
                        </a:spcAft>
                        <a:buNone/>
                      </a:pPr>
                      <a:r>
                        <a:rPr lang="fr-FR" sz="1300">
                          <a:solidFill>
                            <a:schemeClr val="dk1"/>
                          </a:solidFill>
                          <a:latin typeface="Arial"/>
                          <a:ea typeface="Arial"/>
                          <a:cs typeface="Arial"/>
                          <a:sym typeface="Arial"/>
                        </a:rPr>
                        <a:t>Oui</a:t>
                      </a:r>
                      <a:endParaRPr/>
                    </a:p>
                  </a:txBody>
                  <a:tcPr marL="35875" marR="35875" marT="91450" marB="9145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tc>
                  <a:txBody>
                    <a:bodyPr/>
                    <a:lstStyle/>
                    <a:p>
                      <a:pPr marL="0" marR="0" lvl="0" indent="0" algn="ctr" rtl="0">
                        <a:lnSpc>
                          <a:spcPct val="100000"/>
                        </a:lnSpc>
                        <a:spcBef>
                          <a:spcPts val="0"/>
                        </a:spcBef>
                        <a:spcAft>
                          <a:spcPts val="0"/>
                        </a:spcAft>
                        <a:buClr>
                          <a:schemeClr val="dk1"/>
                        </a:buClr>
                        <a:buSzPts val="1300"/>
                        <a:buFont typeface="Arial"/>
                        <a:buNone/>
                      </a:pPr>
                      <a:r>
                        <a:rPr lang="fr-FR" sz="1300">
                          <a:solidFill>
                            <a:schemeClr val="dk1"/>
                          </a:solidFill>
                          <a:latin typeface="Arial"/>
                          <a:ea typeface="Arial"/>
                          <a:cs typeface="Arial"/>
                          <a:sym typeface="Arial"/>
                        </a:rPr>
                        <a:t>2-8 C</a:t>
                      </a:r>
                      <a:r>
                        <a:rPr lang="fr-FR" sz="1300" baseline="30000">
                          <a:solidFill>
                            <a:schemeClr val="dk1"/>
                          </a:solidFill>
                          <a:latin typeface="Arial"/>
                          <a:ea typeface="Arial"/>
                          <a:cs typeface="Arial"/>
                          <a:sym typeface="Arial"/>
                        </a:rPr>
                        <a:t>o</a:t>
                      </a:r>
                      <a:endParaRPr/>
                    </a:p>
                  </a:txBody>
                  <a:tcPr marL="35875" marR="35875" marT="91450" marB="9145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tc>
                  <a:txBody>
                    <a:bodyPr/>
                    <a:lstStyle/>
                    <a:p>
                      <a:pPr marL="0" marR="0" lvl="0" indent="0" algn="ctr" rtl="0">
                        <a:lnSpc>
                          <a:spcPct val="100000"/>
                        </a:lnSpc>
                        <a:spcBef>
                          <a:spcPts val="0"/>
                        </a:spcBef>
                        <a:spcAft>
                          <a:spcPts val="0"/>
                        </a:spcAft>
                        <a:buClr>
                          <a:schemeClr val="dk1"/>
                        </a:buClr>
                        <a:buSzPts val="1300"/>
                        <a:buFont typeface="Arial"/>
                        <a:buNone/>
                      </a:pPr>
                      <a:r>
                        <a:rPr lang="fr-FR" sz="1300">
                          <a:solidFill>
                            <a:schemeClr val="dk1"/>
                          </a:solidFill>
                          <a:latin typeface="Arial"/>
                          <a:ea typeface="Arial"/>
                          <a:cs typeface="Arial"/>
                          <a:sym typeface="Arial"/>
                        </a:rPr>
                        <a:t>-20 C</a:t>
                      </a:r>
                      <a:r>
                        <a:rPr lang="fr-FR" sz="1300" baseline="30000">
                          <a:solidFill>
                            <a:schemeClr val="dk1"/>
                          </a:solidFill>
                          <a:latin typeface="Arial"/>
                          <a:ea typeface="Arial"/>
                          <a:cs typeface="Arial"/>
                          <a:sym typeface="Arial"/>
                        </a:rPr>
                        <a:t>o</a:t>
                      </a:r>
                      <a:endParaRPr/>
                    </a:p>
                  </a:txBody>
                  <a:tcPr marL="35875" marR="35875" marT="91450" marB="9145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tc>
                  <a:txBody>
                    <a:bodyPr/>
                    <a:lstStyle/>
                    <a:p>
                      <a:pPr marL="0" marR="0" lvl="0" indent="0" algn="l" rtl="0">
                        <a:spcBef>
                          <a:spcPts val="0"/>
                        </a:spcBef>
                        <a:spcAft>
                          <a:spcPts val="0"/>
                        </a:spcAft>
                        <a:buNone/>
                      </a:pPr>
                      <a:r>
                        <a:rPr lang="fr-FR" sz="1300">
                          <a:solidFill>
                            <a:schemeClr val="dk1"/>
                          </a:solidFill>
                          <a:latin typeface="Arial"/>
                          <a:ea typeface="Arial"/>
                          <a:cs typeface="Arial"/>
                          <a:sym typeface="Arial"/>
                        </a:rPr>
                        <a:t>La congélation déforme la morphologie</a:t>
                      </a:r>
                      <a:endParaRPr/>
                    </a:p>
                  </a:txBody>
                  <a:tcPr marL="35875" marR="35875" marT="91450" marB="9145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extLst>
                  <a:ext uri="{0D108BD9-81ED-4DB2-BD59-A6C34878D82A}">
                    <a16:rowId xmlns:a16="http://schemas.microsoft.com/office/drawing/2014/main" val="10006"/>
                  </a:ext>
                </a:extLst>
              </a:tr>
              <a:tr h="374002">
                <a:tc>
                  <a:txBody>
                    <a:bodyPr/>
                    <a:lstStyle/>
                    <a:p>
                      <a:pPr marL="0" marR="0" lvl="0" indent="0" algn="l" rtl="0">
                        <a:spcBef>
                          <a:spcPts val="0"/>
                        </a:spcBef>
                        <a:spcAft>
                          <a:spcPts val="0"/>
                        </a:spcAft>
                        <a:buNone/>
                      </a:pPr>
                      <a:r>
                        <a:rPr lang="fr-FR" sz="1300">
                          <a:solidFill>
                            <a:schemeClr val="dk1"/>
                          </a:solidFill>
                          <a:latin typeface="Arial"/>
                          <a:ea typeface="Arial"/>
                          <a:cs typeface="Arial"/>
                          <a:sym typeface="Arial"/>
                        </a:rPr>
                        <a:t>Urine</a:t>
                      </a:r>
                      <a:endParaRPr/>
                    </a:p>
                  </a:txBody>
                  <a:tcPr marL="35875" marR="35875" marT="91450" marB="9145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tc>
                  <a:txBody>
                    <a:bodyPr/>
                    <a:lstStyle/>
                    <a:p>
                      <a:pPr marL="0" marR="0" lvl="0" indent="0" algn="ctr" rtl="0">
                        <a:spcBef>
                          <a:spcPts val="0"/>
                        </a:spcBef>
                        <a:spcAft>
                          <a:spcPts val="0"/>
                        </a:spcAft>
                        <a:buNone/>
                      </a:pPr>
                      <a:r>
                        <a:rPr lang="fr-FR" sz="1300">
                          <a:solidFill>
                            <a:schemeClr val="dk1"/>
                          </a:solidFill>
                          <a:latin typeface="Arial"/>
                          <a:ea typeface="Arial"/>
                          <a:cs typeface="Arial"/>
                          <a:sym typeface="Arial"/>
                        </a:rPr>
                        <a:t>Non</a:t>
                      </a:r>
                      <a:endParaRPr/>
                    </a:p>
                  </a:txBody>
                  <a:tcPr marL="35875" marR="35875" marT="91450" marB="9145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tc>
                  <a:txBody>
                    <a:bodyPr/>
                    <a:lstStyle/>
                    <a:p>
                      <a:pPr marL="0" marR="0" lvl="0" indent="0" algn="ctr" rtl="0">
                        <a:lnSpc>
                          <a:spcPct val="100000"/>
                        </a:lnSpc>
                        <a:spcBef>
                          <a:spcPts val="0"/>
                        </a:spcBef>
                        <a:spcAft>
                          <a:spcPts val="0"/>
                        </a:spcAft>
                        <a:buClr>
                          <a:schemeClr val="dk1"/>
                        </a:buClr>
                        <a:buSzPts val="1300"/>
                        <a:buFont typeface="Arial"/>
                        <a:buNone/>
                      </a:pPr>
                      <a:r>
                        <a:rPr lang="fr-FR" sz="1300">
                          <a:solidFill>
                            <a:schemeClr val="dk1"/>
                          </a:solidFill>
                          <a:latin typeface="Arial"/>
                          <a:ea typeface="Arial"/>
                          <a:cs typeface="Arial"/>
                          <a:sym typeface="Arial"/>
                        </a:rPr>
                        <a:t>2-8 C</a:t>
                      </a:r>
                      <a:r>
                        <a:rPr lang="fr-FR" sz="1300" baseline="30000">
                          <a:solidFill>
                            <a:schemeClr val="dk1"/>
                          </a:solidFill>
                          <a:latin typeface="Arial"/>
                          <a:ea typeface="Arial"/>
                          <a:cs typeface="Arial"/>
                          <a:sym typeface="Arial"/>
                        </a:rPr>
                        <a:t>o</a:t>
                      </a:r>
                      <a:endParaRPr/>
                    </a:p>
                  </a:txBody>
                  <a:tcPr marL="35875" marR="35875" marT="91450" marB="9145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tc>
                  <a:txBody>
                    <a:bodyPr/>
                    <a:lstStyle/>
                    <a:p>
                      <a:pPr marL="0" marR="0" lvl="0" indent="0" algn="ctr" rtl="0">
                        <a:lnSpc>
                          <a:spcPct val="100000"/>
                        </a:lnSpc>
                        <a:spcBef>
                          <a:spcPts val="0"/>
                        </a:spcBef>
                        <a:spcAft>
                          <a:spcPts val="0"/>
                        </a:spcAft>
                        <a:buClr>
                          <a:schemeClr val="dk1"/>
                        </a:buClr>
                        <a:buSzPts val="1300"/>
                        <a:buFont typeface="Arial"/>
                        <a:buNone/>
                      </a:pPr>
                      <a:r>
                        <a:rPr lang="fr-FR" sz="1300">
                          <a:solidFill>
                            <a:schemeClr val="dk1"/>
                          </a:solidFill>
                          <a:latin typeface="Arial"/>
                          <a:ea typeface="Arial"/>
                          <a:cs typeface="Arial"/>
                          <a:sym typeface="Arial"/>
                        </a:rPr>
                        <a:t>-20 C</a:t>
                      </a:r>
                      <a:r>
                        <a:rPr lang="fr-FR" sz="1300" baseline="30000">
                          <a:solidFill>
                            <a:schemeClr val="dk1"/>
                          </a:solidFill>
                          <a:latin typeface="Arial"/>
                          <a:ea typeface="Arial"/>
                          <a:cs typeface="Arial"/>
                          <a:sym typeface="Arial"/>
                        </a:rPr>
                        <a:t>o</a:t>
                      </a:r>
                      <a:endParaRPr/>
                    </a:p>
                  </a:txBody>
                  <a:tcPr marL="35875" marR="35875" marT="91450" marB="9145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tc>
                  <a:txBody>
                    <a:bodyPr/>
                    <a:lstStyle/>
                    <a:p>
                      <a:pPr marL="0" marR="0" lvl="0" indent="0" algn="l" rtl="0">
                        <a:spcBef>
                          <a:spcPts val="0"/>
                        </a:spcBef>
                        <a:spcAft>
                          <a:spcPts val="0"/>
                        </a:spcAft>
                        <a:buNone/>
                      </a:pPr>
                      <a:endParaRPr sz="1300">
                        <a:solidFill>
                          <a:schemeClr val="dk1"/>
                        </a:solidFill>
                        <a:latin typeface="Arial"/>
                        <a:ea typeface="Arial"/>
                        <a:cs typeface="Arial"/>
                        <a:sym typeface="Arial"/>
                      </a:endParaRPr>
                    </a:p>
                  </a:txBody>
                  <a:tcPr marL="35875" marR="35875" marT="91450" marB="9145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extLst>
                  <a:ext uri="{0D108BD9-81ED-4DB2-BD59-A6C34878D82A}">
                    <a16:rowId xmlns:a16="http://schemas.microsoft.com/office/drawing/2014/main" val="10007"/>
                  </a:ext>
                </a:extLst>
              </a:tr>
              <a:tr h="374002">
                <a:tc>
                  <a:txBody>
                    <a:bodyPr/>
                    <a:lstStyle/>
                    <a:p>
                      <a:pPr marL="0" marR="0" lvl="0" indent="0" algn="l" rtl="0">
                        <a:spcBef>
                          <a:spcPts val="0"/>
                        </a:spcBef>
                        <a:spcAft>
                          <a:spcPts val="0"/>
                        </a:spcAft>
                        <a:buNone/>
                      </a:pPr>
                      <a:r>
                        <a:rPr lang="fr-FR" sz="1300">
                          <a:solidFill>
                            <a:schemeClr val="dk1"/>
                          </a:solidFill>
                          <a:latin typeface="Arial"/>
                          <a:ea typeface="Arial"/>
                          <a:cs typeface="Arial"/>
                          <a:sym typeface="Arial"/>
                        </a:rPr>
                        <a:t>Échantillon respiratoire</a:t>
                      </a:r>
                      <a:endParaRPr/>
                    </a:p>
                  </a:txBody>
                  <a:tcPr marL="35875" marR="35875" marT="91450" marB="9145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tc>
                  <a:txBody>
                    <a:bodyPr/>
                    <a:lstStyle/>
                    <a:p>
                      <a:pPr marL="0" marR="0" lvl="0" indent="0" algn="ctr" rtl="0">
                        <a:spcBef>
                          <a:spcPts val="0"/>
                        </a:spcBef>
                        <a:spcAft>
                          <a:spcPts val="0"/>
                        </a:spcAft>
                        <a:buNone/>
                      </a:pPr>
                      <a:r>
                        <a:rPr lang="fr-FR" sz="1300">
                          <a:solidFill>
                            <a:schemeClr val="dk1"/>
                          </a:solidFill>
                          <a:latin typeface="Arial"/>
                          <a:ea typeface="Arial"/>
                          <a:cs typeface="Arial"/>
                          <a:sym typeface="Arial"/>
                        </a:rPr>
                        <a:t>Oui</a:t>
                      </a:r>
                      <a:endParaRPr/>
                    </a:p>
                  </a:txBody>
                  <a:tcPr marL="35875" marR="35875" marT="91450" marB="9145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tc>
                  <a:txBody>
                    <a:bodyPr/>
                    <a:lstStyle/>
                    <a:p>
                      <a:pPr marL="0" marR="0" lvl="0" indent="0" algn="ctr" rtl="0">
                        <a:lnSpc>
                          <a:spcPct val="100000"/>
                        </a:lnSpc>
                        <a:spcBef>
                          <a:spcPts val="0"/>
                        </a:spcBef>
                        <a:spcAft>
                          <a:spcPts val="0"/>
                        </a:spcAft>
                        <a:buClr>
                          <a:schemeClr val="dk1"/>
                        </a:buClr>
                        <a:buSzPts val="1300"/>
                        <a:buFont typeface="Arial"/>
                        <a:buNone/>
                      </a:pPr>
                      <a:r>
                        <a:rPr lang="fr-FR" sz="1300">
                          <a:solidFill>
                            <a:schemeClr val="dk1"/>
                          </a:solidFill>
                          <a:latin typeface="Arial"/>
                          <a:ea typeface="Arial"/>
                          <a:cs typeface="Arial"/>
                          <a:sym typeface="Arial"/>
                        </a:rPr>
                        <a:t>Ambiante &lt;24 heures</a:t>
                      </a:r>
                      <a:endParaRPr/>
                    </a:p>
                  </a:txBody>
                  <a:tcPr marL="35875" marR="35875" marT="91450" marB="9145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tc>
                  <a:txBody>
                    <a:bodyPr/>
                    <a:lstStyle/>
                    <a:p>
                      <a:pPr marL="0" marR="0" lvl="0" indent="0" algn="ctr" rtl="0">
                        <a:lnSpc>
                          <a:spcPct val="100000"/>
                        </a:lnSpc>
                        <a:spcBef>
                          <a:spcPts val="0"/>
                        </a:spcBef>
                        <a:spcAft>
                          <a:spcPts val="0"/>
                        </a:spcAft>
                        <a:buClr>
                          <a:schemeClr val="dk1"/>
                        </a:buClr>
                        <a:buSzPts val="1300"/>
                        <a:buFont typeface="Arial"/>
                        <a:buNone/>
                      </a:pPr>
                      <a:r>
                        <a:rPr lang="fr-FR" sz="1300">
                          <a:solidFill>
                            <a:schemeClr val="dk1"/>
                          </a:solidFill>
                          <a:latin typeface="Arial"/>
                          <a:ea typeface="Arial"/>
                          <a:cs typeface="Arial"/>
                          <a:sym typeface="Arial"/>
                        </a:rPr>
                        <a:t>2-8 C</a:t>
                      </a:r>
                      <a:r>
                        <a:rPr lang="fr-FR" sz="1300" baseline="30000">
                          <a:solidFill>
                            <a:schemeClr val="dk1"/>
                          </a:solidFill>
                          <a:latin typeface="Arial"/>
                          <a:ea typeface="Arial"/>
                          <a:cs typeface="Arial"/>
                          <a:sym typeface="Arial"/>
                        </a:rPr>
                        <a:t>o</a:t>
                      </a:r>
                      <a:endParaRPr/>
                    </a:p>
                  </a:txBody>
                  <a:tcPr marL="35875" marR="35875" marT="91450" marB="9145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tc>
                  <a:txBody>
                    <a:bodyPr/>
                    <a:lstStyle/>
                    <a:p>
                      <a:pPr marL="0" marR="0" lvl="0" indent="0" algn="l" rtl="0">
                        <a:spcBef>
                          <a:spcPts val="0"/>
                        </a:spcBef>
                        <a:spcAft>
                          <a:spcPts val="0"/>
                        </a:spcAft>
                        <a:buNone/>
                      </a:pPr>
                      <a:endParaRPr sz="1300" dirty="0">
                        <a:solidFill>
                          <a:schemeClr val="dk1"/>
                        </a:solidFill>
                        <a:latin typeface="Arial"/>
                        <a:ea typeface="Arial"/>
                        <a:cs typeface="Arial"/>
                        <a:sym typeface="Arial"/>
                      </a:endParaRPr>
                    </a:p>
                  </a:txBody>
                  <a:tcPr marL="35875" marR="35875" marT="91450" marB="9145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extLst>
                  <a:ext uri="{0D108BD9-81ED-4DB2-BD59-A6C34878D82A}">
                    <a16:rowId xmlns:a16="http://schemas.microsoft.com/office/drawing/2014/main" val="10008"/>
                  </a:ext>
                </a:extLst>
              </a:tr>
              <a:tr h="523722">
                <a:tc>
                  <a:txBody>
                    <a:bodyPr/>
                    <a:lstStyle/>
                    <a:p>
                      <a:pPr marL="0" marR="0" lvl="0" indent="0" algn="l" rtl="0">
                        <a:spcBef>
                          <a:spcPts val="0"/>
                        </a:spcBef>
                        <a:spcAft>
                          <a:spcPts val="0"/>
                        </a:spcAft>
                        <a:buNone/>
                      </a:pPr>
                      <a:r>
                        <a:rPr lang="fr-FR" sz="1300">
                          <a:solidFill>
                            <a:schemeClr val="dk1"/>
                          </a:solidFill>
                          <a:latin typeface="Arial"/>
                          <a:ea typeface="Arial"/>
                          <a:cs typeface="Arial"/>
                          <a:sym typeface="Arial"/>
                        </a:rPr>
                        <a:t>Tache de sang </a:t>
                      </a:r>
                      <a:r>
                        <a:rPr lang="fr-FR" sz="1300"/>
                        <a:t>séché</a:t>
                      </a:r>
                      <a:endParaRPr/>
                    </a:p>
                  </a:txBody>
                  <a:tcPr marL="35875" marR="35875" marT="91450" marB="9145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tc>
                  <a:txBody>
                    <a:bodyPr/>
                    <a:lstStyle/>
                    <a:p>
                      <a:pPr marL="0" marR="0" lvl="0" indent="0" algn="ctr" rtl="0">
                        <a:spcBef>
                          <a:spcPts val="0"/>
                        </a:spcBef>
                        <a:spcAft>
                          <a:spcPts val="0"/>
                        </a:spcAft>
                        <a:buNone/>
                      </a:pPr>
                      <a:r>
                        <a:rPr lang="fr-FR" sz="1300">
                          <a:solidFill>
                            <a:schemeClr val="dk1"/>
                          </a:solidFill>
                          <a:latin typeface="Arial"/>
                          <a:ea typeface="Arial"/>
                          <a:cs typeface="Arial"/>
                          <a:sym typeface="Arial"/>
                        </a:rPr>
                        <a:t>Non</a:t>
                      </a:r>
                      <a:endParaRPr/>
                    </a:p>
                  </a:txBody>
                  <a:tcPr marL="35875" marR="35875" marT="91450" marB="9145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tc>
                  <a:txBody>
                    <a:bodyPr/>
                    <a:lstStyle/>
                    <a:p>
                      <a:pPr marL="0" marR="0" lvl="0" indent="0" algn="ctr" rtl="0">
                        <a:lnSpc>
                          <a:spcPct val="100000"/>
                        </a:lnSpc>
                        <a:spcBef>
                          <a:spcPts val="0"/>
                        </a:spcBef>
                        <a:spcAft>
                          <a:spcPts val="0"/>
                        </a:spcAft>
                        <a:buClr>
                          <a:schemeClr val="dk1"/>
                        </a:buClr>
                        <a:buSzPts val="1300"/>
                        <a:buFont typeface="Arial"/>
                        <a:buNone/>
                      </a:pPr>
                      <a:r>
                        <a:rPr lang="fr-FR" sz="1300">
                          <a:solidFill>
                            <a:schemeClr val="dk1"/>
                          </a:solidFill>
                          <a:latin typeface="Arial"/>
                          <a:ea typeface="Arial"/>
                          <a:cs typeface="Arial"/>
                          <a:sym typeface="Arial"/>
                        </a:rPr>
                        <a:t>Ambiant </a:t>
                      </a:r>
                      <a:endParaRPr/>
                    </a:p>
                  </a:txBody>
                  <a:tcPr marL="35875" marR="35875" marT="91450" marB="9145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tc>
                  <a:txBody>
                    <a:bodyPr/>
                    <a:lstStyle/>
                    <a:p>
                      <a:pPr marL="0" marR="0" lvl="0" indent="0" algn="ctr" rtl="0">
                        <a:lnSpc>
                          <a:spcPct val="100000"/>
                        </a:lnSpc>
                        <a:spcBef>
                          <a:spcPts val="0"/>
                        </a:spcBef>
                        <a:spcAft>
                          <a:spcPts val="0"/>
                        </a:spcAft>
                        <a:buClr>
                          <a:schemeClr val="dk1"/>
                        </a:buClr>
                        <a:buSzPts val="1300"/>
                        <a:buFont typeface="Arial"/>
                        <a:buNone/>
                      </a:pPr>
                      <a:r>
                        <a:rPr lang="fr-FR" sz="1300">
                          <a:solidFill>
                            <a:schemeClr val="dk1"/>
                          </a:solidFill>
                          <a:latin typeface="Arial"/>
                          <a:ea typeface="Arial"/>
                          <a:cs typeface="Arial"/>
                          <a:sym typeface="Arial"/>
                        </a:rPr>
                        <a:t>Ambiant - gel</a:t>
                      </a:r>
                      <a:endParaRPr sz="1300">
                        <a:solidFill>
                          <a:schemeClr val="dk1"/>
                        </a:solidFill>
                        <a:latin typeface="Arial"/>
                        <a:ea typeface="Arial"/>
                        <a:cs typeface="Arial"/>
                        <a:sym typeface="Arial"/>
                      </a:endParaRPr>
                    </a:p>
                  </a:txBody>
                  <a:tcPr marL="35875" marR="35875" marT="91450" marB="9145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tc>
                  <a:txBody>
                    <a:bodyPr/>
                    <a:lstStyle/>
                    <a:p>
                      <a:pPr marL="0" marR="0" lvl="0" indent="0" algn="l" rtl="0">
                        <a:spcBef>
                          <a:spcPts val="0"/>
                        </a:spcBef>
                        <a:spcAft>
                          <a:spcPts val="0"/>
                        </a:spcAft>
                        <a:buNone/>
                      </a:pPr>
                      <a:r>
                        <a:rPr lang="fr-FR" sz="1300" dirty="0">
                          <a:solidFill>
                            <a:schemeClr val="dk1"/>
                          </a:solidFill>
                          <a:latin typeface="Arial"/>
                          <a:ea typeface="Arial"/>
                          <a:cs typeface="Arial"/>
                          <a:sym typeface="Arial"/>
                        </a:rPr>
                        <a:t>Sécher à l'air libre pendant au moins 3 heures</a:t>
                      </a:r>
                      <a:endParaRPr sz="1300" dirty="0">
                        <a:solidFill>
                          <a:schemeClr val="dk1"/>
                        </a:solidFill>
                        <a:latin typeface="Arial"/>
                        <a:ea typeface="Arial"/>
                        <a:cs typeface="Arial"/>
                        <a:sym typeface="Arial"/>
                      </a:endParaRPr>
                    </a:p>
                  </a:txBody>
                  <a:tcPr marL="35875" marR="35875" marT="91450" marB="9145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extLst>
                  <a:ext uri="{0D108BD9-81ED-4DB2-BD59-A6C34878D82A}">
                    <a16:rowId xmlns:a16="http://schemas.microsoft.com/office/drawing/2014/main" val="10009"/>
                  </a:ext>
                </a:extLst>
              </a:tr>
            </a:tbl>
          </a:graphicData>
        </a:graphic>
      </p:graphicFrame>
      <p:sp>
        <p:nvSpPr>
          <p:cNvPr id="583" name="Google Shape;583;p23"/>
          <p:cNvSpPr txBox="1">
            <a:spLocks noGrp="1"/>
          </p:cNvSpPr>
          <p:nvPr>
            <p:ph type="title"/>
          </p:nvPr>
        </p:nvSpPr>
        <p:spPr>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a:latin typeface="Franklin Gothic Medium" panose="020B0603020102020204" pitchFamily="34" charset="0"/>
              </a:rPr>
              <a:t>Transport</a:t>
            </a:r>
          </a:p>
        </p:txBody>
      </p:sp>
      <p:sp>
        <p:nvSpPr>
          <p:cNvPr id="584" name="Google Shape;584;p23"/>
          <p:cNvSpPr/>
          <p:nvPr/>
        </p:nvSpPr>
        <p:spPr>
          <a:xfrm>
            <a:off x="838200" y="6134559"/>
            <a:ext cx="9346788" cy="38468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1900" b="1">
                <a:solidFill>
                  <a:srgbClr val="00953A"/>
                </a:solidFill>
                <a:latin typeface="Arial"/>
                <a:ea typeface="Arial"/>
                <a:cs typeface="Arial"/>
                <a:sym typeface="Arial"/>
              </a:rPr>
              <a:t>Faites parvenir les échantillons au laboratoire le plus rapidement possible !</a:t>
            </a:r>
            <a:endParaRPr lang="fr-FR" sz="190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589"/>
        <p:cNvGrpSpPr/>
        <p:nvPr/>
      </p:nvGrpSpPr>
      <p:grpSpPr>
        <a:xfrm>
          <a:off x="0" y="0"/>
          <a:ext cx="0" cy="0"/>
          <a:chOff x="0" y="0"/>
          <a:chExt cx="0" cy="0"/>
        </a:xfrm>
      </p:grpSpPr>
      <p:sp>
        <p:nvSpPr>
          <p:cNvPr id="590" name="Google Shape;590;p24"/>
          <p:cNvSpPr txBox="1">
            <a:spLocks noGrp="1"/>
          </p:cNvSpPr>
          <p:nvPr>
            <p:ph type="body" idx="1"/>
          </p:nvPr>
        </p:nvSpPr>
        <p:spPr>
          <a:xfrm>
            <a:off x="838200" y="1478857"/>
            <a:ext cx="6455735" cy="4639309"/>
          </a:xfrm>
          <a:prstGeom prst="rect">
            <a:avLst/>
          </a:prstGeom>
          <a:noFill/>
          <a:ln>
            <a:noFill/>
          </a:ln>
        </p:spPr>
        <p:txBody>
          <a:bodyPr spcFirstLastPara="1" wrap="square" lIns="68575" tIns="34275" rIns="68575" bIns="34275" anchor="t" anchorCtr="0">
            <a:noAutofit/>
          </a:bodyPr>
          <a:lstStyle/>
          <a:p>
            <a:pPr marL="228600" lvl="0" indent="-228600" algn="l" rtl="0">
              <a:lnSpc>
                <a:spcPct val="100000"/>
              </a:lnSpc>
              <a:spcBef>
                <a:spcPts val="0"/>
              </a:spcBef>
              <a:spcAft>
                <a:spcPts val="0"/>
              </a:spcAft>
              <a:buClr>
                <a:schemeClr val="dk1"/>
              </a:buClr>
              <a:buSzPts val="2400"/>
              <a:buChar char="•"/>
            </a:pPr>
            <a:r>
              <a:rPr lang="fr-FR" sz="2400" dirty="0">
                <a:sym typeface="Arial"/>
              </a:rPr>
              <a:t>Spécimens non étiquetés</a:t>
            </a:r>
            <a:endParaRPr lang="fr-FR" dirty="0"/>
          </a:p>
          <a:p>
            <a:pPr marL="228600" lvl="0" indent="-228600" algn="l" rtl="0">
              <a:lnSpc>
                <a:spcPct val="100000"/>
              </a:lnSpc>
              <a:spcBef>
                <a:spcPts val="1000"/>
              </a:spcBef>
              <a:spcAft>
                <a:spcPts val="0"/>
              </a:spcAft>
              <a:buClr>
                <a:schemeClr val="dk1"/>
              </a:buClr>
              <a:buSzPts val="2400"/>
              <a:buChar char="•"/>
            </a:pPr>
            <a:r>
              <a:rPr lang="fr-FR" sz="2400" dirty="0">
                <a:sym typeface="Arial"/>
              </a:rPr>
              <a:t>Récipients cassés ou qui fuient</a:t>
            </a:r>
            <a:endParaRPr lang="fr-FR" dirty="0"/>
          </a:p>
          <a:p>
            <a:pPr marL="228600" lvl="0" indent="-228600" algn="l" rtl="0">
              <a:lnSpc>
                <a:spcPct val="100000"/>
              </a:lnSpc>
              <a:spcBef>
                <a:spcPts val="1000"/>
              </a:spcBef>
              <a:spcAft>
                <a:spcPts val="0"/>
              </a:spcAft>
              <a:buClr>
                <a:schemeClr val="dk1"/>
              </a:buClr>
              <a:buSzPts val="2400"/>
              <a:buChar char="•"/>
            </a:pPr>
            <a:r>
              <a:rPr lang="fr-FR" sz="2400" dirty="0">
                <a:sym typeface="Arial"/>
              </a:rPr>
              <a:t>Détails non concordants sur l'échantillon et les formulaires d'accompagnement</a:t>
            </a:r>
            <a:endParaRPr lang="fr-FR" dirty="0"/>
          </a:p>
          <a:p>
            <a:pPr marL="228600" lvl="0" indent="-228600" algn="l" rtl="0">
              <a:lnSpc>
                <a:spcPct val="100000"/>
              </a:lnSpc>
              <a:spcBef>
                <a:spcPts val="1000"/>
              </a:spcBef>
              <a:spcAft>
                <a:spcPts val="0"/>
              </a:spcAft>
              <a:buClr>
                <a:schemeClr val="dk1"/>
              </a:buClr>
              <a:buSzPts val="2400"/>
              <a:buChar char="•"/>
            </a:pPr>
            <a:r>
              <a:rPr lang="fr-FR" sz="2400" dirty="0">
                <a:sym typeface="Arial"/>
              </a:rPr>
              <a:t>Milieu de transport inapproprié</a:t>
            </a:r>
            <a:endParaRPr lang="fr-FR" dirty="0"/>
          </a:p>
          <a:p>
            <a:pPr marL="228600" lvl="0" indent="-228600" algn="l" rtl="0">
              <a:lnSpc>
                <a:spcPct val="100000"/>
              </a:lnSpc>
              <a:spcBef>
                <a:spcPts val="1000"/>
              </a:spcBef>
              <a:spcAft>
                <a:spcPts val="0"/>
              </a:spcAft>
              <a:buClr>
                <a:schemeClr val="dk1"/>
              </a:buClr>
              <a:buSzPts val="2400"/>
              <a:buChar char="•"/>
            </a:pPr>
            <a:r>
              <a:rPr lang="fr-FR" sz="2400" dirty="0">
                <a:sym typeface="Arial"/>
              </a:rPr>
              <a:t>Expiré en cours de transport</a:t>
            </a:r>
            <a:endParaRPr lang="fr-FR" dirty="0"/>
          </a:p>
          <a:p>
            <a:pPr marL="228600" lvl="0" indent="-228600" algn="l" rtl="0">
              <a:lnSpc>
                <a:spcPct val="100000"/>
              </a:lnSpc>
              <a:spcBef>
                <a:spcPts val="1000"/>
              </a:spcBef>
              <a:spcAft>
                <a:spcPts val="0"/>
              </a:spcAft>
              <a:buClr>
                <a:schemeClr val="dk1"/>
              </a:buClr>
              <a:buSzPts val="2400"/>
              <a:buChar char="•"/>
            </a:pPr>
            <a:r>
              <a:rPr lang="fr-FR" sz="2400" dirty="0">
                <a:sym typeface="Arial"/>
              </a:rPr>
              <a:t>Hémolyse, coagulation (en fonction du test)</a:t>
            </a:r>
            <a:endParaRPr lang="fr-FR" dirty="0"/>
          </a:p>
          <a:p>
            <a:pPr marL="228600" lvl="0" indent="-228600" algn="l" rtl="0">
              <a:lnSpc>
                <a:spcPct val="100000"/>
              </a:lnSpc>
              <a:spcBef>
                <a:spcPts val="1000"/>
              </a:spcBef>
              <a:spcAft>
                <a:spcPts val="0"/>
              </a:spcAft>
              <a:buClr>
                <a:schemeClr val="dk1"/>
              </a:buClr>
              <a:buSzPts val="2400"/>
              <a:buChar char="•"/>
            </a:pPr>
            <a:r>
              <a:rPr lang="fr-FR" sz="2400" dirty="0">
                <a:sym typeface="Arial"/>
              </a:rPr>
              <a:t>Volume inadéquat ou quantité insuffisante</a:t>
            </a:r>
            <a:endParaRPr lang="fr-FR" dirty="0"/>
          </a:p>
          <a:p>
            <a:pPr marL="228600" lvl="0" indent="-101600" algn="l" rtl="0">
              <a:lnSpc>
                <a:spcPct val="100000"/>
              </a:lnSpc>
              <a:spcBef>
                <a:spcPts val="1000"/>
              </a:spcBef>
              <a:spcAft>
                <a:spcPts val="0"/>
              </a:spcAft>
              <a:buClr>
                <a:schemeClr val="dk1"/>
              </a:buClr>
              <a:buSzPts val="2000"/>
              <a:buNone/>
            </a:pPr>
            <a:endParaRPr lang="fr-FR" sz="2000" dirty="0">
              <a:sym typeface="Arial"/>
            </a:endParaRPr>
          </a:p>
        </p:txBody>
      </p:sp>
      <p:sp>
        <p:nvSpPr>
          <p:cNvPr id="591" name="Google Shape;591;p24"/>
          <p:cNvSpPr txBox="1">
            <a:spLocks noGrp="1"/>
          </p:cNvSpPr>
          <p:nvPr>
            <p:ph type="title"/>
          </p:nvPr>
        </p:nvSpPr>
        <p:spPr>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Rejet de l'échantillon</a:t>
            </a:r>
          </a:p>
        </p:txBody>
      </p:sp>
      <p:pic>
        <p:nvPicPr>
          <p:cNvPr id="592" name="Google Shape;592;p24"/>
          <p:cNvPicPr preferRelativeResize="0"/>
          <p:nvPr/>
        </p:nvPicPr>
        <p:blipFill rotWithShape="1">
          <a:blip r:embed="rId3">
            <a:alphaModFix/>
          </a:blip>
          <a:srcRect/>
          <a:stretch/>
        </p:blipFill>
        <p:spPr>
          <a:xfrm>
            <a:off x="7543800" y="1454726"/>
            <a:ext cx="3518092" cy="4663440"/>
          </a:xfrm>
          <a:prstGeom prst="rect">
            <a:avLst/>
          </a:prstGeom>
          <a:noFill/>
          <a:ln w="12700" cap="flat" cmpd="sng">
            <a:solidFill>
              <a:schemeClr val="tx1"/>
            </a:solidFill>
            <a:prstDash val="solid"/>
            <a:round/>
            <a:headEnd type="none" w="sm" len="sm"/>
            <a:tailEnd type="none" w="sm" len="sm"/>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90">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90">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590">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590">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590">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590">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590">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597"/>
        <p:cNvGrpSpPr/>
        <p:nvPr/>
      </p:nvGrpSpPr>
      <p:grpSpPr>
        <a:xfrm>
          <a:off x="0" y="0"/>
          <a:ext cx="0" cy="0"/>
          <a:chOff x="0" y="0"/>
          <a:chExt cx="0" cy="0"/>
        </a:xfrm>
      </p:grpSpPr>
      <p:sp>
        <p:nvSpPr>
          <p:cNvPr id="598" name="Google Shape;598;p25"/>
          <p:cNvSpPr txBox="1">
            <a:spLocks noGrp="1"/>
          </p:cNvSpPr>
          <p:nvPr>
            <p:ph type="body" idx="1"/>
          </p:nvPr>
        </p:nvSpPr>
        <p:spPr>
          <a:prstGeom prst="rect">
            <a:avLst/>
          </a:prstGeom>
          <a:noFill/>
          <a:ln>
            <a:noFill/>
          </a:ln>
        </p:spPr>
        <p:txBody>
          <a:bodyPr spcFirstLastPara="1" wrap="square" lIns="91425" tIns="45700" rIns="91425" bIns="45700" anchor="t" anchorCtr="0">
            <a:noAutofit/>
          </a:bodyPr>
          <a:lstStyle/>
          <a:p>
            <a:pPr marL="228600" lvl="0" indent="-228600" algn="l" rtl="0">
              <a:lnSpc>
                <a:spcPct val="100000"/>
              </a:lnSpc>
              <a:spcBef>
                <a:spcPts val="0"/>
              </a:spcBef>
              <a:spcAft>
                <a:spcPts val="0"/>
              </a:spcAft>
              <a:buClr>
                <a:schemeClr val="dk1"/>
              </a:buClr>
              <a:buSzPts val="2400"/>
              <a:buChar char="•"/>
            </a:pPr>
            <a:r>
              <a:rPr lang="fr-FR" sz="2400" dirty="0"/>
              <a:t>Seul moyen de confirmer la présence d'un agent pathogène</a:t>
            </a:r>
            <a:endParaRPr lang="fr-FR" dirty="0"/>
          </a:p>
          <a:p>
            <a:pPr marL="800100" lvl="1" indent="-342900" algn="l" rtl="0">
              <a:lnSpc>
                <a:spcPct val="100000"/>
              </a:lnSpc>
              <a:spcBef>
                <a:spcPts val="1000"/>
              </a:spcBef>
              <a:spcAft>
                <a:spcPts val="0"/>
              </a:spcAft>
              <a:buSzPts val="2000"/>
              <a:buFont typeface="Wingdings" panose="05000000000000000000" pitchFamily="2" charset="2"/>
              <a:buChar char="§"/>
            </a:pPr>
            <a:r>
              <a:rPr lang="fr-FR" sz="2000" dirty="0"/>
              <a:t>Utile pour évaluer la sensibilité et la réponse de l'hôte aux </a:t>
            </a:r>
            <a:br>
              <a:rPr lang="fr-FR" sz="2000" dirty="0"/>
            </a:br>
            <a:r>
              <a:rPr lang="fr-FR" sz="2000" dirty="0"/>
              <a:t>agents responsables</a:t>
            </a:r>
            <a:endParaRPr lang="fr-FR" dirty="0"/>
          </a:p>
          <a:p>
            <a:pPr marL="800100" lvl="1" indent="-342900" algn="l" rtl="0">
              <a:lnSpc>
                <a:spcPct val="100000"/>
              </a:lnSpc>
              <a:spcBef>
                <a:spcPts val="1000"/>
              </a:spcBef>
              <a:spcAft>
                <a:spcPts val="0"/>
              </a:spcAft>
              <a:buSzPts val="2000"/>
              <a:buFont typeface="Wingdings" panose="05000000000000000000" pitchFamily="2" charset="2"/>
              <a:buChar char="§"/>
            </a:pPr>
            <a:r>
              <a:rPr lang="fr-FR" sz="2000" dirty="0"/>
              <a:t>Peut établir des liens entre et parmi plusieurs hôtes</a:t>
            </a:r>
            <a:endParaRPr lang="fr-FR" dirty="0"/>
          </a:p>
          <a:p>
            <a:pPr marL="228600" lvl="0" indent="-228600" algn="l" rtl="0">
              <a:lnSpc>
                <a:spcPct val="100000"/>
              </a:lnSpc>
              <a:spcBef>
                <a:spcPts val="1000"/>
              </a:spcBef>
              <a:spcAft>
                <a:spcPts val="0"/>
              </a:spcAft>
              <a:buClr>
                <a:schemeClr val="dk1"/>
              </a:buClr>
              <a:buSzPts val="2400"/>
              <a:buChar char="•"/>
            </a:pPr>
            <a:r>
              <a:rPr lang="fr-FR" sz="2400" dirty="0"/>
              <a:t>Certaines flambées nécessitent plus d'un test avant que </a:t>
            </a:r>
            <a:br>
              <a:rPr lang="fr-FR" sz="2400" dirty="0"/>
            </a:br>
            <a:r>
              <a:rPr lang="fr-FR" sz="2400" dirty="0"/>
              <a:t>l'agent ne soit identifié</a:t>
            </a:r>
            <a:endParaRPr lang="fr-FR" dirty="0"/>
          </a:p>
          <a:p>
            <a:pPr marL="228600" lvl="0" indent="-228600" algn="l" rtl="0">
              <a:lnSpc>
                <a:spcPct val="100000"/>
              </a:lnSpc>
              <a:spcBef>
                <a:spcPts val="1000"/>
              </a:spcBef>
              <a:spcAft>
                <a:spcPts val="0"/>
              </a:spcAft>
              <a:buClr>
                <a:schemeClr val="dk1"/>
              </a:buClr>
              <a:buSzPts val="2400"/>
              <a:buChar char="•"/>
            </a:pPr>
            <a:r>
              <a:rPr lang="fr-FR" sz="2400" dirty="0"/>
              <a:t>Peut parfois relier la maladie à des sources d'exposition environnementale </a:t>
            </a:r>
            <a:endParaRPr lang="fr-FR" dirty="0"/>
          </a:p>
          <a:p>
            <a:pPr marL="228600" lvl="0" indent="-228600" algn="l" rtl="0">
              <a:lnSpc>
                <a:spcPct val="100000"/>
              </a:lnSpc>
              <a:spcBef>
                <a:spcPts val="1000"/>
              </a:spcBef>
              <a:spcAft>
                <a:spcPts val="0"/>
              </a:spcAft>
              <a:buClr>
                <a:schemeClr val="dk1"/>
              </a:buClr>
              <a:buSzPts val="2400"/>
              <a:buChar char="•"/>
            </a:pPr>
            <a:r>
              <a:rPr lang="fr-FR" sz="2400" dirty="0"/>
              <a:t>L'interprétation des résultats est un processus de collaboration entre les épidémiologistes, les laborantins et les experts en santé publique</a:t>
            </a:r>
            <a:endParaRPr lang="fr-FR" dirty="0"/>
          </a:p>
          <a:p>
            <a:pPr marL="228600" lvl="0" indent="-50800" algn="l" rtl="0">
              <a:lnSpc>
                <a:spcPct val="100000"/>
              </a:lnSpc>
              <a:spcBef>
                <a:spcPts val="1000"/>
              </a:spcBef>
              <a:spcAft>
                <a:spcPts val="0"/>
              </a:spcAft>
              <a:buClr>
                <a:schemeClr val="dk1"/>
              </a:buClr>
              <a:buSzPts val="2800"/>
              <a:buNone/>
            </a:pPr>
            <a:endParaRPr lang="fr-FR" dirty="0"/>
          </a:p>
          <a:p>
            <a:pPr marL="228600" lvl="0" indent="-50800" algn="l" rtl="0">
              <a:lnSpc>
                <a:spcPct val="100000"/>
              </a:lnSpc>
              <a:spcBef>
                <a:spcPts val="1000"/>
              </a:spcBef>
              <a:spcAft>
                <a:spcPts val="0"/>
              </a:spcAft>
              <a:buClr>
                <a:schemeClr val="dk1"/>
              </a:buClr>
              <a:buSzPts val="2800"/>
              <a:buNone/>
            </a:pPr>
            <a:endParaRPr lang="fr-FR" dirty="0"/>
          </a:p>
        </p:txBody>
      </p:sp>
      <p:sp>
        <p:nvSpPr>
          <p:cNvPr id="599" name="Google Shape;599;p25"/>
          <p:cNvSpPr txBox="1">
            <a:spLocks noGrp="1"/>
          </p:cNvSpPr>
          <p:nvPr>
            <p:ph type="title"/>
          </p:nvPr>
        </p:nvSpPr>
        <p:spPr>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Interprétation des résultats de laboratoire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604"/>
        <p:cNvGrpSpPr/>
        <p:nvPr/>
      </p:nvGrpSpPr>
      <p:grpSpPr>
        <a:xfrm>
          <a:off x="0" y="0"/>
          <a:ext cx="0" cy="0"/>
          <a:chOff x="0" y="0"/>
          <a:chExt cx="0" cy="0"/>
        </a:xfrm>
      </p:grpSpPr>
      <p:sp>
        <p:nvSpPr>
          <p:cNvPr id="605" name="Google Shape;605;p26"/>
          <p:cNvSpPr txBox="1">
            <a:spLocks noGrp="1"/>
          </p:cNvSpPr>
          <p:nvPr>
            <p:ph type="body" idx="1"/>
          </p:nvPr>
        </p:nvSpPr>
        <p:spPr>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rgbClr val="00953A"/>
              </a:buClr>
              <a:buSzPts val="2400"/>
              <a:buNone/>
            </a:pPr>
            <a:r>
              <a:rPr lang="fr-FR" sz="2400" b="1" dirty="0">
                <a:solidFill>
                  <a:srgbClr val="00953A"/>
                </a:solidFill>
                <a:sym typeface="Arial"/>
              </a:rPr>
              <a:t>Biosécu</a:t>
            </a:r>
            <a:r>
              <a:rPr lang="fr-FR" sz="2400" b="1" dirty="0">
                <a:solidFill>
                  <a:srgbClr val="00953A"/>
                </a:solidFill>
              </a:rPr>
              <a:t>rité</a:t>
            </a:r>
            <a:r>
              <a:rPr lang="fr-FR" sz="2400" b="1" dirty="0">
                <a:solidFill>
                  <a:srgbClr val="00953A"/>
                </a:solidFill>
                <a:sym typeface="Arial"/>
              </a:rPr>
              <a:t> </a:t>
            </a:r>
            <a:r>
              <a:rPr lang="fr-FR" sz="2400" dirty="0">
                <a:solidFill>
                  <a:srgbClr val="00953A"/>
                </a:solidFill>
                <a:sym typeface="Arial"/>
              </a:rPr>
              <a:t>:</a:t>
            </a:r>
            <a:r>
              <a:rPr lang="fr-FR" sz="2400" dirty="0">
                <a:sym typeface="Arial"/>
              </a:rPr>
              <a:t> L'élaboration et la mise en œuvre de politiques administratives, de pratiques de travail, de conception de structures et d'équipements de sécurité visant à prévenir la transmission (exposition) d'agents biologiques aux travailleurs, à d'autres personnes et </a:t>
            </a:r>
            <a:br>
              <a:rPr lang="fr-FR" sz="2400" dirty="0">
                <a:sym typeface="Arial"/>
              </a:rPr>
            </a:br>
            <a:r>
              <a:rPr lang="fr-FR" sz="2400" dirty="0">
                <a:sym typeface="Arial"/>
              </a:rPr>
              <a:t>à l'environnement.</a:t>
            </a:r>
            <a:endParaRPr lang="fr-FR" sz="2400" dirty="0">
              <a:solidFill>
                <a:srgbClr val="000000"/>
              </a:solidFill>
              <a:sym typeface="Arial"/>
            </a:endParaRPr>
          </a:p>
          <a:p>
            <a:pPr marL="0" lvl="0" indent="0" algn="l" rtl="0">
              <a:lnSpc>
                <a:spcPct val="100000"/>
              </a:lnSpc>
              <a:spcBef>
                <a:spcPts val="1100"/>
              </a:spcBef>
              <a:spcAft>
                <a:spcPts val="0"/>
              </a:spcAft>
              <a:buClr>
                <a:srgbClr val="00953A"/>
              </a:buClr>
              <a:buSzPts val="2400"/>
              <a:buNone/>
            </a:pPr>
            <a:r>
              <a:rPr lang="fr-FR" sz="2400" b="1" dirty="0">
                <a:solidFill>
                  <a:srgbClr val="00953A"/>
                </a:solidFill>
                <a:sym typeface="Arial"/>
              </a:rPr>
              <a:t>Bio-sur</a:t>
            </a:r>
            <a:r>
              <a:rPr lang="fr-FR" sz="2400" b="1" dirty="0">
                <a:solidFill>
                  <a:srgbClr val="00953A"/>
                </a:solidFill>
              </a:rPr>
              <a:t>e</a:t>
            </a:r>
            <a:r>
              <a:rPr lang="fr-FR" sz="2400" b="1" dirty="0">
                <a:solidFill>
                  <a:srgbClr val="00953A"/>
                </a:solidFill>
                <a:sym typeface="Arial"/>
              </a:rPr>
              <a:t>té :</a:t>
            </a:r>
            <a:r>
              <a:rPr lang="fr-FR" sz="2400" dirty="0">
                <a:sym typeface="Arial"/>
              </a:rPr>
              <a:t> La protection des agents microbiens et des toxines à haut risque ou des informations critiques pertinentes contre le vol ou le détournement par ceux qui ont l'intention d'en faire un usage abusif.</a:t>
            </a:r>
            <a:endParaRPr lang="fr-FR" sz="2400" dirty="0">
              <a:solidFill>
                <a:srgbClr val="000000"/>
              </a:solidFill>
              <a:sym typeface="Arial"/>
            </a:endParaRPr>
          </a:p>
          <a:p>
            <a:pPr marL="0" lvl="0" indent="0" algn="l" rtl="0">
              <a:lnSpc>
                <a:spcPct val="100000"/>
              </a:lnSpc>
              <a:spcBef>
                <a:spcPts val="1100"/>
              </a:spcBef>
              <a:spcAft>
                <a:spcPts val="0"/>
              </a:spcAft>
              <a:buClr>
                <a:schemeClr val="dk1"/>
              </a:buClr>
              <a:buSzPts val="2800"/>
              <a:buNone/>
            </a:pPr>
            <a:endParaRPr lang="fr-FR" dirty="0">
              <a:sym typeface="Arial"/>
            </a:endParaRPr>
          </a:p>
        </p:txBody>
      </p:sp>
      <p:sp>
        <p:nvSpPr>
          <p:cNvPr id="606" name="Google Shape;606;p26"/>
          <p:cNvSpPr txBox="1">
            <a:spLocks noGrp="1"/>
          </p:cNvSpPr>
          <p:nvPr>
            <p:ph type="title"/>
          </p:nvPr>
        </p:nvSpPr>
        <p:spPr>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sz="4000" dirty="0">
                <a:latin typeface="Franklin Gothic Medium" panose="020B0603020102020204" pitchFamily="34" charset="0"/>
              </a:rPr>
              <a:t>Bio-sûreté et biosécurité de laboratoire</a:t>
            </a:r>
          </a:p>
        </p:txBody>
      </p:sp>
      <p:sp>
        <p:nvSpPr>
          <p:cNvPr id="607" name="Google Shape;607;p26"/>
          <p:cNvSpPr txBox="1"/>
          <p:nvPr/>
        </p:nvSpPr>
        <p:spPr>
          <a:xfrm>
            <a:off x="4752406" y="6454192"/>
            <a:ext cx="4772594" cy="211243"/>
          </a:xfrm>
          <a:prstGeom prst="rect">
            <a:avLst/>
          </a:prstGeom>
          <a:noFill/>
          <a:ln>
            <a:noFill/>
          </a:ln>
        </p:spPr>
        <p:txBody>
          <a:bodyPr spcFirstLastPara="1" wrap="square" lIns="91425" tIns="45700" rIns="91425" bIns="45700" anchor="t" anchorCtr="0">
            <a:noAutofit/>
          </a:bodyPr>
          <a:lstStyle/>
          <a:p>
            <a:pPr marL="0" marR="0" lvl="0" indent="0" algn="r" rtl="0">
              <a:lnSpc>
                <a:spcPct val="90000"/>
              </a:lnSpc>
              <a:spcBef>
                <a:spcPts val="0"/>
              </a:spcBef>
              <a:spcAft>
                <a:spcPts val="0"/>
              </a:spcAft>
              <a:buClr>
                <a:schemeClr val="dk1"/>
              </a:buClr>
              <a:buSzPts val="1200"/>
              <a:buFont typeface="Arial"/>
              <a:buNone/>
            </a:pPr>
            <a:r>
              <a:rPr lang="fr-FR" sz="1200" b="0">
                <a:solidFill>
                  <a:schemeClr val="dk1"/>
                </a:solidFill>
                <a:latin typeface="Arial"/>
                <a:ea typeface="Arial"/>
                <a:cs typeface="Arial"/>
                <a:sym typeface="Arial"/>
              </a:rPr>
              <a:t>Source : APHL</a:t>
            </a:r>
            <a:endParaRPr/>
          </a:p>
        </p:txBody>
      </p:sp>
      <p:sp>
        <p:nvSpPr>
          <p:cNvPr id="608" name="Google Shape;608;p26"/>
          <p:cNvSpPr/>
          <p:nvPr/>
        </p:nvSpPr>
        <p:spPr>
          <a:xfrm>
            <a:off x="469490" y="4811610"/>
            <a:ext cx="11253019" cy="892512"/>
          </a:xfrm>
          <a:prstGeom prst="rect">
            <a:avLst/>
          </a:prstGeom>
          <a:noFill/>
          <a:ln>
            <a:noFill/>
          </a:ln>
        </p:spPr>
        <p:txBody>
          <a:bodyPr spcFirstLastPara="1" wrap="square" lIns="91425" tIns="45700" rIns="91425" bIns="45700" anchor="ctr" anchorCtr="0">
            <a:spAutoFit/>
          </a:bodyPr>
          <a:lstStyle/>
          <a:p>
            <a:pPr marL="0" marR="0" lvl="0" indent="0" algn="ctr" rtl="0">
              <a:spcBef>
                <a:spcPts val="0"/>
              </a:spcBef>
              <a:spcAft>
                <a:spcPts val="0"/>
              </a:spcAft>
              <a:buNone/>
            </a:pPr>
            <a:r>
              <a:rPr lang="fr-FR" sz="2600" b="1" dirty="0">
                <a:solidFill>
                  <a:srgbClr val="00953A"/>
                </a:solidFill>
                <a:sym typeface="Arial"/>
              </a:rPr>
              <a:t>La biosécurité protège les personnes contre les germes ; </a:t>
            </a:r>
            <a:br>
              <a:rPr lang="fr-FR" sz="2600" b="1" dirty="0">
                <a:solidFill>
                  <a:srgbClr val="00953A"/>
                </a:solidFill>
                <a:sym typeface="Arial"/>
              </a:rPr>
            </a:br>
            <a:r>
              <a:rPr lang="fr-FR" sz="2600" b="1" dirty="0">
                <a:solidFill>
                  <a:srgbClr val="00953A"/>
                </a:solidFill>
                <a:sym typeface="Arial"/>
              </a:rPr>
              <a:t>la bio-sûreté protège les germes contre les personnes.</a:t>
            </a:r>
            <a:endParaRPr sz="26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05">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05">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608">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613"/>
        <p:cNvGrpSpPr/>
        <p:nvPr/>
      </p:nvGrpSpPr>
      <p:grpSpPr>
        <a:xfrm>
          <a:off x="0" y="0"/>
          <a:ext cx="0" cy="0"/>
          <a:chOff x="0" y="0"/>
          <a:chExt cx="0" cy="0"/>
        </a:xfrm>
      </p:grpSpPr>
      <p:sp>
        <p:nvSpPr>
          <p:cNvPr id="615" name="Google Shape;615;p27"/>
          <p:cNvSpPr txBox="1">
            <a:spLocks noGrp="1"/>
          </p:cNvSpPr>
          <p:nvPr>
            <p:ph type="body" idx="1"/>
          </p:nvPr>
        </p:nvSpPr>
        <p:spPr>
          <a:xfrm>
            <a:off x="838200" y="1478857"/>
            <a:ext cx="4412226" cy="4639309"/>
          </a:xfrm>
          <a:prstGeom prst="rect">
            <a:avLst/>
          </a:prstGeom>
          <a:noFill/>
          <a:ln>
            <a:noFill/>
          </a:ln>
        </p:spPr>
        <p:txBody>
          <a:bodyPr spcFirstLastPara="1" wrap="square" lIns="91425" tIns="45700" rIns="91425" bIns="45700" anchor="t" anchorCtr="0">
            <a:noAutofit/>
          </a:bodyPr>
          <a:lstStyle/>
          <a:p>
            <a:pPr marL="228600" lvl="0" indent="-228600" algn="l" rtl="0">
              <a:lnSpc>
                <a:spcPct val="100000"/>
              </a:lnSpc>
              <a:spcBef>
                <a:spcPts val="0"/>
              </a:spcBef>
              <a:spcAft>
                <a:spcPts val="0"/>
              </a:spcAft>
              <a:buClr>
                <a:schemeClr val="dk1"/>
              </a:buClr>
              <a:buSzPts val="2800"/>
              <a:buChar char="•"/>
            </a:pPr>
            <a:r>
              <a:rPr lang="fr-FR" dirty="0"/>
              <a:t>Qui a déjà participé à la collecte d'échantillons ? Donnez un exemple.</a:t>
            </a:r>
            <a:endParaRPr dirty="0"/>
          </a:p>
          <a:p>
            <a:pPr marL="228600" lvl="0" indent="-228600" algn="l" rtl="0">
              <a:lnSpc>
                <a:spcPct val="100000"/>
              </a:lnSpc>
              <a:spcBef>
                <a:spcPts val="1000"/>
              </a:spcBef>
              <a:spcAft>
                <a:spcPts val="0"/>
              </a:spcAft>
              <a:buClr>
                <a:schemeClr val="dk1"/>
              </a:buClr>
              <a:buSzPts val="2800"/>
              <a:buChar char="•"/>
            </a:pPr>
            <a:r>
              <a:rPr lang="fr-FR" dirty="0"/>
              <a:t>Quelles précautions aviez-vous prises ?</a:t>
            </a:r>
            <a:endParaRPr dirty="0"/>
          </a:p>
        </p:txBody>
      </p:sp>
      <p:pic>
        <p:nvPicPr>
          <p:cNvPr id="616" name="Google Shape;616;p27"/>
          <p:cNvPicPr preferRelativeResize="0"/>
          <p:nvPr/>
        </p:nvPicPr>
        <p:blipFill rotWithShape="1">
          <a:blip r:embed="rId3">
            <a:alphaModFix/>
          </a:blip>
          <a:srcRect/>
          <a:stretch/>
        </p:blipFill>
        <p:spPr>
          <a:xfrm>
            <a:off x="5461002" y="1588711"/>
            <a:ext cx="5892798" cy="4419599"/>
          </a:xfrm>
          <a:prstGeom prst="rect">
            <a:avLst/>
          </a:prstGeom>
          <a:noFill/>
          <a:ln w="12700" cap="flat" cmpd="sng">
            <a:solidFill>
              <a:schemeClr val="tx1"/>
            </a:solidFill>
            <a:prstDash val="solid"/>
            <a:round/>
            <a:headEnd type="none" w="sm" len="sm"/>
            <a:tailEnd type="none" w="sm" len="sm"/>
          </a:ln>
        </p:spPr>
      </p:pic>
      <p:sp>
        <p:nvSpPr>
          <p:cNvPr id="2" name="Google Shape;599;p25">
            <a:extLst>
              <a:ext uri="{FF2B5EF4-FFF2-40B4-BE49-F238E27FC236}">
                <a16:creationId xmlns:a16="http://schemas.microsoft.com/office/drawing/2014/main" id="{13376F32-C089-0D39-715A-4367FA6E6B7A}"/>
              </a:ext>
            </a:extLst>
          </p:cNvPr>
          <p:cNvSpPr txBox="1">
            <a:spLocks/>
          </p:cNvSpPr>
          <p:nvPr/>
        </p:nvSpPr>
        <p:spPr>
          <a:xfrm>
            <a:off x="838200" y="457200"/>
            <a:ext cx="10515600" cy="800100"/>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r>
              <a:rPr lang="fr-FR" sz="3700" dirty="0">
                <a:latin typeface="Franklin Gothic Medium" panose="020B0603020102020204" pitchFamily="34" charset="0"/>
              </a:rPr>
              <a:t>Expériences de collecte d'échantillons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621"/>
        <p:cNvGrpSpPr/>
        <p:nvPr/>
      </p:nvGrpSpPr>
      <p:grpSpPr>
        <a:xfrm>
          <a:off x="0" y="0"/>
          <a:ext cx="0" cy="0"/>
          <a:chOff x="0" y="0"/>
          <a:chExt cx="0" cy="0"/>
        </a:xfrm>
      </p:grpSpPr>
      <p:sp>
        <p:nvSpPr>
          <p:cNvPr id="622" name="Google Shape;622;p28"/>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p>
            <a:pPr marL="0" lvl="1" indent="0" algn="ctr" rtl="0">
              <a:lnSpc>
                <a:spcPct val="100000"/>
              </a:lnSpc>
              <a:spcBef>
                <a:spcPts val="0"/>
              </a:spcBef>
              <a:spcAft>
                <a:spcPts val="0"/>
              </a:spcAft>
              <a:buSzPts val="2800"/>
              <a:buNone/>
            </a:pPr>
            <a:r>
              <a:rPr lang="fr-FR" sz="2800" dirty="0">
                <a:solidFill>
                  <a:srgbClr val="000000"/>
                </a:solidFill>
                <a:latin typeface="Arial"/>
                <a:ea typeface="Arial"/>
                <a:cs typeface="Arial"/>
                <a:sym typeface="Arial"/>
              </a:rPr>
              <a:t>Mesures visant à réduire le risque d'exposition involontaire des personnes à des agents pathogènes et à des toxines :</a:t>
            </a:r>
            <a:endParaRPr lang="fr-FR" dirty="0"/>
          </a:p>
          <a:p>
            <a:pPr marL="1143000" lvl="2" indent="-101600" algn="l" rtl="0">
              <a:lnSpc>
                <a:spcPct val="100000"/>
              </a:lnSpc>
              <a:spcBef>
                <a:spcPts val="1000"/>
              </a:spcBef>
              <a:spcAft>
                <a:spcPts val="0"/>
              </a:spcAft>
              <a:buClr>
                <a:srgbClr val="00953A"/>
              </a:buClr>
              <a:buSzPts val="2000"/>
              <a:buNone/>
            </a:pPr>
            <a:endParaRPr lang="fr-FR" dirty="0">
              <a:solidFill>
                <a:srgbClr val="000000"/>
              </a:solidFill>
              <a:latin typeface="Arial"/>
              <a:ea typeface="Arial"/>
              <a:cs typeface="Arial"/>
              <a:sym typeface="Arial"/>
            </a:endParaRPr>
          </a:p>
          <a:p>
            <a:pPr marL="1143000" lvl="2" indent="-101600" algn="l" rtl="0">
              <a:lnSpc>
                <a:spcPct val="100000"/>
              </a:lnSpc>
              <a:spcBef>
                <a:spcPts val="1000"/>
              </a:spcBef>
              <a:spcAft>
                <a:spcPts val="0"/>
              </a:spcAft>
              <a:buClr>
                <a:srgbClr val="00953A"/>
              </a:buClr>
              <a:buSzPts val="2000"/>
              <a:buNone/>
            </a:pPr>
            <a:endParaRPr lang="fr-FR" dirty="0">
              <a:solidFill>
                <a:srgbClr val="000000"/>
              </a:solidFill>
              <a:latin typeface="Arial"/>
              <a:ea typeface="Arial"/>
              <a:cs typeface="Arial"/>
              <a:sym typeface="Arial"/>
            </a:endParaRPr>
          </a:p>
        </p:txBody>
      </p:sp>
      <p:sp>
        <p:nvSpPr>
          <p:cNvPr id="623" name="Google Shape;623;p28"/>
          <p:cNvSpPr txBox="1">
            <a:spLocks noGrp="1"/>
          </p:cNvSpPr>
          <p:nvPr>
            <p:ph type="title"/>
          </p:nvPr>
        </p:nvSpPr>
        <p:spPr>
          <a:xfrm>
            <a:off x="838200" y="457200"/>
            <a:ext cx="10515600" cy="8001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La biosécurité sur le terrain</a:t>
            </a:r>
          </a:p>
        </p:txBody>
      </p:sp>
      <p:sp>
        <p:nvSpPr>
          <p:cNvPr id="624" name="Google Shape;624;p28"/>
          <p:cNvSpPr/>
          <p:nvPr/>
        </p:nvSpPr>
        <p:spPr>
          <a:xfrm>
            <a:off x="980950" y="2794395"/>
            <a:ext cx="5029201" cy="1551107"/>
          </a:xfrm>
          <a:prstGeom prst="roundRect">
            <a:avLst>
              <a:gd name="adj" fmla="val 16667"/>
            </a:avLst>
          </a:prstGeom>
          <a:noFill/>
          <a:ln w="38100" cap="flat" cmpd="sng">
            <a:solidFill>
              <a:srgbClr val="00953A"/>
            </a:solidFill>
            <a:prstDash val="solid"/>
            <a:round/>
            <a:headEnd type="none" w="sm" len="sm"/>
            <a:tailEnd type="none" w="sm" len="sm"/>
          </a:ln>
        </p:spPr>
        <p:txBody>
          <a:bodyPr spcFirstLastPara="1" wrap="square" lIns="0" tIns="0" rIns="0" bIns="0" anchor="ctr" anchorCtr="0">
            <a:noAutofit/>
          </a:bodyPr>
          <a:lstStyle/>
          <a:p>
            <a:pPr marL="3175" marR="0" lvl="0" indent="0" algn="ctr" rtl="0">
              <a:spcBef>
                <a:spcPts val="0"/>
              </a:spcBef>
              <a:spcAft>
                <a:spcPts val="0"/>
              </a:spcAft>
              <a:buNone/>
            </a:pPr>
            <a:r>
              <a:rPr lang="fr-FR" sz="2400" dirty="0">
                <a:solidFill>
                  <a:srgbClr val="000000"/>
                </a:solidFill>
                <a:latin typeface="Arial"/>
                <a:ea typeface="Arial"/>
                <a:cs typeface="Arial"/>
                <a:sym typeface="Arial"/>
              </a:rPr>
              <a:t>Utiliser du matériel et des fournitures de prélèvement stériles</a:t>
            </a:r>
            <a:endParaRPr lang="fr-FR" sz="2400" b="1" dirty="0">
              <a:solidFill>
                <a:schemeClr val="accent5"/>
              </a:solidFill>
              <a:latin typeface="Arial"/>
              <a:ea typeface="Arial"/>
              <a:cs typeface="Arial"/>
              <a:sym typeface="Arial"/>
            </a:endParaRPr>
          </a:p>
        </p:txBody>
      </p:sp>
      <p:sp>
        <p:nvSpPr>
          <p:cNvPr id="625" name="Google Shape;625;p28"/>
          <p:cNvSpPr/>
          <p:nvPr/>
        </p:nvSpPr>
        <p:spPr>
          <a:xfrm>
            <a:off x="6167375" y="2789094"/>
            <a:ext cx="5029201" cy="1551107"/>
          </a:xfrm>
          <a:prstGeom prst="roundRect">
            <a:avLst>
              <a:gd name="adj" fmla="val 16667"/>
            </a:avLst>
          </a:prstGeom>
          <a:noFill/>
          <a:ln w="38100" cap="flat" cmpd="sng">
            <a:solidFill>
              <a:srgbClr val="00953A"/>
            </a:solidFill>
            <a:prstDash val="solid"/>
            <a:round/>
            <a:headEnd type="none" w="sm" len="sm"/>
            <a:tailEnd type="none" w="sm" len="sm"/>
          </a:ln>
        </p:spPr>
        <p:txBody>
          <a:bodyPr spcFirstLastPara="1" wrap="square" lIns="0" tIns="0" rIns="0" bIns="0" anchor="ctr" anchorCtr="0">
            <a:noAutofit/>
          </a:bodyPr>
          <a:lstStyle/>
          <a:p>
            <a:pPr marL="3175" marR="0" lvl="1" indent="0" algn="ctr" rtl="0">
              <a:spcBef>
                <a:spcPts val="0"/>
              </a:spcBef>
              <a:spcAft>
                <a:spcPts val="0"/>
              </a:spcAft>
              <a:buNone/>
            </a:pPr>
            <a:r>
              <a:rPr lang="fr-FR" sz="2400" b="0" i="0" u="none" strike="noStrike" cap="none" dirty="0">
                <a:solidFill>
                  <a:srgbClr val="000000"/>
                </a:solidFill>
                <a:latin typeface="Arial"/>
                <a:ea typeface="Arial"/>
                <a:cs typeface="Arial"/>
                <a:sym typeface="Arial"/>
              </a:rPr>
              <a:t>Utiliser des équipements de protection individuelle (EPI)</a:t>
            </a:r>
            <a:endParaRPr lang="fr-FR" sz="2400" b="1" i="0" u="none" strike="noStrike" cap="none" dirty="0">
              <a:solidFill>
                <a:schemeClr val="accent5"/>
              </a:solidFill>
              <a:latin typeface="Arial"/>
              <a:ea typeface="Arial"/>
              <a:cs typeface="Arial"/>
              <a:sym typeface="Arial"/>
            </a:endParaRPr>
          </a:p>
        </p:txBody>
      </p:sp>
      <p:sp>
        <p:nvSpPr>
          <p:cNvPr id="626" name="Google Shape;626;p28"/>
          <p:cNvSpPr/>
          <p:nvPr/>
        </p:nvSpPr>
        <p:spPr>
          <a:xfrm>
            <a:off x="980949" y="4567059"/>
            <a:ext cx="5029201" cy="1551107"/>
          </a:xfrm>
          <a:prstGeom prst="roundRect">
            <a:avLst>
              <a:gd name="adj" fmla="val 16667"/>
            </a:avLst>
          </a:prstGeom>
          <a:noFill/>
          <a:ln w="38100" cap="flat" cmpd="sng">
            <a:solidFill>
              <a:srgbClr val="00953A"/>
            </a:solidFill>
            <a:prstDash val="solid"/>
            <a:round/>
            <a:headEnd type="none" w="sm" len="sm"/>
            <a:tailEnd type="none" w="sm" len="sm"/>
          </a:ln>
        </p:spPr>
        <p:txBody>
          <a:bodyPr spcFirstLastPara="1" wrap="square" lIns="0" tIns="0" rIns="0" bIns="0" anchor="ctr" anchorCtr="0">
            <a:noAutofit/>
          </a:bodyPr>
          <a:lstStyle/>
          <a:p>
            <a:pPr marL="3175" marR="0" lvl="1" indent="0" algn="ctr" rtl="0">
              <a:spcBef>
                <a:spcPts val="0"/>
              </a:spcBef>
              <a:spcAft>
                <a:spcPts val="0"/>
              </a:spcAft>
              <a:buNone/>
            </a:pPr>
            <a:r>
              <a:rPr lang="fr-FR" sz="2400" b="0" i="0" u="none" strike="noStrike" cap="none" dirty="0">
                <a:solidFill>
                  <a:srgbClr val="000000"/>
                </a:solidFill>
                <a:latin typeface="Arial"/>
                <a:ea typeface="Arial"/>
                <a:cs typeface="Arial"/>
                <a:sym typeface="Arial"/>
              </a:rPr>
              <a:t>Maintenir la biosécurité pendant le stockage et le transport </a:t>
            </a:r>
            <a:br>
              <a:rPr lang="fr-FR" sz="2400" b="0" i="0" u="none" strike="noStrike" cap="none" dirty="0">
                <a:solidFill>
                  <a:srgbClr val="000000"/>
                </a:solidFill>
                <a:latin typeface="Arial"/>
                <a:ea typeface="Arial"/>
                <a:cs typeface="Arial"/>
                <a:sym typeface="Arial"/>
              </a:rPr>
            </a:br>
            <a:r>
              <a:rPr lang="fr-FR" sz="2400" b="0" i="0" u="none" strike="noStrike" cap="none" dirty="0">
                <a:solidFill>
                  <a:srgbClr val="000000"/>
                </a:solidFill>
                <a:latin typeface="Arial"/>
                <a:ea typeface="Arial"/>
                <a:cs typeface="Arial"/>
                <a:sym typeface="Arial"/>
              </a:rPr>
              <a:t>des échantillons</a:t>
            </a:r>
            <a:endParaRPr lang="fr-FR" sz="2400" b="1" i="0" u="none" strike="noStrike" cap="none" dirty="0">
              <a:solidFill>
                <a:schemeClr val="accent5"/>
              </a:solidFill>
              <a:latin typeface="Arial"/>
              <a:ea typeface="Arial"/>
              <a:cs typeface="Arial"/>
              <a:sym typeface="Arial"/>
            </a:endParaRPr>
          </a:p>
        </p:txBody>
      </p:sp>
      <p:sp>
        <p:nvSpPr>
          <p:cNvPr id="627" name="Google Shape;627;p28"/>
          <p:cNvSpPr/>
          <p:nvPr/>
        </p:nvSpPr>
        <p:spPr>
          <a:xfrm>
            <a:off x="6167376" y="4561758"/>
            <a:ext cx="5029200" cy="1556408"/>
          </a:xfrm>
          <a:prstGeom prst="roundRect">
            <a:avLst>
              <a:gd name="adj" fmla="val 16667"/>
            </a:avLst>
          </a:prstGeom>
          <a:noFill/>
          <a:ln w="38100" cap="flat" cmpd="sng">
            <a:solidFill>
              <a:srgbClr val="00953A"/>
            </a:solidFill>
            <a:prstDash val="solid"/>
            <a:round/>
            <a:headEnd type="none" w="sm" len="sm"/>
            <a:tailEnd type="none" w="sm" len="sm"/>
          </a:ln>
        </p:spPr>
        <p:txBody>
          <a:bodyPr spcFirstLastPara="1" wrap="square" lIns="0" tIns="0" rIns="0" bIns="0" anchor="ctr" anchorCtr="0">
            <a:noAutofit/>
          </a:bodyPr>
          <a:lstStyle/>
          <a:p>
            <a:pPr marL="3175" marR="0" lvl="1" indent="0" algn="ctr" rtl="0">
              <a:spcBef>
                <a:spcPts val="0"/>
              </a:spcBef>
              <a:spcAft>
                <a:spcPts val="0"/>
              </a:spcAft>
              <a:buNone/>
            </a:pPr>
            <a:r>
              <a:rPr lang="fr-FR" sz="2400" b="0" i="0" u="none" strike="noStrike" cap="none" dirty="0">
                <a:solidFill>
                  <a:srgbClr val="000000"/>
                </a:solidFill>
                <a:latin typeface="Arial"/>
                <a:ea typeface="Arial"/>
                <a:cs typeface="Arial"/>
                <a:sym typeface="Arial"/>
              </a:rPr>
              <a:t>Être attentifs aux agents </a:t>
            </a:r>
            <a:br>
              <a:rPr lang="fr-FR" sz="2400" b="0" i="0" u="none" strike="noStrike" cap="none" dirty="0">
                <a:solidFill>
                  <a:srgbClr val="000000"/>
                </a:solidFill>
                <a:latin typeface="Arial"/>
                <a:ea typeface="Arial"/>
                <a:cs typeface="Arial"/>
                <a:sym typeface="Arial"/>
              </a:rPr>
            </a:br>
            <a:r>
              <a:rPr lang="fr-FR" sz="2400" b="0" i="0" u="none" strike="noStrike" cap="none" dirty="0">
                <a:solidFill>
                  <a:srgbClr val="000000"/>
                </a:solidFill>
                <a:latin typeface="Arial"/>
                <a:ea typeface="Arial"/>
                <a:cs typeface="Arial"/>
                <a:sym typeface="Arial"/>
              </a:rPr>
              <a:t>de haut risque</a:t>
            </a:r>
            <a:endParaRPr lang="fr-FR" sz="2400" b="1" i="0" u="none" strike="noStrike" cap="none" dirty="0">
              <a:solidFill>
                <a:schemeClr val="accent5"/>
              </a:solidFill>
              <a:latin typeface="Arial"/>
              <a:ea typeface="Arial"/>
              <a:cs typeface="Arial"/>
              <a:sym typeface="Arial"/>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632"/>
        <p:cNvGrpSpPr/>
        <p:nvPr/>
      </p:nvGrpSpPr>
      <p:grpSpPr>
        <a:xfrm>
          <a:off x="0" y="0"/>
          <a:ext cx="0" cy="0"/>
          <a:chOff x="0" y="0"/>
          <a:chExt cx="0" cy="0"/>
        </a:xfrm>
      </p:grpSpPr>
      <p:sp>
        <p:nvSpPr>
          <p:cNvPr id="633" name="Google Shape;633;p29"/>
          <p:cNvSpPr txBox="1">
            <a:spLocks noGrp="1"/>
          </p:cNvSpPr>
          <p:nvPr>
            <p:ph type="body" idx="1"/>
          </p:nvPr>
        </p:nvSpPr>
        <p:spPr>
          <a:xfrm>
            <a:off x="838200" y="1400195"/>
            <a:ext cx="10515600" cy="4860866"/>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rgbClr val="000000"/>
              </a:buClr>
              <a:buSzPts val="2800"/>
              <a:buNone/>
            </a:pPr>
            <a:r>
              <a:rPr lang="fr-FR" sz="2600" dirty="0">
                <a:solidFill>
                  <a:srgbClr val="000000"/>
                </a:solidFill>
                <a:latin typeface="Arial"/>
                <a:ea typeface="Arial"/>
                <a:cs typeface="Arial"/>
                <a:sym typeface="Arial"/>
              </a:rPr>
              <a:t>Mesures visant à réduire le risque d'accès non autorisé, de perte, de vol, d'utilisation abusive, de détournement ou de dissémination intentionnelle de matières biologiques utilisées pour l’investigation d’une flambée, en veillant à :</a:t>
            </a:r>
            <a:endParaRPr lang="fr-FR" sz="2600" dirty="0">
              <a:latin typeface="Arial"/>
              <a:ea typeface="Arial"/>
              <a:cs typeface="Arial"/>
              <a:sym typeface="Arial"/>
            </a:endParaRPr>
          </a:p>
        </p:txBody>
      </p:sp>
      <p:sp>
        <p:nvSpPr>
          <p:cNvPr id="634" name="Google Shape;634;p29"/>
          <p:cNvSpPr txBox="1">
            <a:spLocks noGrp="1"/>
          </p:cNvSpPr>
          <p:nvPr>
            <p:ph type="title"/>
          </p:nvPr>
        </p:nvSpPr>
        <p:spPr>
          <a:xfrm>
            <a:off x="838200" y="457200"/>
            <a:ext cx="10515600" cy="8001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La bio-sûreté sur le terrain</a:t>
            </a:r>
          </a:p>
        </p:txBody>
      </p:sp>
      <p:sp>
        <p:nvSpPr>
          <p:cNvPr id="635" name="Google Shape;635;p29"/>
          <p:cNvSpPr/>
          <p:nvPr/>
        </p:nvSpPr>
        <p:spPr>
          <a:xfrm>
            <a:off x="1725289" y="3274541"/>
            <a:ext cx="2743200" cy="1371600"/>
          </a:xfrm>
          <a:prstGeom prst="roundRect">
            <a:avLst>
              <a:gd name="adj" fmla="val 16667"/>
            </a:avLst>
          </a:prstGeom>
          <a:noFill/>
          <a:ln w="38100" cap="flat" cmpd="sng">
            <a:solidFill>
              <a:srgbClr val="00953A"/>
            </a:solidFill>
            <a:prstDash val="solid"/>
            <a:round/>
            <a:headEnd type="none" w="sm" len="sm"/>
            <a:tailEnd type="none" w="sm" len="sm"/>
          </a:ln>
        </p:spPr>
        <p:txBody>
          <a:bodyPr spcFirstLastPara="1" wrap="square" lIns="0" tIns="0" rIns="0" bIns="0" anchor="ctr" anchorCtr="0">
            <a:noAutofit/>
          </a:bodyPr>
          <a:lstStyle/>
          <a:p>
            <a:pPr marL="3175" marR="0" lvl="0" indent="0" algn="ctr" rtl="0">
              <a:spcBef>
                <a:spcPts val="0"/>
              </a:spcBef>
              <a:spcAft>
                <a:spcPts val="0"/>
              </a:spcAft>
              <a:buNone/>
            </a:pPr>
            <a:r>
              <a:rPr lang="fr-FR" sz="2600" dirty="0">
                <a:solidFill>
                  <a:srgbClr val="000000"/>
                </a:solidFill>
                <a:latin typeface="Arial"/>
                <a:ea typeface="Arial"/>
                <a:cs typeface="Arial"/>
                <a:sym typeface="Arial"/>
              </a:rPr>
              <a:t>Sécurité</a:t>
            </a:r>
            <a:r>
              <a:rPr lang="fr-FR" sz="2600" dirty="0"/>
              <a:t> physique</a:t>
            </a:r>
            <a:endParaRPr lang="fr-FR" sz="2600" b="1" dirty="0">
              <a:solidFill>
                <a:schemeClr val="accent5"/>
              </a:solidFill>
              <a:latin typeface="Arial"/>
              <a:ea typeface="Arial"/>
              <a:cs typeface="Arial"/>
              <a:sym typeface="Arial"/>
            </a:endParaRPr>
          </a:p>
        </p:txBody>
      </p:sp>
      <p:sp>
        <p:nvSpPr>
          <p:cNvPr id="636" name="Google Shape;636;p29"/>
          <p:cNvSpPr/>
          <p:nvPr/>
        </p:nvSpPr>
        <p:spPr>
          <a:xfrm>
            <a:off x="4723406" y="3274541"/>
            <a:ext cx="2743200" cy="1371600"/>
          </a:xfrm>
          <a:prstGeom prst="roundRect">
            <a:avLst>
              <a:gd name="adj" fmla="val 16667"/>
            </a:avLst>
          </a:prstGeom>
          <a:noFill/>
          <a:ln w="38100" cap="flat" cmpd="sng">
            <a:solidFill>
              <a:srgbClr val="00953A"/>
            </a:solidFill>
            <a:prstDash val="solid"/>
            <a:round/>
            <a:headEnd type="none" w="sm" len="sm"/>
            <a:tailEnd type="none" w="sm" len="sm"/>
          </a:ln>
        </p:spPr>
        <p:txBody>
          <a:bodyPr spcFirstLastPara="1" wrap="square" lIns="0" tIns="0" rIns="0" bIns="0" anchor="ctr" anchorCtr="0">
            <a:noAutofit/>
          </a:bodyPr>
          <a:lstStyle/>
          <a:p>
            <a:pPr marL="3175" marR="0" lvl="1" indent="0" algn="ctr" rtl="0">
              <a:spcBef>
                <a:spcPts val="0"/>
              </a:spcBef>
              <a:spcAft>
                <a:spcPts val="0"/>
              </a:spcAft>
              <a:buNone/>
            </a:pPr>
            <a:r>
              <a:rPr lang="fr-FR" sz="2600" b="0" i="0" u="none" strike="noStrike" cap="none" dirty="0">
                <a:solidFill>
                  <a:srgbClr val="000000"/>
                </a:solidFill>
                <a:latin typeface="Arial"/>
                <a:ea typeface="Arial"/>
                <a:cs typeface="Arial"/>
                <a:sym typeface="Arial"/>
              </a:rPr>
              <a:t>Gestion du personnel</a:t>
            </a:r>
            <a:endParaRPr lang="fr-FR" sz="2600" b="1" i="0" u="none" strike="noStrike" cap="none" dirty="0">
              <a:solidFill>
                <a:schemeClr val="accent5"/>
              </a:solidFill>
              <a:latin typeface="Arial"/>
              <a:ea typeface="Arial"/>
              <a:cs typeface="Arial"/>
              <a:sym typeface="Arial"/>
            </a:endParaRPr>
          </a:p>
        </p:txBody>
      </p:sp>
      <p:sp>
        <p:nvSpPr>
          <p:cNvPr id="637" name="Google Shape;637;p29"/>
          <p:cNvSpPr/>
          <p:nvPr/>
        </p:nvSpPr>
        <p:spPr>
          <a:xfrm>
            <a:off x="3096889" y="4789036"/>
            <a:ext cx="2743200" cy="1371600"/>
          </a:xfrm>
          <a:prstGeom prst="roundRect">
            <a:avLst>
              <a:gd name="adj" fmla="val 16667"/>
            </a:avLst>
          </a:prstGeom>
          <a:noFill/>
          <a:ln w="38100" cap="flat" cmpd="sng">
            <a:solidFill>
              <a:srgbClr val="00953A"/>
            </a:solidFill>
            <a:prstDash val="solid"/>
            <a:round/>
            <a:headEnd type="none" w="sm" len="sm"/>
            <a:tailEnd type="none" w="sm" len="sm"/>
          </a:ln>
        </p:spPr>
        <p:txBody>
          <a:bodyPr spcFirstLastPara="1" wrap="square" lIns="0" tIns="0" rIns="0" bIns="0" anchor="ctr" anchorCtr="0">
            <a:noAutofit/>
          </a:bodyPr>
          <a:lstStyle/>
          <a:p>
            <a:pPr marL="3175" marR="0" lvl="1" indent="0" algn="ctr" rtl="0">
              <a:spcBef>
                <a:spcPts val="0"/>
              </a:spcBef>
              <a:spcAft>
                <a:spcPts val="0"/>
              </a:spcAft>
              <a:buNone/>
            </a:pPr>
            <a:r>
              <a:rPr lang="fr-FR" sz="2600" b="0" i="0" u="none" strike="noStrike" cap="none" dirty="0">
                <a:solidFill>
                  <a:srgbClr val="000000"/>
                </a:solidFill>
                <a:latin typeface="Arial"/>
                <a:ea typeface="Arial"/>
                <a:cs typeface="Arial"/>
                <a:sym typeface="Arial"/>
              </a:rPr>
              <a:t>Contrôle du matériel et </a:t>
            </a:r>
            <a:r>
              <a:rPr lang="fr-FR" sz="2600" dirty="0"/>
              <a:t>redevabilité</a:t>
            </a:r>
            <a:endParaRPr lang="fr-FR" sz="2600" b="1" i="0" u="none" strike="noStrike" cap="none" dirty="0">
              <a:solidFill>
                <a:schemeClr val="accent5"/>
              </a:solidFill>
              <a:latin typeface="Arial"/>
              <a:ea typeface="Arial"/>
              <a:cs typeface="Arial"/>
              <a:sym typeface="Arial"/>
            </a:endParaRPr>
          </a:p>
        </p:txBody>
      </p:sp>
      <p:sp>
        <p:nvSpPr>
          <p:cNvPr id="638" name="Google Shape;638;p29"/>
          <p:cNvSpPr/>
          <p:nvPr/>
        </p:nvSpPr>
        <p:spPr>
          <a:xfrm>
            <a:off x="7723513" y="3274541"/>
            <a:ext cx="2743200" cy="1371600"/>
          </a:xfrm>
          <a:prstGeom prst="roundRect">
            <a:avLst>
              <a:gd name="adj" fmla="val 16667"/>
            </a:avLst>
          </a:prstGeom>
          <a:noFill/>
          <a:ln w="38100" cap="flat" cmpd="sng">
            <a:solidFill>
              <a:srgbClr val="00953A"/>
            </a:solidFill>
            <a:prstDash val="solid"/>
            <a:round/>
            <a:headEnd type="none" w="sm" len="sm"/>
            <a:tailEnd type="none" w="sm" len="sm"/>
          </a:ln>
        </p:spPr>
        <p:txBody>
          <a:bodyPr spcFirstLastPara="1" wrap="square" lIns="0" tIns="0" rIns="0" bIns="0" anchor="ctr" anchorCtr="0">
            <a:noAutofit/>
          </a:bodyPr>
          <a:lstStyle/>
          <a:p>
            <a:pPr marL="3175" marR="0" lvl="1" indent="0" algn="ctr" rtl="0">
              <a:spcBef>
                <a:spcPts val="0"/>
              </a:spcBef>
              <a:spcAft>
                <a:spcPts val="0"/>
              </a:spcAft>
              <a:buNone/>
            </a:pPr>
            <a:r>
              <a:rPr lang="fr-FR" sz="2600" b="0" i="0" u="none" strike="noStrike" cap="none" dirty="0">
                <a:solidFill>
                  <a:srgbClr val="000000"/>
                </a:solidFill>
                <a:latin typeface="Arial"/>
                <a:ea typeface="Arial"/>
                <a:cs typeface="Arial"/>
                <a:sym typeface="Arial"/>
              </a:rPr>
              <a:t>Sécurité des transports</a:t>
            </a:r>
            <a:endParaRPr lang="fr-FR" sz="2600" b="1" i="0" u="none" strike="noStrike" cap="none" dirty="0">
              <a:solidFill>
                <a:schemeClr val="accent5"/>
              </a:solidFill>
              <a:latin typeface="Arial"/>
              <a:ea typeface="Arial"/>
              <a:cs typeface="Arial"/>
              <a:sym typeface="Arial"/>
            </a:endParaRPr>
          </a:p>
        </p:txBody>
      </p:sp>
      <p:sp>
        <p:nvSpPr>
          <p:cNvPr id="639" name="Google Shape;639;p29"/>
          <p:cNvSpPr/>
          <p:nvPr/>
        </p:nvSpPr>
        <p:spPr>
          <a:xfrm>
            <a:off x="6351913" y="4789036"/>
            <a:ext cx="2743200" cy="1371600"/>
          </a:xfrm>
          <a:prstGeom prst="roundRect">
            <a:avLst>
              <a:gd name="adj" fmla="val 16667"/>
            </a:avLst>
          </a:prstGeom>
          <a:noFill/>
          <a:ln w="38100" cap="flat" cmpd="sng">
            <a:solidFill>
              <a:srgbClr val="00953A"/>
            </a:solidFill>
            <a:prstDash val="solid"/>
            <a:round/>
            <a:headEnd type="none" w="sm" len="sm"/>
            <a:tailEnd type="none" w="sm" len="sm"/>
          </a:ln>
        </p:spPr>
        <p:txBody>
          <a:bodyPr spcFirstLastPara="1" wrap="square" lIns="0" tIns="0" rIns="0" bIns="0" anchor="ctr" anchorCtr="0">
            <a:noAutofit/>
          </a:bodyPr>
          <a:lstStyle/>
          <a:p>
            <a:pPr marL="3175" marR="0" lvl="1" indent="0" algn="ctr" rtl="0">
              <a:spcBef>
                <a:spcPts val="0"/>
              </a:spcBef>
              <a:spcAft>
                <a:spcPts val="0"/>
              </a:spcAft>
              <a:buNone/>
            </a:pPr>
            <a:r>
              <a:rPr lang="fr-FR" sz="2600" b="0" i="0" u="none" strike="noStrike" cap="none" dirty="0">
                <a:solidFill>
                  <a:srgbClr val="000000"/>
                </a:solidFill>
                <a:latin typeface="Arial"/>
                <a:ea typeface="Arial"/>
                <a:cs typeface="Arial"/>
                <a:sym typeface="Arial"/>
              </a:rPr>
              <a:t>Sécurité de l'information</a:t>
            </a:r>
            <a:endParaRPr lang="fr-FR" sz="2600" b="1" i="0" u="none" strike="noStrike" cap="none" dirty="0">
              <a:solidFill>
                <a:schemeClr val="accent5"/>
              </a:solidFill>
              <a:latin typeface="Arial"/>
              <a:ea typeface="Arial"/>
              <a:cs typeface="Arial"/>
              <a:sym typeface="Aria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310"/>
        <p:cNvGrpSpPr/>
        <p:nvPr/>
      </p:nvGrpSpPr>
      <p:grpSpPr>
        <a:xfrm>
          <a:off x="0" y="0"/>
          <a:ext cx="0" cy="0"/>
          <a:chOff x="0" y="0"/>
          <a:chExt cx="0" cy="0"/>
        </a:xfrm>
      </p:grpSpPr>
      <p:sp>
        <p:nvSpPr>
          <p:cNvPr id="311" name="Google Shape;311;p3"/>
          <p:cNvSpPr txBox="1">
            <a:spLocks noGrp="1"/>
          </p:cNvSpPr>
          <p:nvPr>
            <p:ph type="body" idx="1"/>
          </p:nvPr>
        </p:nvSpPr>
        <p:spPr>
          <a:xfrm>
            <a:off x="844344" y="1564164"/>
            <a:ext cx="11347656" cy="4439821"/>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2800"/>
              <a:buNone/>
            </a:pPr>
            <a:r>
              <a:rPr lang="fr-FR" dirty="0"/>
              <a:t>À la fin de cette leçon, vous pourrez :</a:t>
            </a:r>
            <a:endParaRPr lang="fr-FR" b="1" dirty="0"/>
          </a:p>
          <a:p>
            <a:pPr marL="283464" lvl="0" indent="-283464" algn="l" rtl="0">
              <a:lnSpc>
                <a:spcPct val="100000"/>
              </a:lnSpc>
              <a:spcBef>
                <a:spcPts val="1000"/>
              </a:spcBef>
              <a:spcAft>
                <a:spcPts val="0"/>
              </a:spcAft>
              <a:buClr>
                <a:schemeClr val="dk1"/>
              </a:buClr>
              <a:buSzPts val="2400"/>
              <a:buFont typeface="Arial"/>
              <a:buChar char="•"/>
            </a:pPr>
            <a:r>
              <a:rPr lang="fr-FR" sz="2600" b="0" dirty="0">
                <a:latin typeface="Arial"/>
                <a:ea typeface="Arial"/>
                <a:cs typeface="Arial"/>
                <a:sym typeface="Arial"/>
              </a:rPr>
              <a:t>Décrire l'interaction qui doit exister entre l</a:t>
            </a:r>
            <a:r>
              <a:rPr lang="fr-FR" sz="2600" b="0" dirty="0"/>
              <a:t>e personnel du service</a:t>
            </a:r>
            <a:r>
              <a:rPr lang="fr-FR" sz="2600" b="0" dirty="0">
                <a:latin typeface="Arial"/>
                <a:ea typeface="Arial"/>
                <a:cs typeface="Arial"/>
                <a:sym typeface="Arial"/>
              </a:rPr>
              <a:t> d'épidémiologie et de laboratoire</a:t>
            </a:r>
            <a:endParaRPr lang="fr-FR" sz="2600" dirty="0"/>
          </a:p>
          <a:p>
            <a:pPr marL="1257300" lvl="1" indent="-342900" algn="l" rtl="0">
              <a:lnSpc>
                <a:spcPct val="100000"/>
              </a:lnSpc>
              <a:spcBef>
                <a:spcPts val="1000"/>
              </a:spcBef>
              <a:spcAft>
                <a:spcPts val="0"/>
              </a:spcAft>
              <a:buSzPts val="2000"/>
              <a:buFont typeface="Wingdings" panose="05000000000000000000" pitchFamily="2" charset="2"/>
              <a:buChar char="§"/>
            </a:pPr>
            <a:r>
              <a:rPr lang="fr-FR" sz="2200" dirty="0">
                <a:latin typeface="Arial"/>
                <a:ea typeface="Arial"/>
                <a:cs typeface="Arial"/>
                <a:sym typeface="Arial"/>
              </a:rPr>
              <a:t>Sur une base continue</a:t>
            </a:r>
            <a:endParaRPr lang="fr-FR" sz="2200" dirty="0"/>
          </a:p>
          <a:p>
            <a:pPr marL="1257300" lvl="1" indent="-342900" algn="l" rtl="0">
              <a:lnSpc>
                <a:spcPct val="100000"/>
              </a:lnSpc>
              <a:spcBef>
                <a:spcPts val="1000"/>
              </a:spcBef>
              <a:spcAft>
                <a:spcPts val="0"/>
              </a:spcAft>
              <a:buSzPts val="2000"/>
              <a:buFont typeface="Wingdings" panose="05000000000000000000" pitchFamily="2" charset="2"/>
              <a:buChar char="§"/>
            </a:pPr>
            <a:r>
              <a:rPr lang="fr-FR" sz="2200" dirty="0"/>
              <a:t>Au d</a:t>
            </a:r>
            <a:r>
              <a:rPr lang="fr-FR" sz="2200" dirty="0">
                <a:latin typeface="Arial"/>
                <a:ea typeface="Arial"/>
                <a:cs typeface="Arial"/>
                <a:sym typeface="Arial"/>
              </a:rPr>
              <a:t>ébut de l'</a:t>
            </a:r>
            <a:r>
              <a:rPr lang="fr-FR" sz="2200" dirty="0"/>
              <a:t>investigation d’</a:t>
            </a:r>
            <a:r>
              <a:rPr lang="fr-FR" sz="2200" dirty="0">
                <a:latin typeface="Arial"/>
                <a:ea typeface="Arial"/>
                <a:cs typeface="Arial"/>
                <a:sym typeface="Arial"/>
              </a:rPr>
              <a:t>un</a:t>
            </a:r>
            <a:r>
              <a:rPr lang="fr-FR" sz="2200" dirty="0"/>
              <a:t>e flambée </a:t>
            </a:r>
          </a:p>
          <a:p>
            <a:pPr marL="1257300" lvl="1" indent="-342900" algn="l" rtl="0">
              <a:lnSpc>
                <a:spcPct val="100000"/>
              </a:lnSpc>
              <a:spcBef>
                <a:spcPts val="1000"/>
              </a:spcBef>
              <a:spcAft>
                <a:spcPts val="0"/>
              </a:spcAft>
              <a:buSzPts val="2000"/>
              <a:buFont typeface="Wingdings" panose="05000000000000000000" pitchFamily="2" charset="2"/>
              <a:buChar char="§"/>
            </a:pPr>
            <a:r>
              <a:rPr lang="fr-FR" sz="2200" dirty="0">
                <a:latin typeface="Arial"/>
                <a:ea typeface="Arial"/>
                <a:cs typeface="Arial"/>
                <a:sym typeface="Arial"/>
              </a:rPr>
              <a:t>Pendant </a:t>
            </a:r>
            <a:r>
              <a:rPr lang="fr-FR" sz="2200" dirty="0"/>
              <a:t>l'investigation d’une flambée</a:t>
            </a:r>
          </a:p>
          <a:p>
            <a:pPr marL="1257300" lvl="1" indent="-342900" algn="l" rtl="0">
              <a:lnSpc>
                <a:spcPct val="100000"/>
              </a:lnSpc>
              <a:spcBef>
                <a:spcPts val="1000"/>
              </a:spcBef>
              <a:spcAft>
                <a:spcPts val="0"/>
              </a:spcAft>
              <a:buSzPts val="2000"/>
              <a:buFont typeface="Wingdings" panose="05000000000000000000" pitchFamily="2" charset="2"/>
              <a:buChar char="§"/>
            </a:pPr>
            <a:r>
              <a:rPr lang="fr-FR" sz="2200" dirty="0">
                <a:latin typeface="Arial"/>
                <a:ea typeface="Arial"/>
                <a:cs typeface="Arial"/>
                <a:sym typeface="Arial"/>
              </a:rPr>
              <a:t>Après l’</a:t>
            </a:r>
            <a:r>
              <a:rPr lang="fr-FR" sz="2200" dirty="0"/>
              <a:t>investigation d’une flambée</a:t>
            </a:r>
          </a:p>
          <a:p>
            <a:pPr marL="283464" lvl="0" indent="-283464" algn="l" rtl="0">
              <a:lnSpc>
                <a:spcPct val="100000"/>
              </a:lnSpc>
              <a:spcBef>
                <a:spcPts val="1700"/>
              </a:spcBef>
              <a:spcAft>
                <a:spcPts val="0"/>
              </a:spcAft>
              <a:buClr>
                <a:schemeClr val="dk1"/>
              </a:buClr>
              <a:buSzPts val="2400"/>
              <a:buFont typeface="Arial"/>
              <a:buChar char="•"/>
            </a:pPr>
            <a:r>
              <a:rPr lang="fr-FR" sz="2600" b="0" dirty="0"/>
              <a:t>Interpréter les résultats de laboratoire dans un contexte épidémiologique</a:t>
            </a:r>
            <a:endParaRPr lang="fr-FR" sz="2600" dirty="0"/>
          </a:p>
          <a:p>
            <a:pPr marL="283464" lvl="0" indent="-283464" algn="l" rtl="0">
              <a:lnSpc>
                <a:spcPct val="100000"/>
              </a:lnSpc>
              <a:spcBef>
                <a:spcPts val="1000"/>
              </a:spcBef>
              <a:spcAft>
                <a:spcPts val="0"/>
              </a:spcAft>
              <a:buClr>
                <a:schemeClr val="dk1"/>
              </a:buClr>
              <a:buSzPts val="2400"/>
              <a:buFont typeface="Arial"/>
              <a:buChar char="•"/>
            </a:pPr>
            <a:r>
              <a:rPr lang="fr-FR" sz="2600" b="0" dirty="0">
                <a:latin typeface="Arial"/>
                <a:ea typeface="Arial"/>
                <a:cs typeface="Arial"/>
                <a:sym typeface="Arial"/>
              </a:rPr>
              <a:t>Définir et décrire l'importance de la biosécurité et de la bio-sûreté</a:t>
            </a:r>
            <a:endParaRPr lang="fr-FR" sz="2600" b="0" dirty="0"/>
          </a:p>
          <a:p>
            <a:pPr marL="0" lvl="0" indent="0" algn="l" rtl="0">
              <a:lnSpc>
                <a:spcPct val="100000"/>
              </a:lnSpc>
              <a:spcBef>
                <a:spcPts val="1000"/>
              </a:spcBef>
              <a:spcAft>
                <a:spcPts val="0"/>
              </a:spcAft>
              <a:buClr>
                <a:schemeClr val="dk1"/>
              </a:buClr>
              <a:buSzPts val="2800"/>
              <a:buNone/>
            </a:pPr>
            <a:endParaRPr lang="fr-FR"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644"/>
        <p:cNvGrpSpPr/>
        <p:nvPr/>
      </p:nvGrpSpPr>
      <p:grpSpPr>
        <a:xfrm>
          <a:off x="0" y="0"/>
          <a:ext cx="0" cy="0"/>
          <a:chOff x="0" y="0"/>
          <a:chExt cx="0" cy="0"/>
        </a:xfrm>
      </p:grpSpPr>
      <p:sp>
        <p:nvSpPr>
          <p:cNvPr id="645" name="Google Shape;645;p30"/>
          <p:cNvSpPr txBox="1">
            <a:spLocks noGrp="1"/>
          </p:cNvSpPr>
          <p:nvPr>
            <p:ph type="body" idx="1"/>
          </p:nvPr>
        </p:nvSpPr>
        <p:spPr>
          <a:prstGeom prst="rect">
            <a:avLst/>
          </a:prstGeom>
          <a:noFill/>
          <a:ln>
            <a:noFill/>
          </a:ln>
        </p:spPr>
        <p:txBody>
          <a:bodyPr spcFirstLastPara="1" wrap="square" lIns="91425" tIns="45700" rIns="91425" bIns="45700" anchor="t" anchorCtr="0">
            <a:noAutofit/>
          </a:bodyPr>
          <a:lstStyle/>
          <a:p>
            <a:pPr marL="228600" lvl="0" indent="-228600" algn="l" rtl="0">
              <a:lnSpc>
                <a:spcPct val="100000"/>
              </a:lnSpc>
              <a:spcBef>
                <a:spcPts val="0"/>
              </a:spcBef>
              <a:spcAft>
                <a:spcPts val="0"/>
              </a:spcAft>
              <a:buClr>
                <a:schemeClr val="dk1"/>
              </a:buClr>
              <a:buSzPts val="2800"/>
              <a:buChar char="•"/>
            </a:pPr>
            <a:r>
              <a:rPr lang="fr-FR" dirty="0">
                <a:latin typeface="Arial"/>
                <a:ea typeface="Arial"/>
                <a:cs typeface="Arial"/>
                <a:sym typeface="Arial"/>
              </a:rPr>
              <a:t>Les mêmes principes s'appliquent aux flambées animales</a:t>
            </a:r>
            <a:endParaRPr lang="fr-FR" dirty="0"/>
          </a:p>
          <a:p>
            <a:pPr marL="228600" lvl="0" indent="-228600" algn="l" rtl="0">
              <a:lnSpc>
                <a:spcPct val="100000"/>
              </a:lnSpc>
              <a:spcBef>
                <a:spcPts val="1100"/>
              </a:spcBef>
              <a:spcAft>
                <a:spcPts val="0"/>
              </a:spcAft>
              <a:buClr>
                <a:schemeClr val="dk1"/>
              </a:buClr>
              <a:buSzPts val="2800"/>
              <a:buChar char="•"/>
            </a:pPr>
            <a:r>
              <a:rPr lang="fr-FR" dirty="0">
                <a:latin typeface="Arial"/>
                <a:ea typeface="Arial"/>
                <a:cs typeface="Arial"/>
                <a:sym typeface="Arial"/>
              </a:rPr>
              <a:t>Prévenir la propagation des agents pathogènes lors des déplacements entre les exploitations ou les troupeaux en tenant compte des éléments suivants :</a:t>
            </a:r>
            <a:endParaRPr lang="fr-FR" dirty="0"/>
          </a:p>
          <a:p>
            <a:pPr marL="800100" lvl="1" indent="-342900" algn="l" rtl="0">
              <a:lnSpc>
                <a:spcPct val="100000"/>
              </a:lnSpc>
              <a:spcBef>
                <a:spcPts val="1100"/>
              </a:spcBef>
              <a:spcAft>
                <a:spcPts val="0"/>
              </a:spcAft>
              <a:buSzPts val="2400"/>
              <a:buFont typeface="Wingdings" panose="05000000000000000000" pitchFamily="2" charset="2"/>
              <a:buChar char="§"/>
            </a:pPr>
            <a:r>
              <a:rPr lang="fr-FR" dirty="0">
                <a:latin typeface="Arial"/>
                <a:ea typeface="Arial"/>
                <a:cs typeface="Arial"/>
                <a:sym typeface="Arial"/>
              </a:rPr>
              <a:t>Sécurité physique</a:t>
            </a:r>
            <a:endParaRPr lang="fr-FR" dirty="0"/>
          </a:p>
          <a:p>
            <a:pPr marL="800100" lvl="1" indent="-342900" algn="l" rtl="0">
              <a:lnSpc>
                <a:spcPct val="100000"/>
              </a:lnSpc>
              <a:spcBef>
                <a:spcPts val="1100"/>
              </a:spcBef>
              <a:spcAft>
                <a:spcPts val="0"/>
              </a:spcAft>
              <a:buSzPts val="2400"/>
              <a:buFont typeface="Wingdings" panose="05000000000000000000" pitchFamily="2" charset="2"/>
              <a:buChar char="§"/>
            </a:pPr>
            <a:r>
              <a:rPr lang="fr-FR" dirty="0">
                <a:latin typeface="Arial"/>
                <a:ea typeface="Arial"/>
                <a:cs typeface="Arial"/>
                <a:sym typeface="Arial"/>
              </a:rPr>
              <a:t>Gestion du personnel</a:t>
            </a:r>
            <a:endParaRPr lang="fr-FR" dirty="0"/>
          </a:p>
          <a:p>
            <a:pPr marL="800100" lvl="1" indent="-342900" algn="l" rtl="0">
              <a:lnSpc>
                <a:spcPct val="100000"/>
              </a:lnSpc>
              <a:spcBef>
                <a:spcPts val="1100"/>
              </a:spcBef>
              <a:spcAft>
                <a:spcPts val="0"/>
              </a:spcAft>
              <a:buSzPts val="2400"/>
              <a:buFont typeface="Wingdings" panose="05000000000000000000" pitchFamily="2" charset="2"/>
              <a:buChar char="§"/>
            </a:pPr>
            <a:r>
              <a:rPr lang="fr-FR" dirty="0">
                <a:latin typeface="Arial"/>
                <a:ea typeface="Arial"/>
                <a:cs typeface="Arial"/>
                <a:sym typeface="Arial"/>
              </a:rPr>
              <a:t>Contrôle du matériel </a:t>
            </a:r>
            <a:br>
              <a:rPr lang="fr-FR" dirty="0">
                <a:latin typeface="Arial"/>
                <a:ea typeface="Arial"/>
                <a:cs typeface="Arial"/>
                <a:sym typeface="Arial"/>
              </a:rPr>
            </a:br>
            <a:r>
              <a:rPr lang="fr-FR" dirty="0">
                <a:latin typeface="Arial"/>
                <a:ea typeface="Arial"/>
                <a:cs typeface="Arial"/>
                <a:sym typeface="Arial"/>
              </a:rPr>
              <a:t>et responsabilité</a:t>
            </a:r>
            <a:endParaRPr lang="fr-FR" dirty="0"/>
          </a:p>
          <a:p>
            <a:pPr marL="800100" lvl="1" indent="-342900" algn="l" rtl="0">
              <a:lnSpc>
                <a:spcPct val="100000"/>
              </a:lnSpc>
              <a:spcBef>
                <a:spcPts val="1100"/>
              </a:spcBef>
              <a:spcAft>
                <a:spcPts val="0"/>
              </a:spcAft>
              <a:buSzPts val="2400"/>
              <a:buFont typeface="Wingdings" panose="05000000000000000000" pitchFamily="2" charset="2"/>
              <a:buChar char="§"/>
            </a:pPr>
            <a:r>
              <a:rPr lang="fr-FR" dirty="0">
                <a:latin typeface="Arial"/>
                <a:ea typeface="Arial"/>
                <a:cs typeface="Arial"/>
                <a:sym typeface="Arial"/>
              </a:rPr>
              <a:t>Sécurité de l'information</a:t>
            </a:r>
            <a:endParaRPr lang="fr-FR" dirty="0"/>
          </a:p>
          <a:p>
            <a:pPr marL="800100" lvl="1" indent="-342900" algn="l" rtl="0">
              <a:lnSpc>
                <a:spcPct val="100000"/>
              </a:lnSpc>
              <a:spcBef>
                <a:spcPts val="1100"/>
              </a:spcBef>
              <a:spcAft>
                <a:spcPts val="0"/>
              </a:spcAft>
              <a:buSzPts val="2400"/>
              <a:buFont typeface="Wingdings" panose="05000000000000000000" pitchFamily="2" charset="2"/>
              <a:buChar char="§"/>
            </a:pPr>
            <a:r>
              <a:rPr lang="fr-FR" dirty="0">
                <a:latin typeface="Arial"/>
                <a:ea typeface="Arial"/>
                <a:cs typeface="Arial"/>
                <a:sym typeface="Arial"/>
              </a:rPr>
              <a:t>Sécurité des transports</a:t>
            </a:r>
            <a:endParaRPr lang="fr-FR" dirty="0"/>
          </a:p>
        </p:txBody>
      </p:sp>
      <p:sp>
        <p:nvSpPr>
          <p:cNvPr id="646" name="Google Shape;646;p30"/>
          <p:cNvSpPr txBox="1">
            <a:spLocks noGrp="1"/>
          </p:cNvSpPr>
          <p:nvPr>
            <p:ph type="title"/>
          </p:nvPr>
        </p:nvSpPr>
        <p:spPr>
          <a:xfrm>
            <a:off x="838200" y="457200"/>
            <a:ext cx="10875380" cy="8001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sz="4000" dirty="0">
                <a:latin typeface="Franklin Gothic Medium" panose="020B0603020102020204" pitchFamily="34" charset="0"/>
              </a:rPr>
              <a:t>La biosécurité sur le terrain : Flambées animales</a:t>
            </a:r>
          </a:p>
        </p:txBody>
      </p:sp>
      <p:sp>
        <p:nvSpPr>
          <p:cNvPr id="647" name="Google Shape;647;p30"/>
          <p:cNvSpPr txBox="1">
            <a:spLocks noGrp="1"/>
          </p:cNvSpPr>
          <p:nvPr>
            <p:ph type="body" idx="4294967295"/>
          </p:nvPr>
        </p:nvSpPr>
        <p:spPr>
          <a:xfrm>
            <a:off x="1169582" y="6400800"/>
            <a:ext cx="8305800" cy="277813"/>
          </a:xfrm>
          <a:prstGeom prst="rect">
            <a:avLst/>
          </a:prstGeom>
          <a:noFill/>
          <a:ln>
            <a:noFill/>
          </a:ln>
        </p:spPr>
        <p:txBody>
          <a:bodyPr spcFirstLastPara="1" wrap="square" lIns="91425" tIns="45700" rIns="91425" bIns="45700" anchor="t" anchorCtr="0">
            <a:noAutofit/>
          </a:bodyPr>
          <a:lstStyle/>
          <a:p>
            <a:pPr marL="0" marR="0" lvl="0" indent="0" algn="r" rtl="0">
              <a:lnSpc>
                <a:spcPct val="100000"/>
              </a:lnSpc>
              <a:spcBef>
                <a:spcPts val="0"/>
              </a:spcBef>
              <a:spcAft>
                <a:spcPts val="0"/>
              </a:spcAft>
              <a:buClr>
                <a:schemeClr val="dk1"/>
              </a:buClr>
              <a:buSzPts val="1200"/>
              <a:buFont typeface="Arial"/>
              <a:buNone/>
            </a:pPr>
            <a:r>
              <a:rPr lang="fr-FR" sz="1200" b="0" i="0" u="none" strike="noStrike" cap="none">
                <a:solidFill>
                  <a:schemeClr val="dk1"/>
                </a:solidFill>
                <a:latin typeface="Arial"/>
                <a:ea typeface="Arial"/>
                <a:cs typeface="Arial"/>
                <a:sym typeface="Arial"/>
              </a:rPr>
              <a:t>Source : FAO, Département de l'agriculture des États-Unis : FAO, Département de l'agriculture des États-Unis</a:t>
            </a:r>
            <a:endParaRPr sz="1200" b="0" i="0" u="none" strike="noStrike" cap="none">
              <a:solidFill>
                <a:schemeClr val="dk1"/>
              </a:solidFill>
              <a:latin typeface="Arial"/>
              <a:ea typeface="Arial"/>
              <a:cs typeface="Arial"/>
              <a:sym typeface="Arial"/>
            </a:endParaRPr>
          </a:p>
        </p:txBody>
      </p:sp>
      <p:pic>
        <p:nvPicPr>
          <p:cNvPr id="648" name="Google Shape;648;p30" descr="Carcass of a zebra infected with anthrax. Photo by Steve Bellan"/>
          <p:cNvPicPr preferRelativeResize="0"/>
          <p:nvPr/>
        </p:nvPicPr>
        <p:blipFill rotWithShape="1">
          <a:blip r:embed="rId3">
            <a:alphaModFix/>
          </a:blip>
          <a:srcRect/>
          <a:stretch/>
        </p:blipFill>
        <p:spPr>
          <a:xfrm>
            <a:off x="7052792" y="3286699"/>
            <a:ext cx="3278223" cy="2455257"/>
          </a:xfrm>
          <a:prstGeom prst="rect">
            <a:avLst/>
          </a:prstGeom>
          <a:noFill/>
          <a:ln w="12700" cap="flat" cmpd="sng">
            <a:solidFill>
              <a:schemeClr val="tx1"/>
            </a:solidFill>
            <a:prstDash val="solid"/>
            <a:round/>
            <a:headEnd type="none" w="sm" len="sm"/>
            <a:tailEnd type="none" w="sm" len="sm"/>
          </a:ln>
        </p:spPr>
      </p:pic>
      <p:sp>
        <p:nvSpPr>
          <p:cNvPr id="649" name="Google Shape;649;p30"/>
          <p:cNvSpPr txBox="1"/>
          <p:nvPr/>
        </p:nvSpPr>
        <p:spPr>
          <a:xfrm>
            <a:off x="7186122" y="5741956"/>
            <a:ext cx="3004897" cy="276999"/>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1200" dirty="0">
                <a:solidFill>
                  <a:schemeClr val="dk1"/>
                </a:solidFill>
                <a:latin typeface="Arial"/>
                <a:ea typeface="Arial"/>
                <a:cs typeface="Arial"/>
                <a:sym typeface="Arial"/>
              </a:rPr>
              <a:t>Carcasse d'un zèbre infecté par l'anthrax</a:t>
            </a:r>
            <a:endParaRPr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654"/>
        <p:cNvGrpSpPr/>
        <p:nvPr/>
      </p:nvGrpSpPr>
      <p:grpSpPr>
        <a:xfrm>
          <a:off x="0" y="0"/>
          <a:ext cx="0" cy="0"/>
          <a:chOff x="0" y="0"/>
          <a:chExt cx="0" cy="0"/>
        </a:xfrm>
      </p:grpSpPr>
      <p:sp>
        <p:nvSpPr>
          <p:cNvPr id="655" name="Google Shape;655;p31"/>
          <p:cNvSpPr txBox="1">
            <a:spLocks noGrp="1"/>
          </p:cNvSpPr>
          <p:nvPr>
            <p:ph type="title"/>
          </p:nvPr>
        </p:nvSpPr>
        <p:spPr>
          <a:xfrm>
            <a:off x="838200" y="457200"/>
            <a:ext cx="9752215" cy="8001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sym typeface="Libre Franklin Medium"/>
              </a:rPr>
              <a:t>Pleins feux sur </a:t>
            </a:r>
            <a:r>
              <a:rPr lang="fr-FR" dirty="0">
                <a:latin typeface="Franklin Gothic Medium" panose="020B0603020102020204" pitchFamily="34" charset="0"/>
              </a:rPr>
              <a:t>Une Seule Santé</a:t>
            </a:r>
          </a:p>
        </p:txBody>
      </p:sp>
      <p:sp>
        <p:nvSpPr>
          <p:cNvPr id="656" name="Google Shape;656;p31"/>
          <p:cNvSpPr txBox="1">
            <a:spLocks noGrp="1"/>
          </p:cNvSpPr>
          <p:nvPr>
            <p:ph type="body" idx="1"/>
          </p:nvPr>
        </p:nvSpPr>
        <p:spPr>
          <a:xfrm>
            <a:off x="838200" y="1668982"/>
            <a:ext cx="5461001" cy="4338118"/>
          </a:xfrm>
          <a:prstGeom prst="rect">
            <a:avLst/>
          </a:prstGeom>
          <a:noFill/>
          <a:ln>
            <a:noFill/>
          </a:ln>
        </p:spPr>
        <p:txBody>
          <a:bodyPr spcFirstLastPara="1" wrap="square" lIns="91425" tIns="45700" rIns="91425" bIns="45700" anchor="t" anchorCtr="0">
            <a:noAutofit/>
          </a:bodyPr>
          <a:lstStyle/>
          <a:p>
            <a:pPr marL="228600" lvl="0" indent="-228600" algn="l" rtl="0">
              <a:lnSpc>
                <a:spcPct val="100000"/>
              </a:lnSpc>
              <a:spcBef>
                <a:spcPts val="0"/>
              </a:spcBef>
              <a:spcAft>
                <a:spcPts val="0"/>
              </a:spcAft>
              <a:buClr>
                <a:schemeClr val="dk1"/>
              </a:buClr>
              <a:buSzPts val="2400"/>
              <a:buChar char="•"/>
            </a:pPr>
            <a:r>
              <a:rPr lang="fr-FR" sz="2300" dirty="0"/>
              <a:t>La collaboration avec les laboratoires</a:t>
            </a:r>
            <a:r>
              <a:rPr lang="fr-FR" sz="2300" b="1" i="1" dirty="0"/>
              <a:t>, c'est </a:t>
            </a:r>
            <a:r>
              <a:rPr lang="fr-FR" sz="2300" dirty="0"/>
              <a:t>Une Seule Santé</a:t>
            </a:r>
          </a:p>
          <a:p>
            <a:pPr marL="228600" lvl="0" indent="-228600" algn="l" rtl="0">
              <a:lnSpc>
                <a:spcPct val="100000"/>
              </a:lnSpc>
              <a:spcBef>
                <a:spcPts val="1000"/>
              </a:spcBef>
              <a:spcAft>
                <a:spcPts val="0"/>
              </a:spcAft>
              <a:buClr>
                <a:schemeClr val="dk1"/>
              </a:buClr>
              <a:buSzPts val="2400"/>
              <a:buChar char="•"/>
            </a:pPr>
            <a:r>
              <a:rPr lang="fr-FR" sz="2300" dirty="0"/>
              <a:t>Le personnel de laboratoire est essentiel pour assurer la promptitude et l'efficacité de la réponse de santé publique</a:t>
            </a:r>
          </a:p>
          <a:p>
            <a:pPr marL="228600" lvl="0" indent="-228600" algn="l" rtl="0">
              <a:lnSpc>
                <a:spcPct val="100000"/>
              </a:lnSpc>
              <a:spcBef>
                <a:spcPts val="1000"/>
              </a:spcBef>
              <a:spcAft>
                <a:spcPts val="0"/>
              </a:spcAft>
              <a:buClr>
                <a:schemeClr val="dk1"/>
              </a:buClr>
              <a:buSzPts val="2400"/>
              <a:buChar char="•"/>
            </a:pPr>
            <a:r>
              <a:rPr lang="fr-FR" sz="2300" dirty="0"/>
              <a:t>Entretenir de bonnes relations avec les laboratoires, y compris les laboratoires vétérinaires et les laboratoires de santé environnementale</a:t>
            </a:r>
          </a:p>
        </p:txBody>
      </p:sp>
      <p:pic>
        <p:nvPicPr>
          <p:cNvPr id="657" name="Google Shape;657;p31"/>
          <p:cNvPicPr preferRelativeResize="0"/>
          <p:nvPr/>
        </p:nvPicPr>
        <p:blipFill rotWithShape="1">
          <a:blip r:embed="rId3">
            <a:alphaModFix/>
          </a:blip>
          <a:srcRect/>
          <a:stretch/>
        </p:blipFill>
        <p:spPr>
          <a:xfrm>
            <a:off x="6636773" y="1882335"/>
            <a:ext cx="4910185" cy="3739846"/>
          </a:xfrm>
          <a:prstGeom prst="rect">
            <a:avLst/>
          </a:prstGeom>
          <a:noFill/>
          <a:ln w="12700" cap="flat" cmpd="sng">
            <a:solidFill>
              <a:schemeClr val="tx1"/>
            </a:solidFill>
            <a:prstDash val="solid"/>
            <a:round/>
            <a:headEnd type="none" w="sm" len="sm"/>
            <a:tailEnd type="none" w="sm" len="sm"/>
          </a:ln>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662"/>
        <p:cNvGrpSpPr/>
        <p:nvPr/>
      </p:nvGrpSpPr>
      <p:grpSpPr>
        <a:xfrm>
          <a:off x="0" y="0"/>
          <a:ext cx="0" cy="0"/>
          <a:chOff x="0" y="0"/>
          <a:chExt cx="0" cy="0"/>
        </a:xfrm>
      </p:grpSpPr>
      <p:sp>
        <p:nvSpPr>
          <p:cNvPr id="663" name="Google Shape;663;p32"/>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p>
            <a:pPr marL="228600" lvl="0" indent="-228600" algn="l" rtl="0">
              <a:lnSpc>
                <a:spcPct val="100000"/>
              </a:lnSpc>
              <a:spcBef>
                <a:spcPts val="0"/>
              </a:spcBef>
              <a:spcAft>
                <a:spcPts val="0"/>
              </a:spcAft>
              <a:buClr>
                <a:schemeClr val="dk1"/>
              </a:buClr>
              <a:buSzPts val="2800"/>
              <a:buChar char="•"/>
            </a:pPr>
            <a:r>
              <a:rPr lang="fr-FR" dirty="0">
                <a:latin typeface="Arial"/>
                <a:ea typeface="Arial"/>
                <a:cs typeface="Arial"/>
                <a:sym typeface="Arial"/>
              </a:rPr>
              <a:t>Une communication efficace est nécessaire pour une collaboration efficace</a:t>
            </a:r>
            <a:endParaRPr lang="fr-FR" dirty="0"/>
          </a:p>
          <a:p>
            <a:pPr marL="228600" lvl="0" indent="-228600" algn="l" rtl="0">
              <a:lnSpc>
                <a:spcPct val="100000"/>
              </a:lnSpc>
              <a:spcBef>
                <a:spcPts val="1000"/>
              </a:spcBef>
              <a:spcAft>
                <a:spcPts val="0"/>
              </a:spcAft>
              <a:buClr>
                <a:schemeClr val="dk1"/>
              </a:buClr>
              <a:buSzPts val="2800"/>
              <a:buChar char="•"/>
            </a:pPr>
            <a:r>
              <a:rPr lang="fr-FR" dirty="0">
                <a:latin typeface="Arial"/>
                <a:ea typeface="Arial"/>
                <a:cs typeface="Arial"/>
                <a:sym typeface="Arial"/>
              </a:rPr>
              <a:t>Consulter rapidement le laboratoire sur la stratégie d'échantillonnage, de collecte et de transport</a:t>
            </a:r>
            <a:endParaRPr lang="fr-FR" dirty="0"/>
          </a:p>
          <a:p>
            <a:pPr marL="228600" lvl="0" indent="-228600" algn="l" rtl="0">
              <a:lnSpc>
                <a:spcPct val="100000"/>
              </a:lnSpc>
              <a:spcBef>
                <a:spcPts val="1000"/>
              </a:spcBef>
              <a:spcAft>
                <a:spcPts val="0"/>
              </a:spcAft>
              <a:buClr>
                <a:schemeClr val="dk1"/>
              </a:buClr>
              <a:buSzPts val="2800"/>
              <a:buChar char="•"/>
            </a:pPr>
            <a:r>
              <a:rPr lang="fr-FR" dirty="0">
                <a:latin typeface="Arial"/>
                <a:ea typeface="Arial"/>
                <a:cs typeface="Arial"/>
                <a:sym typeface="Arial"/>
              </a:rPr>
              <a:t>Fournir au laboratoire les informations dont il a besoin</a:t>
            </a:r>
            <a:endParaRPr lang="fr-FR" dirty="0"/>
          </a:p>
          <a:p>
            <a:pPr marL="228600" lvl="0" indent="-228600" algn="l" rtl="0">
              <a:lnSpc>
                <a:spcPct val="100000"/>
              </a:lnSpc>
              <a:spcBef>
                <a:spcPts val="1000"/>
              </a:spcBef>
              <a:spcAft>
                <a:spcPts val="0"/>
              </a:spcAft>
              <a:buClr>
                <a:schemeClr val="dk1"/>
              </a:buClr>
              <a:buSzPts val="2800"/>
              <a:buChar char="•"/>
            </a:pPr>
            <a:r>
              <a:rPr lang="fr-FR" dirty="0">
                <a:latin typeface="Arial"/>
                <a:ea typeface="Arial"/>
                <a:cs typeface="Arial"/>
                <a:sym typeface="Arial"/>
              </a:rPr>
              <a:t>Maintenir la biosécurité pendant toutes les phases de l'intervention, y compris la collecte, le stockage et le transport des échantillons</a:t>
            </a:r>
            <a:endParaRPr lang="fr-FR" dirty="0"/>
          </a:p>
        </p:txBody>
      </p:sp>
      <p:sp>
        <p:nvSpPr>
          <p:cNvPr id="664" name="Google Shape;664;p32"/>
          <p:cNvSpPr txBox="1">
            <a:spLocks noGrp="1"/>
          </p:cNvSpPr>
          <p:nvPr>
            <p:ph type="title"/>
          </p:nvPr>
        </p:nvSpPr>
        <p:spPr>
          <a:xfrm>
            <a:off x="838200" y="457200"/>
            <a:ext cx="10515600" cy="8001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Résumé</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670"/>
        <p:cNvGrpSpPr/>
        <p:nvPr/>
      </p:nvGrpSpPr>
      <p:grpSpPr>
        <a:xfrm>
          <a:off x="0" y="0"/>
          <a:ext cx="0" cy="0"/>
          <a:chOff x="0" y="0"/>
          <a:chExt cx="0" cy="0"/>
        </a:xfrm>
      </p:grpSpPr>
      <p:sp>
        <p:nvSpPr>
          <p:cNvPr id="671" name="Google Shape;671;p33"/>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p>
            <a:pPr marL="228600" lvl="0" indent="-228600" algn="l" rtl="0">
              <a:lnSpc>
                <a:spcPct val="100000"/>
              </a:lnSpc>
              <a:spcBef>
                <a:spcPts val="0"/>
              </a:spcBef>
              <a:spcAft>
                <a:spcPts val="0"/>
              </a:spcAft>
              <a:buClr>
                <a:schemeClr val="dk1"/>
              </a:buClr>
              <a:buSzPts val="2800"/>
              <a:buChar char="•"/>
            </a:pPr>
            <a:r>
              <a:rPr lang="fr-FR" dirty="0">
                <a:latin typeface="Arial"/>
                <a:ea typeface="Arial"/>
                <a:cs typeface="Arial"/>
                <a:sym typeface="Arial"/>
              </a:rPr>
              <a:t>Décrire l'interaction qui doit avoir lieu en permanence entre le personnel d'épidémiologie et le personnel de laboratoire :</a:t>
            </a:r>
            <a:endParaRPr lang="fr-FR" dirty="0"/>
          </a:p>
          <a:p>
            <a:pPr marL="688976" lvl="1" indent="-342900" algn="l" rtl="0">
              <a:lnSpc>
                <a:spcPct val="100000"/>
              </a:lnSpc>
              <a:spcBef>
                <a:spcPts val="1000"/>
              </a:spcBef>
              <a:spcAft>
                <a:spcPts val="0"/>
              </a:spcAft>
              <a:buSzPts val="2400"/>
              <a:buFont typeface="Wingdings" panose="05000000000000000000" pitchFamily="2" charset="2"/>
              <a:buChar char="§"/>
            </a:pPr>
            <a:r>
              <a:rPr lang="fr-FR" dirty="0"/>
              <a:t>Au d</a:t>
            </a:r>
            <a:r>
              <a:rPr lang="fr-FR" dirty="0">
                <a:latin typeface="Arial"/>
                <a:ea typeface="Arial"/>
                <a:cs typeface="Arial"/>
                <a:sym typeface="Arial"/>
              </a:rPr>
              <a:t>ébut de l'</a:t>
            </a:r>
            <a:r>
              <a:rPr lang="fr-FR" dirty="0"/>
              <a:t>investigation d’une flambée</a:t>
            </a:r>
          </a:p>
          <a:p>
            <a:pPr marL="688976" lvl="1" indent="-342900" algn="l" rtl="0">
              <a:lnSpc>
                <a:spcPct val="100000"/>
              </a:lnSpc>
              <a:spcBef>
                <a:spcPts val="1000"/>
              </a:spcBef>
              <a:spcAft>
                <a:spcPts val="0"/>
              </a:spcAft>
              <a:buSzPts val="2400"/>
              <a:buFont typeface="Wingdings" panose="05000000000000000000" pitchFamily="2" charset="2"/>
              <a:buChar char="§"/>
            </a:pPr>
            <a:r>
              <a:rPr lang="fr-FR" dirty="0">
                <a:latin typeface="Arial"/>
                <a:ea typeface="Arial"/>
                <a:cs typeface="Arial"/>
                <a:sym typeface="Arial"/>
              </a:rPr>
              <a:t>Au cours de l'</a:t>
            </a:r>
            <a:r>
              <a:rPr lang="fr-FR" dirty="0"/>
              <a:t>investigation d’une flambée</a:t>
            </a:r>
          </a:p>
          <a:p>
            <a:pPr marL="688976" lvl="1" indent="-342900" algn="l" rtl="0">
              <a:lnSpc>
                <a:spcPct val="100000"/>
              </a:lnSpc>
              <a:spcBef>
                <a:spcPts val="1000"/>
              </a:spcBef>
              <a:spcAft>
                <a:spcPts val="0"/>
              </a:spcAft>
              <a:buSzPts val="2400"/>
              <a:buFont typeface="Wingdings" panose="05000000000000000000" pitchFamily="2" charset="2"/>
              <a:buChar char="§"/>
            </a:pPr>
            <a:r>
              <a:rPr lang="fr-FR" dirty="0">
                <a:latin typeface="Arial"/>
                <a:ea typeface="Arial"/>
                <a:cs typeface="Arial"/>
                <a:sym typeface="Arial"/>
              </a:rPr>
              <a:t>Après une</a:t>
            </a:r>
            <a:r>
              <a:rPr lang="fr-FR" dirty="0"/>
              <a:t> investigation d’une flambée</a:t>
            </a:r>
          </a:p>
          <a:p>
            <a:pPr marL="228600" lvl="0" indent="-228600" algn="l" rtl="0">
              <a:lnSpc>
                <a:spcPct val="100000"/>
              </a:lnSpc>
              <a:spcBef>
                <a:spcPts val="1000"/>
              </a:spcBef>
              <a:spcAft>
                <a:spcPts val="0"/>
              </a:spcAft>
              <a:buClr>
                <a:schemeClr val="dk1"/>
              </a:buClr>
              <a:buSzPts val="2800"/>
              <a:buChar char="•"/>
            </a:pPr>
            <a:r>
              <a:rPr lang="fr-FR" dirty="0"/>
              <a:t>Interpréter les résultats de laboratoire dans un </a:t>
            </a:r>
            <a:br>
              <a:rPr lang="fr-FR" dirty="0"/>
            </a:br>
            <a:r>
              <a:rPr lang="fr-FR" dirty="0"/>
              <a:t>contexte épidémiologique</a:t>
            </a:r>
            <a:endParaRPr lang="fr-FR" dirty="0">
              <a:latin typeface="Arial"/>
              <a:ea typeface="Arial"/>
              <a:cs typeface="Arial"/>
              <a:sym typeface="Arial"/>
            </a:endParaRPr>
          </a:p>
          <a:p>
            <a:pPr marL="228600" lvl="0" indent="-228600" algn="l" rtl="0">
              <a:lnSpc>
                <a:spcPct val="100000"/>
              </a:lnSpc>
              <a:spcBef>
                <a:spcPts val="1000"/>
              </a:spcBef>
              <a:spcAft>
                <a:spcPts val="0"/>
              </a:spcAft>
              <a:buClr>
                <a:schemeClr val="dk1"/>
              </a:buClr>
              <a:buSzPts val="2800"/>
              <a:buChar char="•"/>
            </a:pPr>
            <a:r>
              <a:rPr lang="fr-FR" dirty="0">
                <a:latin typeface="Arial"/>
                <a:ea typeface="Arial"/>
                <a:cs typeface="Arial"/>
                <a:sym typeface="Arial"/>
              </a:rPr>
              <a:t>Définir et décrire l'importance de la biosécurité et de </a:t>
            </a:r>
            <a:br>
              <a:rPr lang="fr-FR" dirty="0">
                <a:latin typeface="Arial"/>
                <a:ea typeface="Arial"/>
                <a:cs typeface="Arial"/>
                <a:sym typeface="Arial"/>
              </a:rPr>
            </a:br>
            <a:r>
              <a:rPr lang="fr-FR" dirty="0">
                <a:latin typeface="Arial"/>
                <a:ea typeface="Arial"/>
                <a:cs typeface="Arial"/>
                <a:sym typeface="Arial"/>
              </a:rPr>
              <a:t>la bio-sûreté</a:t>
            </a:r>
            <a:endParaRPr lang="fr-FR" dirty="0"/>
          </a:p>
        </p:txBody>
      </p:sp>
      <p:sp>
        <p:nvSpPr>
          <p:cNvPr id="672" name="Google Shape;672;p33"/>
          <p:cNvSpPr txBox="1">
            <a:spLocks noGrp="1"/>
          </p:cNvSpPr>
          <p:nvPr>
            <p:ph type="title"/>
          </p:nvPr>
        </p:nvSpPr>
        <p:spPr>
          <a:xfrm>
            <a:off x="838200" y="457200"/>
            <a:ext cx="10515600" cy="8001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Revue des objectifs d'apprentissage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316"/>
        <p:cNvGrpSpPr/>
        <p:nvPr/>
      </p:nvGrpSpPr>
      <p:grpSpPr>
        <a:xfrm>
          <a:off x="0" y="0"/>
          <a:ext cx="0" cy="0"/>
          <a:chOff x="0" y="0"/>
          <a:chExt cx="0" cy="0"/>
        </a:xfrm>
      </p:grpSpPr>
      <p:sp>
        <p:nvSpPr>
          <p:cNvPr id="317" name="Google Shape;317;p4"/>
          <p:cNvSpPr txBox="1">
            <a:spLocks noGrp="1"/>
          </p:cNvSpPr>
          <p:nvPr>
            <p:ph type="title"/>
          </p:nvPr>
        </p:nvSpPr>
        <p:spPr>
          <a:xfrm>
            <a:off x="838200" y="457200"/>
            <a:ext cx="10515600" cy="8001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Est-ce une flambée ?</a:t>
            </a:r>
          </a:p>
        </p:txBody>
      </p:sp>
      <p:graphicFrame>
        <p:nvGraphicFramePr>
          <p:cNvPr id="318" name="Google Shape;318;p4"/>
          <p:cNvGraphicFramePr/>
          <p:nvPr>
            <p:extLst>
              <p:ext uri="{D42A27DB-BD31-4B8C-83A1-F6EECF244321}">
                <p14:modId xmlns:p14="http://schemas.microsoft.com/office/powerpoint/2010/main" val="2403917176"/>
              </p:ext>
            </p:extLst>
          </p:nvPr>
        </p:nvGraphicFramePr>
        <p:xfrm>
          <a:off x="838200" y="1479550"/>
          <a:ext cx="10515600" cy="4638600"/>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323"/>
        <p:cNvGrpSpPr/>
        <p:nvPr/>
      </p:nvGrpSpPr>
      <p:grpSpPr>
        <a:xfrm>
          <a:off x="0" y="0"/>
          <a:ext cx="0" cy="0"/>
          <a:chOff x="0" y="0"/>
          <a:chExt cx="0" cy="0"/>
        </a:xfrm>
      </p:grpSpPr>
      <p:sp>
        <p:nvSpPr>
          <p:cNvPr id="324" name="Google Shape;324;p5"/>
          <p:cNvSpPr txBox="1">
            <a:spLocks noGrp="1"/>
          </p:cNvSpPr>
          <p:nvPr>
            <p:ph type="body" idx="1"/>
          </p:nvPr>
        </p:nvSpPr>
        <p:spPr>
          <a:xfrm>
            <a:off x="838200" y="1478857"/>
            <a:ext cx="10841966" cy="4540943"/>
          </a:xfrm>
          <a:prstGeom prst="rect">
            <a:avLst/>
          </a:prstGeom>
          <a:noFill/>
          <a:ln>
            <a:noFill/>
          </a:ln>
        </p:spPr>
        <p:txBody>
          <a:bodyPr spcFirstLastPara="1" wrap="square" lIns="91425" tIns="45700" rIns="91425" bIns="45700" anchor="t" anchorCtr="0">
            <a:noAutofit/>
          </a:bodyPr>
          <a:lstStyle/>
          <a:p>
            <a:pPr marL="287020" lvl="0" indent="-287020" algn="l" rtl="0">
              <a:lnSpc>
                <a:spcPct val="100000"/>
              </a:lnSpc>
              <a:spcBef>
                <a:spcPts val="0"/>
              </a:spcBef>
              <a:spcAft>
                <a:spcPts val="0"/>
              </a:spcAft>
              <a:buClr>
                <a:schemeClr val="dk1"/>
              </a:buClr>
              <a:buSzPts val="2400"/>
              <a:buChar char="•"/>
            </a:pPr>
            <a:r>
              <a:rPr lang="fr-FR" sz="2400" dirty="0"/>
              <a:t>Qui est le point de contact du laboratoire ?</a:t>
            </a:r>
            <a:endParaRPr lang="fr-FR" dirty="0"/>
          </a:p>
          <a:p>
            <a:pPr marL="685800" lvl="1" indent="-228600" algn="l" rtl="0">
              <a:lnSpc>
                <a:spcPct val="100000"/>
              </a:lnSpc>
              <a:spcBef>
                <a:spcPts val="800"/>
              </a:spcBef>
              <a:spcAft>
                <a:spcPts val="0"/>
              </a:spcAft>
              <a:buSzPts val="2000"/>
              <a:buChar char="▪"/>
            </a:pPr>
            <a:r>
              <a:rPr lang="fr-FR" sz="2000" dirty="0"/>
              <a:t>Local, régional, national ?</a:t>
            </a:r>
            <a:endParaRPr lang="fr-FR" dirty="0"/>
          </a:p>
          <a:p>
            <a:pPr marL="685800" lvl="1" indent="-228600" algn="l" rtl="0">
              <a:lnSpc>
                <a:spcPct val="100000"/>
              </a:lnSpc>
              <a:spcBef>
                <a:spcPts val="800"/>
              </a:spcBef>
              <a:spcAft>
                <a:spcPts val="0"/>
              </a:spcAft>
              <a:buSzPts val="2000"/>
              <a:buChar char="▪"/>
            </a:pPr>
            <a:r>
              <a:rPr lang="fr-FR" sz="2000" dirty="0"/>
              <a:t>Laboratoire humain, laboratoire vétérinaire, laboratoire environnemental ?</a:t>
            </a:r>
            <a:endParaRPr lang="fr-FR" dirty="0"/>
          </a:p>
          <a:p>
            <a:pPr marL="685800" lvl="1" indent="-228600" algn="l" rtl="0">
              <a:lnSpc>
                <a:spcPct val="100000"/>
              </a:lnSpc>
              <a:spcBef>
                <a:spcPts val="800"/>
              </a:spcBef>
              <a:spcAft>
                <a:spcPts val="0"/>
              </a:spcAft>
              <a:buSzPts val="2000"/>
              <a:buChar char="▪"/>
            </a:pPr>
            <a:r>
              <a:rPr lang="fr-FR" sz="2000" dirty="0"/>
              <a:t>Entomologie, laboratoires de toxicologie ? Autres ?</a:t>
            </a:r>
            <a:endParaRPr lang="fr-FR" dirty="0"/>
          </a:p>
          <a:p>
            <a:pPr marL="287020" lvl="0" indent="-287020" algn="l" rtl="0">
              <a:lnSpc>
                <a:spcPct val="100000"/>
              </a:lnSpc>
              <a:spcBef>
                <a:spcPts val="800"/>
              </a:spcBef>
              <a:spcAft>
                <a:spcPts val="0"/>
              </a:spcAft>
              <a:buClr>
                <a:schemeClr val="dk1"/>
              </a:buClr>
              <a:buSzPts val="2400"/>
              <a:buChar char="•"/>
            </a:pPr>
            <a:r>
              <a:rPr lang="fr-FR" sz="2400" dirty="0"/>
              <a:t>Si une flambée est détectée...</a:t>
            </a:r>
            <a:endParaRPr lang="fr-FR" dirty="0"/>
          </a:p>
          <a:p>
            <a:pPr marL="685800" lvl="1" indent="-228600" algn="l" rtl="0">
              <a:lnSpc>
                <a:spcPct val="100000"/>
              </a:lnSpc>
              <a:spcBef>
                <a:spcPts val="800"/>
              </a:spcBef>
              <a:spcAft>
                <a:spcPts val="0"/>
              </a:spcAft>
              <a:buSzPts val="2000"/>
              <a:buChar char="▪"/>
            </a:pPr>
            <a:r>
              <a:rPr lang="fr-FR" sz="2000" dirty="0"/>
              <a:t>Qui doit être informé ? De quelle manière ?</a:t>
            </a:r>
            <a:endParaRPr lang="fr-FR" dirty="0"/>
          </a:p>
          <a:p>
            <a:pPr marL="685800" lvl="1" indent="-228600" algn="l" rtl="0">
              <a:lnSpc>
                <a:spcPct val="100000"/>
              </a:lnSpc>
              <a:spcBef>
                <a:spcPts val="800"/>
              </a:spcBef>
              <a:spcAft>
                <a:spcPts val="0"/>
              </a:spcAft>
              <a:buSzPts val="2000"/>
              <a:buChar char="▪"/>
            </a:pPr>
            <a:r>
              <a:rPr lang="fr-FR" sz="2000" dirty="0"/>
              <a:t>Quels sont les tests effectués par le laboratoire ?</a:t>
            </a:r>
            <a:endParaRPr lang="fr-FR" dirty="0"/>
          </a:p>
          <a:p>
            <a:pPr marL="685800" lvl="1" indent="-228600" algn="l" rtl="0">
              <a:lnSpc>
                <a:spcPct val="100000"/>
              </a:lnSpc>
              <a:spcBef>
                <a:spcPts val="800"/>
              </a:spcBef>
              <a:spcAft>
                <a:spcPts val="0"/>
              </a:spcAft>
              <a:buSzPts val="2000"/>
              <a:buChar char="▪"/>
            </a:pPr>
            <a:r>
              <a:rPr lang="fr-FR" sz="2000" dirty="0"/>
              <a:t>Quelles sont les fournitures disponibles ?</a:t>
            </a:r>
            <a:endParaRPr lang="fr-FR" dirty="0"/>
          </a:p>
          <a:p>
            <a:pPr marL="685800" lvl="1" indent="-228600" algn="l" rtl="0">
              <a:lnSpc>
                <a:spcPct val="100000"/>
              </a:lnSpc>
              <a:spcBef>
                <a:spcPts val="800"/>
              </a:spcBef>
              <a:spcAft>
                <a:spcPts val="0"/>
              </a:spcAft>
              <a:buSzPts val="2000"/>
              <a:buChar char="▪"/>
            </a:pPr>
            <a:r>
              <a:rPr lang="fr-FR" sz="2000" dirty="0"/>
              <a:t>Un technicien de laboratoire participera-t-il à l'équipe d'enquête sur le terrain ?</a:t>
            </a:r>
            <a:endParaRPr lang="fr-FR" dirty="0"/>
          </a:p>
          <a:p>
            <a:pPr marL="685800" lvl="1" indent="-228600" algn="l" rtl="0">
              <a:lnSpc>
                <a:spcPct val="100000"/>
              </a:lnSpc>
              <a:spcBef>
                <a:spcPts val="800"/>
              </a:spcBef>
              <a:spcAft>
                <a:spcPts val="0"/>
              </a:spcAft>
              <a:buSzPts val="2000"/>
              <a:buChar char="▪"/>
            </a:pPr>
            <a:r>
              <a:rPr lang="fr-FR" sz="2000" dirty="0"/>
              <a:t>Quelles procédures opérationnelles normalisées sont disponibles pour </a:t>
            </a:r>
            <a:br>
              <a:rPr lang="fr-FR" sz="2000" dirty="0"/>
            </a:br>
            <a:r>
              <a:rPr lang="fr-FR" sz="2000" dirty="0"/>
              <a:t>la collecte, le stockage et le transport des échantillons ?</a:t>
            </a:r>
            <a:endParaRPr lang="fr-FR" dirty="0"/>
          </a:p>
        </p:txBody>
      </p:sp>
      <p:sp>
        <p:nvSpPr>
          <p:cNvPr id="325" name="Google Shape;325;p5"/>
          <p:cNvSpPr txBox="1">
            <a:spLocks noGrp="1"/>
          </p:cNvSpPr>
          <p:nvPr>
            <p:ph type="title"/>
          </p:nvPr>
        </p:nvSpPr>
        <p:spPr>
          <a:xfrm>
            <a:off x="838200" y="457200"/>
            <a:ext cx="10515600" cy="8001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a:latin typeface="Franklin Gothic Medium" panose="020B0603020102020204" pitchFamily="34" charset="0"/>
              </a:rPr>
              <a:t>Interactions avec le laboratoire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2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2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24">
                                            <p:txEl>
                                              <p:pRg st="2" end="2"/>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24">
                                            <p:txEl>
                                              <p:pRg st="3" end="3"/>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24">
                                            <p:txEl>
                                              <p:pRg st="4" end="4"/>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24">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24">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24">
                                            <p:txEl>
                                              <p:pRg st="7" end="7"/>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24">
                                            <p:txEl>
                                              <p:pRg st="8" end="8"/>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24">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330"/>
        <p:cNvGrpSpPr/>
        <p:nvPr/>
      </p:nvGrpSpPr>
      <p:grpSpPr>
        <a:xfrm>
          <a:off x="0" y="0"/>
          <a:ext cx="0" cy="0"/>
          <a:chOff x="0" y="0"/>
          <a:chExt cx="0" cy="0"/>
        </a:xfrm>
      </p:grpSpPr>
      <p:graphicFrame>
        <p:nvGraphicFramePr>
          <p:cNvPr id="331" name="Google Shape;331;p6"/>
          <p:cNvGraphicFramePr/>
          <p:nvPr>
            <p:extLst>
              <p:ext uri="{D42A27DB-BD31-4B8C-83A1-F6EECF244321}">
                <p14:modId xmlns:p14="http://schemas.microsoft.com/office/powerpoint/2010/main" val="3627101384"/>
              </p:ext>
            </p:extLst>
          </p:nvPr>
        </p:nvGraphicFramePr>
        <p:xfrm>
          <a:off x="838200" y="1479550"/>
          <a:ext cx="10515600" cy="4638600"/>
        </p:xfrm>
        <a:graphic>
          <a:graphicData uri="http://schemas.openxmlformats.org/drawingml/2006/chart">
            <c:chart xmlns:c="http://schemas.openxmlformats.org/drawingml/2006/chart" xmlns:r="http://schemas.openxmlformats.org/officeDocument/2006/relationships" r:id="rId3"/>
          </a:graphicData>
        </a:graphic>
      </p:graphicFrame>
      <p:sp>
        <p:nvSpPr>
          <p:cNvPr id="332" name="Google Shape;332;p6"/>
          <p:cNvSpPr txBox="1">
            <a:spLocks noGrp="1"/>
          </p:cNvSpPr>
          <p:nvPr>
            <p:ph type="title"/>
          </p:nvPr>
        </p:nvSpPr>
        <p:spPr>
          <a:xfrm>
            <a:off x="838200" y="457200"/>
            <a:ext cx="10515600" cy="8001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S'agit-il d'une flambée ?</a:t>
            </a:r>
          </a:p>
        </p:txBody>
      </p:sp>
      <p:sp>
        <p:nvSpPr>
          <p:cNvPr id="333" name="Google Shape;333;p6"/>
          <p:cNvSpPr txBox="1"/>
          <p:nvPr/>
        </p:nvSpPr>
        <p:spPr>
          <a:xfrm>
            <a:off x="3167255" y="1755476"/>
            <a:ext cx="6513000" cy="954300"/>
          </a:xfrm>
          <a:prstGeom prst="rect">
            <a:avLst/>
          </a:prstGeom>
          <a:noFill/>
          <a:ln>
            <a:noFill/>
          </a:ln>
        </p:spPr>
        <p:txBody>
          <a:bodyPr spcFirstLastPara="1" wrap="square" lIns="91425" tIns="45700" rIns="91425" bIns="45700" anchor="t" anchorCtr="0">
            <a:spAutoFit/>
          </a:bodyPr>
          <a:lstStyle/>
          <a:p>
            <a:pPr algn="ctr"/>
            <a:r>
              <a:rPr lang="fr-FR" sz="2800" b="1" dirty="0">
                <a:latin typeface="Arial" panose="020B0604020202020204" pitchFamily="34" charset="0"/>
              </a:rPr>
              <a:t>Cas notifiés de diarrhée sanglante</a:t>
            </a:r>
            <a:br>
              <a:rPr lang="fr-FR" sz="2800" b="1" dirty="0">
                <a:latin typeface="Arial" panose="020B0604020202020204" pitchFamily="34" charset="0"/>
              </a:rPr>
            </a:br>
            <a:r>
              <a:rPr lang="fr-FR" sz="2800" b="1" dirty="0">
                <a:latin typeface="Arial" panose="020B0604020202020204" pitchFamily="34" charset="0"/>
              </a:rPr>
              <a:t>par semaine épidémiologique</a:t>
            </a:r>
            <a:endParaRPr lang="fr-FR" sz="2800" b="1" dirty="0">
              <a:latin typeface="Arial" panose="020B0604020202020204" pitchFamily="34" charset="0"/>
              <a:cs typeface="Arial" panose="020B0604020202020204" pitchFamily="34"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338"/>
        <p:cNvGrpSpPr/>
        <p:nvPr/>
      </p:nvGrpSpPr>
      <p:grpSpPr>
        <a:xfrm>
          <a:off x="0" y="0"/>
          <a:ext cx="0" cy="0"/>
          <a:chOff x="0" y="0"/>
          <a:chExt cx="0" cy="0"/>
        </a:xfrm>
      </p:grpSpPr>
      <p:sp>
        <p:nvSpPr>
          <p:cNvPr id="340" name="Google Shape;340;p7"/>
          <p:cNvSpPr txBox="1">
            <a:spLocks noGrp="1"/>
          </p:cNvSpPr>
          <p:nvPr>
            <p:ph type="title"/>
          </p:nvPr>
        </p:nvSpPr>
        <p:spPr>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Détection d'une flambée : </a:t>
            </a:r>
            <a:br>
              <a:rPr lang="fr-FR" dirty="0">
                <a:latin typeface="Franklin Gothic Medium" panose="020B0603020102020204" pitchFamily="34" charset="0"/>
              </a:rPr>
            </a:br>
            <a:r>
              <a:rPr lang="fr-FR" dirty="0">
                <a:latin typeface="Franklin Gothic Medium" panose="020B0603020102020204" pitchFamily="34" charset="0"/>
              </a:rPr>
              <a:t>Rôle du laboratoire</a:t>
            </a:r>
          </a:p>
        </p:txBody>
      </p:sp>
      <p:sp>
        <p:nvSpPr>
          <p:cNvPr id="339" name="Google Shape;339;p7"/>
          <p:cNvSpPr txBox="1">
            <a:spLocks noGrp="1"/>
          </p:cNvSpPr>
          <p:nvPr>
            <p:ph type="body" idx="1"/>
          </p:nvPr>
        </p:nvSpPr>
        <p:spPr>
          <a:prstGeom prst="rect">
            <a:avLst/>
          </a:prstGeom>
          <a:noFill/>
          <a:ln>
            <a:noFill/>
          </a:ln>
        </p:spPr>
        <p:txBody>
          <a:bodyPr spcFirstLastPara="1" wrap="square" lIns="91425" tIns="45700" rIns="91425" bIns="45700" anchor="t" anchorCtr="0">
            <a:noAutofit/>
          </a:bodyPr>
          <a:lstStyle/>
          <a:p>
            <a:pPr marL="287020" lvl="0" indent="-287020" algn="l" rtl="0">
              <a:lnSpc>
                <a:spcPct val="100000"/>
              </a:lnSpc>
              <a:spcBef>
                <a:spcPts val="0"/>
              </a:spcBef>
              <a:spcAft>
                <a:spcPts val="0"/>
              </a:spcAft>
              <a:buClr>
                <a:schemeClr val="dk1"/>
              </a:buClr>
              <a:buSzPts val="2800"/>
              <a:buChar char="•"/>
            </a:pPr>
            <a:r>
              <a:rPr lang="fr-FR" sz="2600" dirty="0">
                <a:latin typeface="Arial"/>
                <a:ea typeface="Arial"/>
                <a:cs typeface="Arial"/>
                <a:sym typeface="Arial"/>
              </a:rPr>
              <a:t>Idéalement, affecter </a:t>
            </a:r>
            <a:r>
              <a:rPr lang="fr-FR" sz="2600" dirty="0"/>
              <a:t>un ou des</a:t>
            </a:r>
            <a:r>
              <a:rPr lang="fr-FR" sz="2600" dirty="0">
                <a:latin typeface="Arial"/>
                <a:ea typeface="Arial"/>
                <a:cs typeface="Arial"/>
                <a:sym typeface="Arial"/>
              </a:rPr>
              <a:t> technicien(s) de laboratoire à l'équipe chargée de l'enquête sur le terrain</a:t>
            </a:r>
          </a:p>
          <a:p>
            <a:pPr marL="287020" lvl="0" indent="-287020" algn="l" rtl="0">
              <a:lnSpc>
                <a:spcPct val="100000"/>
              </a:lnSpc>
              <a:spcBef>
                <a:spcPts val="1000"/>
              </a:spcBef>
              <a:spcAft>
                <a:spcPts val="0"/>
              </a:spcAft>
              <a:buClr>
                <a:schemeClr val="dk1"/>
              </a:buClr>
              <a:buSzPts val="2800"/>
              <a:buChar char="•"/>
            </a:pPr>
            <a:r>
              <a:rPr lang="fr-FR" sz="2600" dirty="0">
                <a:latin typeface="Arial"/>
                <a:ea typeface="Arial"/>
                <a:cs typeface="Arial"/>
                <a:sym typeface="Arial"/>
              </a:rPr>
              <a:t>Fournir des conseils et des fournitures pour le prélèvement, le stockage et le transport des échantillons (y compris l'étiquetage)</a:t>
            </a:r>
            <a:endParaRPr lang="fr-FR" sz="2600" dirty="0"/>
          </a:p>
          <a:p>
            <a:pPr marL="287020" lvl="0" indent="-287020" algn="l" rtl="0">
              <a:lnSpc>
                <a:spcPct val="100000"/>
              </a:lnSpc>
              <a:spcBef>
                <a:spcPts val="1000"/>
              </a:spcBef>
              <a:spcAft>
                <a:spcPts val="0"/>
              </a:spcAft>
              <a:buClr>
                <a:schemeClr val="dk1"/>
              </a:buClr>
              <a:buSzPts val="2800"/>
              <a:buChar char="•"/>
            </a:pPr>
            <a:r>
              <a:rPr lang="fr-FR" sz="2600" dirty="0">
                <a:latin typeface="Arial"/>
                <a:ea typeface="Arial"/>
                <a:cs typeface="Arial"/>
                <a:sym typeface="Arial"/>
              </a:rPr>
              <a:t>Fournir des équipements de protection individuelle (EPI) </a:t>
            </a:r>
            <a:br>
              <a:rPr lang="fr-FR" sz="2600" dirty="0">
                <a:latin typeface="Arial"/>
                <a:ea typeface="Arial"/>
                <a:cs typeface="Arial"/>
                <a:sym typeface="Arial"/>
              </a:rPr>
            </a:br>
            <a:r>
              <a:rPr lang="fr-FR" sz="2600" dirty="0">
                <a:latin typeface="Arial"/>
                <a:ea typeface="Arial"/>
                <a:cs typeface="Arial"/>
                <a:sym typeface="Arial"/>
              </a:rPr>
              <a:t>pour la biosécurité </a:t>
            </a:r>
            <a:endParaRPr lang="fr-FR" sz="2600" dirty="0"/>
          </a:p>
          <a:p>
            <a:pPr marL="287020" lvl="0" indent="-287020" algn="l" rtl="0">
              <a:lnSpc>
                <a:spcPct val="100000"/>
              </a:lnSpc>
              <a:spcBef>
                <a:spcPts val="1000"/>
              </a:spcBef>
              <a:spcAft>
                <a:spcPts val="0"/>
              </a:spcAft>
              <a:buClr>
                <a:schemeClr val="dk1"/>
              </a:buClr>
              <a:buSzPts val="2800"/>
              <a:buChar char="•"/>
            </a:pPr>
            <a:r>
              <a:rPr lang="fr-FR" sz="2600" dirty="0">
                <a:latin typeface="Arial"/>
                <a:ea typeface="Arial"/>
                <a:cs typeface="Arial"/>
                <a:sym typeface="Arial"/>
              </a:rPr>
              <a:t>Fournir des informations sur le point de contact du laboratoire</a:t>
            </a:r>
            <a:endParaRPr lang="fr-FR" sz="2600" dirty="0"/>
          </a:p>
          <a:p>
            <a:pPr marL="287020" lvl="0" indent="-287020" algn="l" rtl="0">
              <a:lnSpc>
                <a:spcPct val="100000"/>
              </a:lnSpc>
              <a:spcBef>
                <a:spcPts val="1000"/>
              </a:spcBef>
              <a:spcAft>
                <a:spcPts val="0"/>
              </a:spcAft>
              <a:buClr>
                <a:schemeClr val="dk1"/>
              </a:buClr>
              <a:buSzPts val="2800"/>
              <a:buChar char="•"/>
            </a:pPr>
            <a:r>
              <a:rPr lang="fr-FR" sz="2600" dirty="0">
                <a:latin typeface="Arial"/>
                <a:ea typeface="Arial"/>
                <a:cs typeface="Arial"/>
                <a:sym typeface="Arial"/>
              </a:rPr>
              <a:t>Identifier un mécanisme de partage des résultats</a:t>
            </a:r>
            <a:endParaRPr lang="fr-FR" sz="2600" dirty="0">
              <a:solidFill>
                <a:schemeClr val="dk1"/>
              </a:solidFill>
              <a:latin typeface="Arial"/>
              <a:ea typeface="Arial"/>
              <a:cs typeface="Arial"/>
              <a:sym typeface="Arial"/>
            </a:endParaRPr>
          </a:p>
          <a:p>
            <a:pPr marL="287020" lvl="0" indent="-287020" algn="l" rtl="0">
              <a:lnSpc>
                <a:spcPct val="100000"/>
              </a:lnSpc>
              <a:spcBef>
                <a:spcPts val="1000"/>
              </a:spcBef>
              <a:spcAft>
                <a:spcPts val="0"/>
              </a:spcAft>
              <a:buClr>
                <a:schemeClr val="dk1"/>
              </a:buClr>
              <a:buSzPts val="2800"/>
              <a:buChar char="•"/>
            </a:pPr>
            <a:r>
              <a:rPr lang="fr-FR" sz="2600" dirty="0">
                <a:latin typeface="Arial"/>
                <a:ea typeface="Arial"/>
                <a:cs typeface="Arial"/>
                <a:sym typeface="Arial"/>
              </a:rPr>
              <a:t>Effectuer des analyses de laboratoire et communiquer les résultats</a:t>
            </a:r>
            <a:endParaRPr lang="fr-FR" sz="26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345"/>
        <p:cNvGrpSpPr/>
        <p:nvPr/>
      </p:nvGrpSpPr>
      <p:grpSpPr>
        <a:xfrm>
          <a:off x="0" y="0"/>
          <a:ext cx="0" cy="0"/>
          <a:chOff x="0" y="0"/>
          <a:chExt cx="0" cy="0"/>
        </a:xfrm>
      </p:grpSpPr>
      <p:sp>
        <p:nvSpPr>
          <p:cNvPr id="346" name="Google Shape;346;p8"/>
          <p:cNvSpPr txBox="1">
            <a:spLocks noGrp="1"/>
          </p:cNvSpPr>
          <p:nvPr>
            <p:ph type="body" idx="1"/>
          </p:nvPr>
        </p:nvSpPr>
        <p:spPr>
          <a:prstGeom prst="rect">
            <a:avLst/>
          </a:prstGeom>
          <a:noFill/>
          <a:ln>
            <a:noFill/>
          </a:ln>
        </p:spPr>
        <p:txBody>
          <a:bodyPr spcFirstLastPara="1" wrap="square" lIns="91425" tIns="45700" rIns="91425" bIns="45700" anchor="t" anchorCtr="0">
            <a:noAutofit/>
          </a:bodyPr>
          <a:lstStyle/>
          <a:p>
            <a:pPr marL="228600" lvl="0" indent="-228600" algn="l" rtl="0">
              <a:lnSpc>
                <a:spcPct val="100000"/>
              </a:lnSpc>
              <a:spcBef>
                <a:spcPts val="0"/>
              </a:spcBef>
              <a:spcAft>
                <a:spcPts val="0"/>
              </a:spcAft>
              <a:buClr>
                <a:schemeClr val="dk1"/>
              </a:buClr>
              <a:buSzPts val="2700"/>
              <a:buChar char="•"/>
            </a:pPr>
            <a:r>
              <a:rPr lang="fr-FR" sz="2700" dirty="0"/>
              <a:t>Une collecte et un transport appropriés des échantillons augmentent la capacité d'un laboratoire à identifier avec succès un agent pathogène</a:t>
            </a:r>
            <a:endParaRPr lang="fr-FR" dirty="0"/>
          </a:p>
          <a:p>
            <a:pPr marL="228600" lvl="0" indent="-228600" algn="l" rtl="0">
              <a:lnSpc>
                <a:spcPct val="100000"/>
              </a:lnSpc>
              <a:spcBef>
                <a:spcPts val="1000"/>
              </a:spcBef>
              <a:spcAft>
                <a:spcPts val="0"/>
              </a:spcAft>
              <a:buClr>
                <a:schemeClr val="dk1"/>
              </a:buClr>
              <a:buSzPts val="2700"/>
              <a:buChar char="•"/>
            </a:pPr>
            <a:r>
              <a:rPr lang="fr-FR" sz="2700" dirty="0"/>
              <a:t>Décider du laboratoire le plus approprié pour recevoir les échantillons en fonction de l'étiologie supposée</a:t>
            </a:r>
            <a:endParaRPr lang="fr-FR" dirty="0"/>
          </a:p>
          <a:p>
            <a:pPr marL="800100" lvl="1" indent="-342900" algn="l" rtl="0">
              <a:lnSpc>
                <a:spcPct val="100000"/>
              </a:lnSpc>
              <a:spcBef>
                <a:spcPts val="1000"/>
              </a:spcBef>
              <a:spcAft>
                <a:spcPts val="0"/>
              </a:spcAft>
              <a:buSzPts val="2400"/>
              <a:buFont typeface="Wingdings" panose="05000000000000000000" pitchFamily="2" charset="2"/>
              <a:buChar char="§"/>
            </a:pPr>
            <a:r>
              <a:rPr lang="fr-FR" dirty="0"/>
              <a:t>Bactérienne, virale, fongique ?</a:t>
            </a:r>
          </a:p>
          <a:p>
            <a:pPr marL="800100" lvl="1" indent="-342900" algn="l" rtl="0">
              <a:lnSpc>
                <a:spcPct val="100000"/>
              </a:lnSpc>
              <a:spcBef>
                <a:spcPts val="1000"/>
              </a:spcBef>
              <a:spcAft>
                <a:spcPts val="0"/>
              </a:spcAft>
              <a:buSzPts val="2400"/>
              <a:buFont typeface="Wingdings" panose="05000000000000000000" pitchFamily="2" charset="2"/>
              <a:buChar char="§"/>
            </a:pPr>
            <a:r>
              <a:rPr lang="fr-FR" dirty="0"/>
              <a:t>Agent toxique ?</a:t>
            </a:r>
          </a:p>
          <a:p>
            <a:pPr marL="800100" lvl="1" indent="-342900" algn="l" rtl="0">
              <a:lnSpc>
                <a:spcPct val="100000"/>
              </a:lnSpc>
              <a:spcBef>
                <a:spcPts val="1000"/>
              </a:spcBef>
              <a:spcAft>
                <a:spcPts val="0"/>
              </a:spcAft>
              <a:buSzPts val="2400"/>
              <a:buFont typeface="Wingdings" panose="05000000000000000000" pitchFamily="2" charset="2"/>
              <a:buChar char="§"/>
            </a:pPr>
            <a:r>
              <a:rPr lang="fr-FR" dirty="0"/>
              <a:t>Zoonose ?</a:t>
            </a:r>
          </a:p>
          <a:p>
            <a:pPr marL="228600" lvl="0" indent="-228600" algn="l" rtl="0">
              <a:lnSpc>
                <a:spcPct val="100000"/>
              </a:lnSpc>
              <a:spcBef>
                <a:spcPts val="1000"/>
              </a:spcBef>
              <a:spcAft>
                <a:spcPts val="0"/>
              </a:spcAft>
              <a:buClr>
                <a:schemeClr val="dk1"/>
              </a:buClr>
              <a:buSzPts val="2700"/>
              <a:buChar char="•"/>
            </a:pPr>
            <a:r>
              <a:rPr lang="fr-FR" sz="2700" dirty="0"/>
              <a:t>Déterminer si les échantillons doivent être envoyés à un laboratoire de référence international ou régional</a:t>
            </a:r>
            <a:endParaRPr lang="fr-FR" dirty="0"/>
          </a:p>
          <a:p>
            <a:pPr marL="228600" lvl="0" indent="-50800" algn="l" rtl="0">
              <a:lnSpc>
                <a:spcPct val="100000"/>
              </a:lnSpc>
              <a:spcBef>
                <a:spcPts val="1000"/>
              </a:spcBef>
              <a:spcAft>
                <a:spcPts val="0"/>
              </a:spcAft>
              <a:buClr>
                <a:schemeClr val="dk1"/>
              </a:buClr>
              <a:buSzPts val="2800"/>
              <a:buNone/>
            </a:pPr>
            <a:endParaRPr lang="fr-FR" dirty="0"/>
          </a:p>
        </p:txBody>
      </p:sp>
      <p:sp>
        <p:nvSpPr>
          <p:cNvPr id="347" name="Google Shape;347;p8"/>
          <p:cNvSpPr txBox="1">
            <a:spLocks noGrp="1"/>
          </p:cNvSpPr>
          <p:nvPr>
            <p:ph type="title"/>
          </p:nvPr>
        </p:nvSpPr>
        <p:spPr>
          <a:xfrm>
            <a:off x="838199" y="457200"/>
            <a:ext cx="11118011" cy="8001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sz="4200" dirty="0">
                <a:latin typeface="Franklin Gothic Medium" panose="020B0603020102020204" pitchFamily="34" charset="0"/>
              </a:rPr>
              <a:t>Prélèvement et transport des échantillons (1/2)</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352"/>
        <p:cNvGrpSpPr/>
        <p:nvPr/>
      </p:nvGrpSpPr>
      <p:grpSpPr>
        <a:xfrm>
          <a:off x="0" y="0"/>
          <a:ext cx="0" cy="0"/>
          <a:chOff x="0" y="0"/>
          <a:chExt cx="0" cy="0"/>
        </a:xfrm>
      </p:grpSpPr>
      <p:sp>
        <p:nvSpPr>
          <p:cNvPr id="353" name="Google Shape;353;p9"/>
          <p:cNvSpPr txBox="1">
            <a:spLocks noGrp="1"/>
          </p:cNvSpPr>
          <p:nvPr>
            <p:ph type="body" idx="1"/>
          </p:nvPr>
        </p:nvSpPr>
        <p:spPr>
          <a:prstGeom prst="rect">
            <a:avLst/>
          </a:prstGeom>
          <a:noFill/>
          <a:ln>
            <a:noFill/>
          </a:ln>
        </p:spPr>
        <p:txBody>
          <a:bodyPr spcFirstLastPara="1" wrap="square" lIns="91425" tIns="45700" rIns="91425" bIns="45700" anchor="t" anchorCtr="0">
            <a:noAutofit/>
          </a:bodyPr>
          <a:lstStyle/>
          <a:p>
            <a:pPr marL="287020" lvl="0" indent="-287020" algn="l" rtl="0">
              <a:lnSpc>
                <a:spcPct val="100000"/>
              </a:lnSpc>
              <a:spcBef>
                <a:spcPts val="0"/>
              </a:spcBef>
              <a:spcAft>
                <a:spcPts val="0"/>
              </a:spcAft>
              <a:buClr>
                <a:schemeClr val="dk1"/>
              </a:buClr>
              <a:buSzPts val="2800"/>
              <a:buChar char="•"/>
            </a:pPr>
            <a:r>
              <a:rPr lang="fr-FR" dirty="0"/>
              <a:t>Communiquez avec le laboratoire à propos de :</a:t>
            </a:r>
          </a:p>
          <a:p>
            <a:pPr marL="800100" lvl="1" indent="-342900" algn="l" rtl="0">
              <a:lnSpc>
                <a:spcPct val="100000"/>
              </a:lnSpc>
              <a:spcBef>
                <a:spcPts val="1000"/>
              </a:spcBef>
              <a:spcAft>
                <a:spcPts val="0"/>
              </a:spcAft>
              <a:buSzPts val="2400"/>
              <a:buFont typeface="Wingdings" panose="05000000000000000000" pitchFamily="2" charset="2"/>
              <a:buChar char="§"/>
            </a:pPr>
            <a:r>
              <a:rPr lang="fr-FR" dirty="0"/>
              <a:t>Qui et quoi tester ?</a:t>
            </a:r>
          </a:p>
          <a:p>
            <a:pPr marL="800100" lvl="1" indent="-342900" algn="l" rtl="0">
              <a:lnSpc>
                <a:spcPct val="100000"/>
              </a:lnSpc>
              <a:spcBef>
                <a:spcPts val="1100"/>
              </a:spcBef>
              <a:spcAft>
                <a:spcPts val="0"/>
              </a:spcAft>
              <a:buSzPts val="2400"/>
              <a:buFont typeface="Wingdings" panose="05000000000000000000" pitchFamily="2" charset="2"/>
              <a:buChar char="§"/>
            </a:pPr>
            <a:r>
              <a:rPr lang="fr-FR" dirty="0"/>
              <a:t>Quand prélever les échantillons ?</a:t>
            </a:r>
          </a:p>
          <a:p>
            <a:pPr marL="800100" lvl="1" indent="-342900" algn="l" rtl="0">
              <a:lnSpc>
                <a:spcPct val="100000"/>
              </a:lnSpc>
              <a:spcBef>
                <a:spcPts val="1100"/>
              </a:spcBef>
              <a:spcAft>
                <a:spcPts val="0"/>
              </a:spcAft>
              <a:buSzPts val="2400"/>
              <a:buFont typeface="Wingdings" panose="05000000000000000000" pitchFamily="2" charset="2"/>
              <a:buChar char="§"/>
            </a:pPr>
            <a:r>
              <a:rPr lang="fr-FR" dirty="0"/>
              <a:t>Type(s) de spécimen à prélever</a:t>
            </a:r>
          </a:p>
          <a:p>
            <a:pPr marL="800100" lvl="1" indent="-342900" algn="l" rtl="0">
              <a:lnSpc>
                <a:spcPct val="100000"/>
              </a:lnSpc>
              <a:spcBef>
                <a:spcPts val="1100"/>
              </a:spcBef>
              <a:spcAft>
                <a:spcPts val="0"/>
              </a:spcAft>
              <a:buSzPts val="2400"/>
              <a:buFont typeface="Wingdings" panose="05000000000000000000" pitchFamily="2" charset="2"/>
              <a:buChar char="§"/>
            </a:pPr>
            <a:r>
              <a:rPr lang="fr-FR" dirty="0"/>
              <a:t>Protocoles pour la collecte, l'étiquetage, la manipulation et le transport des échantillons</a:t>
            </a:r>
          </a:p>
          <a:p>
            <a:pPr marL="800100" lvl="1" indent="-342900" algn="l" rtl="0">
              <a:lnSpc>
                <a:spcPct val="100000"/>
              </a:lnSpc>
              <a:spcBef>
                <a:spcPts val="1100"/>
              </a:spcBef>
              <a:spcAft>
                <a:spcPts val="0"/>
              </a:spcAft>
              <a:buSzPts val="2400"/>
              <a:buFont typeface="Wingdings" panose="05000000000000000000" pitchFamily="2" charset="2"/>
              <a:buChar char="§"/>
            </a:pPr>
            <a:r>
              <a:rPr lang="fr-FR" dirty="0"/>
              <a:t>Formulaires d’investigation à joindre aux spécimens </a:t>
            </a:r>
          </a:p>
        </p:txBody>
      </p:sp>
      <p:sp>
        <p:nvSpPr>
          <p:cNvPr id="354" name="Google Shape;354;p9"/>
          <p:cNvSpPr txBox="1">
            <a:spLocks noGrp="1"/>
          </p:cNvSpPr>
          <p:nvPr>
            <p:ph type="title"/>
          </p:nvPr>
        </p:nvSpPr>
        <p:spPr>
          <a:xfrm>
            <a:off x="838200" y="457200"/>
            <a:ext cx="11353800" cy="8001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sz="4200" dirty="0">
                <a:latin typeface="Franklin Gothic Medium" panose="020B0603020102020204" pitchFamily="34" charset="0"/>
              </a:rPr>
              <a:t>Prélèvement et transport des échantillons (2/2)</a:t>
            </a:r>
          </a:p>
        </p:txBody>
      </p:sp>
    </p:spTree>
  </p:cSld>
  <p:clrMapOvr>
    <a:masterClrMapping/>
  </p:clrMapOvr>
</p:sld>
</file>

<file path=ppt/theme/theme1.xml><?xml version="1.0" encoding="utf-8"?>
<a:theme xmlns:a="http://schemas.openxmlformats.org/drawingml/2006/main" name="4.A.01.01_FETPF3.0_PPT_Theme_French_2024_11_25">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ForReference xmlns="52ff0146-47b4-4d51-8c1c-03266fcd63a2">false</ForReference>
    <lcf76f155ced4ddcb4097134ff3c332f xmlns="52ff0146-47b4-4d51-8c1c-03266fcd63a2">
      <Terms xmlns="http://schemas.microsoft.com/office/infopath/2007/PartnerControls"/>
    </lcf76f155ced4ddcb4097134ff3c332f>
    <TaxCatchAll xmlns="cd03f174-a395-49eb-8ee9-8d943e22f40d"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BB263BB87ED693489DF545C68D111AB5" ma:contentTypeVersion="18" ma:contentTypeDescription="Create a new document." ma:contentTypeScope="" ma:versionID="bb9bf150f5f4c3e4586b1db79c7db240">
  <xsd:schema xmlns:xsd="http://www.w3.org/2001/XMLSchema" xmlns:xs="http://www.w3.org/2001/XMLSchema" xmlns:p="http://schemas.microsoft.com/office/2006/metadata/properties" xmlns:ns2="52ff0146-47b4-4d51-8c1c-03266fcd63a2" xmlns:ns3="cd03f174-a395-49eb-8ee9-8d943e22f40d" targetNamespace="http://schemas.microsoft.com/office/2006/metadata/properties" ma:root="true" ma:fieldsID="0b79479a1b04779b18bbda5c464a46e3" ns2:_="" ns3:_="">
    <xsd:import namespace="52ff0146-47b4-4d51-8c1c-03266fcd63a2"/>
    <xsd:import namespace="cd03f174-a395-49eb-8ee9-8d943e22f40d"/>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3:SharedWithUsers" minOccurs="0"/>
                <xsd:element ref="ns3:SharedWithDetails" minOccurs="0"/>
                <xsd:element ref="ns2:MediaServiceDateTaken" minOccurs="0"/>
                <xsd:element ref="ns2:MediaServiceOCR" minOccurs="0"/>
                <xsd:element ref="ns2:MediaServiceLocation" minOccurs="0"/>
                <xsd:element ref="ns2:MediaLengthInSeconds" minOccurs="0"/>
                <xsd:element ref="ns2:lcf76f155ced4ddcb4097134ff3c332f" minOccurs="0"/>
                <xsd:element ref="ns3:TaxCatchAll" minOccurs="0"/>
                <xsd:element ref="ns2:MediaServiceObjectDetectorVersions" minOccurs="0"/>
                <xsd:element ref="ns2:MediaServiceSearchProperties" minOccurs="0"/>
                <xsd:element ref="ns2:ForReference"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2ff0146-47b4-4d51-8c1c-03266fcd63a2"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DateTaken" ma:index="15" nillable="true" ma:displayName="MediaServiceDateTaken" ma:hidden="true" ma:internalName="MediaServiceDateTaken"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Location" ma:index="17" nillable="true" ma:displayName="Location" ma:internalName="MediaServiceLocation" ma:readOnly="true">
      <xsd:simpleType>
        <xsd:restriction base="dms:Text"/>
      </xsd:simpleType>
    </xsd:element>
    <xsd:element name="MediaLengthInSeconds" ma:index="18" nillable="true" ma:displayName="MediaLengthInSeconds" ma:hidden="true" ma:internalName="MediaLengthInSeconds" ma:readOnly="true">
      <xsd:simpleType>
        <xsd:restriction base="dms:Unknown"/>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9353dbe8-8260-4ccf-8219-3d2995e6fa15"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2"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3" nillable="true" ma:displayName="MediaServiceSearchProperties" ma:hidden="true" ma:internalName="MediaServiceSearchProperties" ma:readOnly="true">
      <xsd:simpleType>
        <xsd:restriction base="dms:Note"/>
      </xsd:simpleType>
    </xsd:element>
    <xsd:element name="ForReference" ma:index="24" nillable="true" ma:displayName="For Reference" ma:default="0" ma:description="Yes/No if this file is important to understand the context and history of ZFETP." ma:format="Dropdown" ma:internalName="ForReference">
      <xsd:simpleType>
        <xsd:restriction base="dms:Boolean"/>
      </xsd:simpleType>
    </xsd:element>
    <xsd:element name="MediaServiceBillingMetadata" ma:index="25"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cd03f174-a395-49eb-8ee9-8d943e22f40d" elementFormDefault="qualified">
    <xsd:import namespace="http://schemas.microsoft.com/office/2006/documentManagement/types"/>
    <xsd:import namespace="http://schemas.microsoft.com/office/infopath/2007/PartnerControls"/>
    <xsd:element name="SharedWithUsers" ma:index="13"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4" nillable="true" ma:displayName="Shared With Details" ma:internalName="SharedWithDetails" ma:readOnly="true">
      <xsd:simpleType>
        <xsd:restriction base="dms:Note">
          <xsd:maxLength value="255"/>
        </xsd:restriction>
      </xsd:simpleType>
    </xsd:element>
    <xsd:element name="TaxCatchAll" ma:index="21" nillable="true" ma:displayName="Taxonomy Catch All Column" ma:hidden="true" ma:list="{8d37e551-fb76-4f25-8c56-d73644bbf5a5}" ma:internalName="TaxCatchAll" ma:showField="CatchAllData" ma:web="cd03f174-a395-49eb-8ee9-8d943e22f40d">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C5B23D3B-E8AD-48DB-BB6F-07CE099F1A8B}">
  <ds:schemaRefs>
    <ds:schemaRef ds:uri="http://www.w3.org/XML/1998/namespace"/>
    <ds:schemaRef ds:uri="http://purl.org/dc/terms/"/>
    <ds:schemaRef ds:uri="http://purl.org/dc/dcmitype/"/>
    <ds:schemaRef ds:uri="52ff0146-47b4-4d51-8c1c-03266fcd63a2"/>
    <ds:schemaRef ds:uri="cd03f174-a395-49eb-8ee9-8d943e22f40d"/>
    <ds:schemaRef ds:uri="http://schemas.openxmlformats.org/package/2006/metadata/core-properties"/>
    <ds:schemaRef ds:uri="http://purl.org/dc/elements/1.1/"/>
    <ds:schemaRef ds:uri="http://schemas.microsoft.com/office/2006/documentManagement/types"/>
    <ds:schemaRef ds:uri="http://schemas.microsoft.com/office/infopath/2007/PartnerControls"/>
    <ds:schemaRef ds:uri="http://schemas.microsoft.com/office/2006/metadata/properties"/>
  </ds:schemaRefs>
</ds:datastoreItem>
</file>

<file path=customXml/itemProps2.xml><?xml version="1.0" encoding="utf-8"?>
<ds:datastoreItem xmlns:ds="http://schemas.openxmlformats.org/officeDocument/2006/customXml" ds:itemID="{F58E6D58-8118-4A43-911A-C1A045FF1B0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52ff0146-47b4-4d51-8c1c-03266fcd63a2"/>
    <ds:schemaRef ds:uri="cd03f174-a395-49eb-8ee9-8d943e22f40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7CB3C17B-257C-4638-985D-62547B6856EB}">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299</TotalTime>
  <Words>7178</Words>
  <Application>Microsoft Office PowerPoint</Application>
  <PresentationFormat>Widescreen</PresentationFormat>
  <Paragraphs>669</Paragraphs>
  <Slides>33</Slides>
  <Notes>33</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33</vt:i4>
      </vt:variant>
    </vt:vector>
  </HeadingPairs>
  <TitlesOfParts>
    <vt:vector size="42" baseType="lpstr">
      <vt:lpstr>Arial</vt:lpstr>
      <vt:lpstr>Calibri</vt:lpstr>
      <vt:lpstr>Courier New</vt:lpstr>
      <vt:lpstr>Franklin Gothic Medium</vt:lpstr>
      <vt:lpstr>Libre Franklin Medium</vt:lpstr>
      <vt:lpstr>Noto Sans Symbols</vt:lpstr>
      <vt:lpstr>Times New Roman</vt:lpstr>
      <vt:lpstr>Wingdings</vt:lpstr>
      <vt:lpstr>4.A.01.01_FETPF3.0_PPT_Theme_French_2024_11_25</vt:lpstr>
      <vt:lpstr>PowerPoint Presentation</vt:lpstr>
      <vt:lpstr>PowerPoint Presentation</vt:lpstr>
      <vt:lpstr>PowerPoint Presentation</vt:lpstr>
      <vt:lpstr>Est-ce une flambée ?</vt:lpstr>
      <vt:lpstr>Interactions avec le laboratoire</vt:lpstr>
      <vt:lpstr>S'agit-il d'une flambée ?</vt:lpstr>
      <vt:lpstr>Détection d'une flambée :  Rôle du laboratoire</vt:lpstr>
      <vt:lpstr>Prélèvement et transport des échantillons (1/2)</vt:lpstr>
      <vt:lpstr>Prélèvement et transport des échantillons (2/2)</vt:lpstr>
      <vt:lpstr>Quel type d'échantillons humains ?</vt:lpstr>
      <vt:lpstr>Quel type d’échantillons animaux ?</vt:lpstr>
      <vt:lpstr>Quel type d'échantillons environnementaux ?</vt:lpstr>
      <vt:lpstr>Types d'échantillons sanguins</vt:lpstr>
      <vt:lpstr>Autres types de spécimens</vt:lpstr>
      <vt:lpstr>Liste de contrôle pour le prélèvement d'échantillons de laboratoire</vt:lpstr>
      <vt:lpstr>Exemple : Protocole de prélèvement d'échantillons</vt:lpstr>
      <vt:lpstr>Étiquettes de spécimen</vt:lpstr>
      <vt:lpstr>Exemple d'emballage d'échantillon : Sang</vt:lpstr>
      <vt:lpstr>Triple emballage</vt:lpstr>
      <vt:lpstr>Modèle d'investigation de cas de laboratoire</vt:lpstr>
      <vt:lpstr>Combien de cas suspects faut-il tester ?</vt:lpstr>
      <vt:lpstr>Combien de tests pour confirmer  une flambée ?</vt:lpstr>
      <vt:lpstr>Transport</vt:lpstr>
      <vt:lpstr>Rejet de l'échantillon</vt:lpstr>
      <vt:lpstr>Interprétation des résultats de laboratoire</vt:lpstr>
      <vt:lpstr>Bio-sûreté et biosécurité de laboratoire</vt:lpstr>
      <vt:lpstr>PowerPoint Presentation</vt:lpstr>
      <vt:lpstr>La biosécurité sur le terrain</vt:lpstr>
      <vt:lpstr>La bio-sûreté sur le terrain</vt:lpstr>
      <vt:lpstr>La biosécurité sur le terrain : Flambées animales</vt:lpstr>
      <vt:lpstr>Pleins feux sur Une Seule Santé</vt:lpstr>
      <vt:lpstr>Résumé</vt:lpstr>
      <vt:lpstr>Revue des objectifs d'apprentissage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Richard C. Dicker</dc:creator>
  <cp:lastModifiedBy>Baskerville, Kristin (CDC/GHC/DGHP)</cp:lastModifiedBy>
  <cp:revision>4</cp:revision>
  <dcterms:created xsi:type="dcterms:W3CDTF">2005-08-29T16:54:09Z</dcterms:created>
  <dcterms:modified xsi:type="dcterms:W3CDTF">2025-11-21T20:28:24Z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8af03ff0-41c5-4c41-b55e-fabb8fae94be_Enabled">
    <vt:lpwstr>true</vt:lpwstr>
  </property>
  <property fmtid="{D5CDD505-2E9C-101B-9397-08002B2CF9AE}" pid="3" name="MSIP_Label_8af03ff0-41c5-4c41-b55e-fabb8fae94be_SetDate">
    <vt:lpwstr>2021-05-20T20:38:30Z</vt:lpwstr>
  </property>
  <property fmtid="{D5CDD505-2E9C-101B-9397-08002B2CF9AE}" pid="4" name="MSIP_Label_8af03ff0-41c5-4c41-b55e-fabb8fae94be_Method">
    <vt:lpwstr>Privileged</vt:lpwstr>
  </property>
  <property fmtid="{D5CDD505-2E9C-101B-9397-08002B2CF9AE}" pid="5" name="MSIP_Label_8af03ff0-41c5-4c41-b55e-fabb8fae94be_Name">
    <vt:lpwstr>8af03ff0-41c5-4c41-b55e-fabb8fae94be</vt:lpwstr>
  </property>
  <property fmtid="{D5CDD505-2E9C-101B-9397-08002B2CF9AE}" pid="6" name="MSIP_Label_8af03ff0-41c5-4c41-b55e-fabb8fae94be_SiteId">
    <vt:lpwstr>9ce70869-60db-44fd-abe8-d2767077fc8f</vt:lpwstr>
  </property>
  <property fmtid="{D5CDD505-2E9C-101B-9397-08002B2CF9AE}" pid="7" name="MSIP_Label_8af03ff0-41c5-4c41-b55e-fabb8fae94be_ActionId">
    <vt:lpwstr>4cba38c6-cc21-4cca-a4ec-ba99e5dd07c0</vt:lpwstr>
  </property>
  <property fmtid="{D5CDD505-2E9C-101B-9397-08002B2CF9AE}" pid="8" name="MSIP_Label_8af03ff0-41c5-4c41-b55e-fabb8fae94be_ContentBits">
    <vt:lpwstr>0</vt:lpwstr>
  </property>
  <property fmtid="{D5CDD505-2E9C-101B-9397-08002B2CF9AE}" pid="9" name="ContentTypeId">
    <vt:lpwstr>0x010100BB263BB87ED693489DF545C68D111AB5</vt:lpwstr>
  </property>
  <property fmtid="{D5CDD505-2E9C-101B-9397-08002B2CF9AE}" pid="10" name="MediaServiceImageTags">
    <vt:lpwstr/>
  </property>
</Properties>
</file>